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0"/>
  </p:notesMasterIdLst>
  <p:handoutMasterIdLst>
    <p:handoutMasterId r:id="rId11"/>
  </p:handoutMasterIdLst>
  <p:sldIdLst>
    <p:sldId id="293" r:id="rId5"/>
    <p:sldId id="278" r:id="rId6"/>
    <p:sldId id="279" r:id="rId7"/>
    <p:sldId id="273" r:id="rId8"/>
    <p:sldId id="272" r:id="rId9"/>
  </p:sldIdLst>
  <p:sldSz cx="15544800" cy="10058400"/>
  <p:notesSz cx="15544800" cy="10058400"/>
  <p:defaultTextStyle>
    <a:defPPr>
      <a:defRPr kern="0"/>
    </a:defPPr>
  </p:defaultTextStyle>
  <p:extLst>
    <p:ext uri="{521415D9-36F7-43E2-AB2F-B90AF26B5E84}">
      <p14:sectionLst xmlns:p14="http://schemas.microsoft.com/office/powerpoint/2010/main">
        <p14:section name="Title Page" id="{4A7B6E74-C9D8-4AF6-92D2-2D8817FE7938}">
          <p14:sldIdLst>
            <p14:sldId id="293"/>
          </p14:sldIdLst>
        </p14:section>
        <p14:section name="Suite Sheets" id="{447FCB55-6DE1-4C57-9AB5-AE8DF03353D8}">
          <p14:sldIdLst>
            <p14:sldId id="278"/>
            <p14:sldId id="279"/>
          </p14:sldIdLst>
        </p14:section>
        <p14:section name="Floorplans" id="{0B35978B-C9B6-40C8-B320-CCFFC024B0D0}">
          <p14:sldIdLst>
            <p14:sldId id="273"/>
          </p14:sldIdLst>
        </p14:section>
        <p14:section name="Contact" id="{3F9EAC4A-67A1-4F3D-BE5B-6DB4BBD110B5}">
          <p14:sldIdLst>
            <p14:sldId id="272"/>
          </p14:sldIdLst>
        </p14:section>
      </p14:sectionLst>
    </p:ext>
    <p:ext uri="{EFAFB233-063F-42B5-8137-9DF3F51BA10A}">
      <p15:sldGuideLst xmlns:p15="http://schemas.microsoft.com/office/powerpoint/2012/main">
        <p15:guide id="1" orient="horz" pos="2879" userDrawn="1">
          <p15:clr>
            <a:srgbClr val="A4A3A4"/>
          </p15:clr>
        </p15:guide>
        <p15:guide id="3" pos="3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DC"/>
    <a:srgbClr val="B58080"/>
    <a:srgbClr val="FCB116"/>
    <a:srgbClr val="B6E0D7"/>
    <a:srgbClr val="0B9376"/>
    <a:srgbClr val="384B5A"/>
    <a:srgbClr val="0D94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44" autoAdjust="0"/>
    <p:restoredTop sz="93792" autoAdjust="0"/>
  </p:normalViewPr>
  <p:slideViewPr>
    <p:cSldViewPr snapToGrid="0">
      <p:cViewPr varScale="1">
        <p:scale>
          <a:sx n="76" d="100"/>
          <a:sy n="76" d="100"/>
        </p:scale>
        <p:origin x="1668" y="84"/>
      </p:cViewPr>
      <p:guideLst>
        <p:guide orient="horz" pos="2879"/>
        <p:guide pos="36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46" d="100"/>
          <a:sy n="46" d="100"/>
        </p:scale>
        <p:origin x="154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DCA07D-4CAF-501B-BAC7-3D8BA6BB9AE6}"/>
              </a:ext>
            </a:extLst>
          </p:cNvPr>
          <p:cNvSpPr>
            <a:spLocks noGrp="1"/>
          </p:cNvSpPr>
          <p:nvPr>
            <p:ph type="hdr" sz="quarter"/>
          </p:nvPr>
        </p:nvSpPr>
        <p:spPr>
          <a:xfrm>
            <a:off x="0" y="0"/>
            <a:ext cx="6735763" cy="5048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C569036-BCF1-53D6-6BE0-B31AD3CF2993}"/>
              </a:ext>
            </a:extLst>
          </p:cNvPr>
          <p:cNvSpPr>
            <a:spLocks noGrp="1"/>
          </p:cNvSpPr>
          <p:nvPr>
            <p:ph type="dt" sz="quarter" idx="1"/>
          </p:nvPr>
        </p:nvSpPr>
        <p:spPr>
          <a:xfrm>
            <a:off x="8805863" y="0"/>
            <a:ext cx="6735762" cy="504825"/>
          </a:xfrm>
          <a:prstGeom prst="rect">
            <a:avLst/>
          </a:prstGeom>
        </p:spPr>
        <p:txBody>
          <a:bodyPr vert="horz" lIns="91440" tIns="45720" rIns="91440" bIns="45720" rtlCol="0"/>
          <a:lstStyle>
            <a:lvl1pPr algn="r">
              <a:defRPr sz="1200"/>
            </a:lvl1pPr>
          </a:lstStyle>
          <a:p>
            <a:fld id="{67078001-DB50-4AC3-B64F-93735AB9D9E5}" type="datetimeFigureOut">
              <a:rPr lang="en-US" smtClean="0"/>
              <a:t>8/16/2024</a:t>
            </a:fld>
            <a:endParaRPr lang="en-US"/>
          </a:p>
        </p:txBody>
      </p:sp>
      <p:sp>
        <p:nvSpPr>
          <p:cNvPr id="4" name="Footer Placeholder 3">
            <a:extLst>
              <a:ext uri="{FF2B5EF4-FFF2-40B4-BE49-F238E27FC236}">
                <a16:creationId xmlns:a16="http://schemas.microsoft.com/office/drawing/2014/main" id="{AC8AF8F4-E1B8-1552-F816-96EADC567F7D}"/>
              </a:ext>
            </a:extLst>
          </p:cNvPr>
          <p:cNvSpPr>
            <a:spLocks noGrp="1"/>
          </p:cNvSpPr>
          <p:nvPr>
            <p:ph type="ftr" sz="quarter" idx="2"/>
          </p:nvPr>
        </p:nvSpPr>
        <p:spPr>
          <a:xfrm>
            <a:off x="0" y="9553575"/>
            <a:ext cx="6735763" cy="504825"/>
          </a:xfrm>
          <a:prstGeom prst="rect">
            <a:avLst/>
          </a:prstGeom>
        </p:spPr>
        <p:txBody>
          <a:bodyPr vert="horz" lIns="91440" tIns="45720" rIns="91440" bIns="45720" rtlCol="0" anchor="b"/>
          <a:lstStyle>
            <a:lvl1pPr algn="l">
              <a:defRPr sz="1200"/>
            </a:lvl1pPr>
          </a:lstStyle>
          <a:p>
            <a:endParaRPr lang="en-US"/>
          </a:p>
        </p:txBody>
      </p:sp>
      <p:sp>
        <p:nvSpPr>
          <p:cNvPr id="6" name="Slide Number Placeholder 5">
            <a:extLst>
              <a:ext uri="{FF2B5EF4-FFF2-40B4-BE49-F238E27FC236}">
                <a16:creationId xmlns:a16="http://schemas.microsoft.com/office/drawing/2014/main" id="{BCB88D90-4A3B-BE08-2458-7C7DC7FD23E6}"/>
              </a:ext>
            </a:extLst>
          </p:cNvPr>
          <p:cNvSpPr>
            <a:spLocks noGrp="1"/>
          </p:cNvSpPr>
          <p:nvPr>
            <p:ph type="sldNum" sz="quarter" idx="3"/>
          </p:nvPr>
        </p:nvSpPr>
        <p:spPr>
          <a:xfrm>
            <a:off x="8805863" y="9553575"/>
            <a:ext cx="6735762" cy="504825"/>
          </a:xfrm>
          <a:prstGeom prst="rect">
            <a:avLst/>
          </a:prstGeom>
        </p:spPr>
        <p:txBody>
          <a:bodyPr vert="horz" lIns="91440" tIns="45720" rIns="91440" bIns="45720" rtlCol="0" anchor="b"/>
          <a:lstStyle>
            <a:lvl1pPr algn="r">
              <a:defRPr sz="1200"/>
            </a:lvl1pPr>
          </a:lstStyle>
          <a:p>
            <a:fld id="{AA710F33-66F6-4BCE-A336-8999B1DC39F3}" type="slidenum">
              <a:rPr lang="en-US" smtClean="0"/>
              <a:t>‹#›</a:t>
            </a:fld>
            <a:endParaRPr lang="en-US"/>
          </a:p>
        </p:txBody>
      </p:sp>
    </p:spTree>
    <p:extLst>
      <p:ext uri="{BB962C8B-B14F-4D97-AF65-F5344CB8AC3E}">
        <p14:creationId xmlns:p14="http://schemas.microsoft.com/office/powerpoint/2010/main" val="17319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735763"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805863" y="0"/>
            <a:ext cx="6735762" cy="504825"/>
          </a:xfrm>
          <a:prstGeom prst="rect">
            <a:avLst/>
          </a:prstGeom>
        </p:spPr>
        <p:txBody>
          <a:bodyPr vert="horz" lIns="91440" tIns="45720" rIns="91440" bIns="45720" rtlCol="0"/>
          <a:lstStyle>
            <a:lvl1pPr algn="r">
              <a:defRPr sz="1200"/>
            </a:lvl1pPr>
          </a:lstStyle>
          <a:p>
            <a:fld id="{11998719-A47C-46FB-93AC-3F7C9943D5D8}" type="datetimeFigureOut">
              <a:rPr lang="en-US" smtClean="0"/>
              <a:t>8/16/2024</a:t>
            </a:fld>
            <a:endParaRPr lang="en-US"/>
          </a:p>
        </p:txBody>
      </p:sp>
      <p:sp>
        <p:nvSpPr>
          <p:cNvPr id="4" name="Slide Image Placeholder 3"/>
          <p:cNvSpPr>
            <a:spLocks noGrp="1" noRot="1" noChangeAspect="1"/>
          </p:cNvSpPr>
          <p:nvPr>
            <p:ph type="sldImg" idx="2"/>
          </p:nvPr>
        </p:nvSpPr>
        <p:spPr>
          <a:xfrm>
            <a:off x="5149850" y="1257300"/>
            <a:ext cx="524510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554163" y="4840288"/>
            <a:ext cx="12436475"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6735763"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805863" y="9553575"/>
            <a:ext cx="6735762" cy="504825"/>
          </a:xfrm>
          <a:prstGeom prst="rect">
            <a:avLst/>
          </a:prstGeom>
        </p:spPr>
        <p:txBody>
          <a:bodyPr vert="horz" lIns="91440" tIns="45720" rIns="91440" bIns="45720" rtlCol="0" anchor="b"/>
          <a:lstStyle>
            <a:lvl1pPr algn="r">
              <a:defRPr sz="1200"/>
            </a:lvl1pPr>
          </a:lstStyle>
          <a:p>
            <a:fld id="{468D2646-5818-4AB2-BC20-2CF09BDE8931}" type="slidenum">
              <a:rPr lang="en-US" smtClean="0"/>
              <a:t>‹#›</a:t>
            </a:fld>
            <a:endParaRPr lang="en-US"/>
          </a:p>
        </p:txBody>
      </p:sp>
    </p:spTree>
    <p:extLst>
      <p:ext uri="{BB962C8B-B14F-4D97-AF65-F5344CB8AC3E}">
        <p14:creationId xmlns:p14="http://schemas.microsoft.com/office/powerpoint/2010/main" val="177138995"/>
      </p:ext>
    </p:extLst>
  </p:cSld>
  <p:clrMap bg1="lt1" tx1="dk1" bg2="lt2" tx2="dk2" accent1="accent1" accent2="accent2" accent3="accent3" accent4="accent4" accent5="accent5" accent6="accent6" hlink="hlink" folHlink="folHlink"/>
  <p:notesStyle>
    <a:lvl1pPr marL="0" algn="l" defTabSz="914201" rtl="0" eaLnBrk="1" latinLnBrk="0" hangingPunct="1">
      <a:defRPr sz="1200" kern="1200">
        <a:solidFill>
          <a:schemeClr val="tx1"/>
        </a:solidFill>
        <a:latin typeface="+mn-lt"/>
        <a:ea typeface="+mn-ea"/>
        <a:cs typeface="+mn-cs"/>
      </a:defRPr>
    </a:lvl1pPr>
    <a:lvl2pPr marL="457100" algn="l" defTabSz="914201" rtl="0" eaLnBrk="1" latinLnBrk="0" hangingPunct="1">
      <a:defRPr sz="1200" kern="1200">
        <a:solidFill>
          <a:schemeClr val="tx1"/>
        </a:solidFill>
        <a:latin typeface="+mn-lt"/>
        <a:ea typeface="+mn-ea"/>
        <a:cs typeface="+mn-cs"/>
      </a:defRPr>
    </a:lvl2pPr>
    <a:lvl3pPr marL="914201" algn="l" defTabSz="914201" rtl="0" eaLnBrk="1" latinLnBrk="0" hangingPunct="1">
      <a:defRPr sz="1200" kern="1200">
        <a:solidFill>
          <a:schemeClr val="tx1"/>
        </a:solidFill>
        <a:latin typeface="+mn-lt"/>
        <a:ea typeface="+mn-ea"/>
        <a:cs typeface="+mn-cs"/>
      </a:defRPr>
    </a:lvl3pPr>
    <a:lvl4pPr marL="1371301" algn="l" defTabSz="914201" rtl="0" eaLnBrk="1" latinLnBrk="0" hangingPunct="1">
      <a:defRPr sz="1200" kern="1200">
        <a:solidFill>
          <a:schemeClr val="tx1"/>
        </a:solidFill>
        <a:latin typeface="+mn-lt"/>
        <a:ea typeface="+mn-ea"/>
        <a:cs typeface="+mn-cs"/>
      </a:defRPr>
    </a:lvl4pPr>
    <a:lvl5pPr marL="1828401" algn="l" defTabSz="914201" rtl="0" eaLnBrk="1" latinLnBrk="0" hangingPunct="1">
      <a:defRPr sz="1200" kern="1200">
        <a:solidFill>
          <a:schemeClr val="tx1"/>
        </a:solidFill>
        <a:latin typeface="+mn-lt"/>
        <a:ea typeface="+mn-ea"/>
        <a:cs typeface="+mn-cs"/>
      </a:defRPr>
    </a:lvl5pPr>
    <a:lvl6pPr marL="2285502" algn="l" defTabSz="914201" rtl="0" eaLnBrk="1" latinLnBrk="0" hangingPunct="1">
      <a:defRPr sz="1200" kern="1200">
        <a:solidFill>
          <a:schemeClr val="tx1"/>
        </a:solidFill>
        <a:latin typeface="+mn-lt"/>
        <a:ea typeface="+mn-ea"/>
        <a:cs typeface="+mn-cs"/>
      </a:defRPr>
    </a:lvl6pPr>
    <a:lvl7pPr marL="2742602" algn="l" defTabSz="914201" rtl="0" eaLnBrk="1" latinLnBrk="0" hangingPunct="1">
      <a:defRPr sz="1200" kern="1200">
        <a:solidFill>
          <a:schemeClr val="tx1"/>
        </a:solidFill>
        <a:latin typeface="+mn-lt"/>
        <a:ea typeface="+mn-ea"/>
        <a:cs typeface="+mn-cs"/>
      </a:defRPr>
    </a:lvl7pPr>
    <a:lvl8pPr marL="3199703" algn="l" defTabSz="914201" rtl="0" eaLnBrk="1" latinLnBrk="0" hangingPunct="1">
      <a:defRPr sz="1200" kern="1200">
        <a:solidFill>
          <a:schemeClr val="tx1"/>
        </a:solidFill>
        <a:latin typeface="+mn-lt"/>
        <a:ea typeface="+mn-ea"/>
        <a:cs typeface="+mn-cs"/>
      </a:defRPr>
    </a:lvl8pPr>
    <a:lvl9pPr marL="3656803" algn="l" defTabSz="91420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9850" y="1257300"/>
            <a:ext cx="5245100" cy="3394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8D2646-5818-4AB2-BC20-2CF09BDE8931}" type="slidenum">
              <a:rPr lang="en-US" smtClean="0"/>
              <a:t>5</a:t>
            </a:fld>
            <a:endParaRPr lang="en-US"/>
          </a:p>
        </p:txBody>
      </p:sp>
    </p:spTree>
    <p:extLst>
      <p:ext uri="{BB962C8B-B14F-4D97-AF65-F5344CB8AC3E}">
        <p14:creationId xmlns:p14="http://schemas.microsoft.com/office/powerpoint/2010/main" val="609349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icture with Graphic">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B6AC7C0-01A9-7922-4505-0B171F037184}"/>
              </a:ext>
            </a:extLst>
          </p:cNvPr>
          <p:cNvSpPr>
            <a:spLocks noGrp="1"/>
          </p:cNvSpPr>
          <p:nvPr>
            <p:ph type="pic" sz="quarter" idx="10"/>
          </p:nvPr>
        </p:nvSpPr>
        <p:spPr>
          <a:xfrm>
            <a:off x="2" y="2"/>
            <a:ext cx="12573001" cy="276999"/>
          </a:xfrm>
        </p:spPr>
        <p:txBody>
          <a:bodyPr/>
          <a:lstStyle/>
          <a:p>
            <a:endParaRPr lang="en-US"/>
          </a:p>
        </p:txBody>
      </p:sp>
      <p:pic>
        <p:nvPicPr>
          <p:cNvPr id="5" name="Picture 4" descr="A picture containing colorfulness, circle, pattern, graphics&#10;&#10;Description automatically generated">
            <a:extLst>
              <a:ext uri="{FF2B5EF4-FFF2-40B4-BE49-F238E27FC236}">
                <a16:creationId xmlns:a16="http://schemas.microsoft.com/office/drawing/2014/main" id="{C52BE888-88E9-1C4C-7C0D-793DAD2BB33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453" t="25313" r="35" b="50058"/>
          <a:stretch/>
        </p:blipFill>
        <p:spPr>
          <a:xfrm rot="5400000">
            <a:off x="9035956" y="3543303"/>
            <a:ext cx="10045888" cy="2971799"/>
          </a:xfrm>
          <a:prstGeom prst="rect">
            <a:avLst/>
          </a:prstGeom>
          <a:ln>
            <a:noFill/>
          </a:ln>
        </p:spPr>
      </p:pic>
      <p:pic>
        <p:nvPicPr>
          <p:cNvPr id="9" name="Picture Placeholder 17">
            <a:extLst>
              <a:ext uri="{FF2B5EF4-FFF2-40B4-BE49-F238E27FC236}">
                <a16:creationId xmlns:a16="http://schemas.microsoft.com/office/drawing/2014/main" id="{90878F55-A547-46F6-A2F8-38F2F602EDC7}"/>
              </a:ext>
            </a:extLst>
          </p:cNvPr>
          <p:cNvPicPr>
            <a:picLocks noChangeAspect="1"/>
          </p:cNvPicPr>
          <p:nvPr userDrawn="1"/>
        </p:nvPicPr>
        <p:blipFill>
          <a:blip r:embed="rId3"/>
          <a:srcRect l="8272" r="8272"/>
          <a:stretch>
            <a:fillRect/>
          </a:stretch>
        </p:blipFill>
        <p:spPr>
          <a:xfrm>
            <a:off x="2" y="0"/>
            <a:ext cx="12573001" cy="10074322"/>
          </a:xfrm>
          <a:prstGeom prst="rect">
            <a:avLst/>
          </a:prstGeom>
        </p:spPr>
      </p:pic>
      <p:grpSp>
        <p:nvGrpSpPr>
          <p:cNvPr id="10" name="Group 9">
            <a:extLst>
              <a:ext uri="{FF2B5EF4-FFF2-40B4-BE49-F238E27FC236}">
                <a16:creationId xmlns:a16="http://schemas.microsoft.com/office/drawing/2014/main" id="{39D1C1BB-5FE0-6DBB-C442-6D069D28255D}"/>
              </a:ext>
            </a:extLst>
          </p:cNvPr>
          <p:cNvGrpSpPr/>
          <p:nvPr userDrawn="1"/>
        </p:nvGrpSpPr>
        <p:grpSpPr>
          <a:xfrm>
            <a:off x="381001" y="7924800"/>
            <a:ext cx="1125805" cy="1745291"/>
            <a:chOff x="2318308" y="2598262"/>
            <a:chExt cx="3136265" cy="4862029"/>
          </a:xfrm>
        </p:grpSpPr>
        <p:sp>
          <p:nvSpPr>
            <p:cNvPr id="11" name="object 12">
              <a:extLst>
                <a:ext uri="{FF2B5EF4-FFF2-40B4-BE49-F238E27FC236}">
                  <a16:creationId xmlns:a16="http://schemas.microsoft.com/office/drawing/2014/main" id="{6042FFA7-AFD0-D585-AF70-FBBDE4B94EEC}"/>
                </a:ext>
              </a:extLst>
            </p:cNvPr>
            <p:cNvSpPr/>
            <p:nvPr userDrawn="1"/>
          </p:nvSpPr>
          <p:spPr>
            <a:xfrm>
              <a:off x="2318308" y="2672219"/>
              <a:ext cx="3136265" cy="4714240"/>
            </a:xfrm>
            <a:custGeom>
              <a:avLst/>
              <a:gdLst/>
              <a:ahLst/>
              <a:cxnLst/>
              <a:rect l="l" t="t" r="r" b="b"/>
              <a:pathLst>
                <a:path w="3136265" h="4714240">
                  <a:moveTo>
                    <a:pt x="3135782" y="0"/>
                  </a:moveTo>
                  <a:lnTo>
                    <a:pt x="0" y="0"/>
                  </a:lnTo>
                  <a:lnTo>
                    <a:pt x="0" y="4713960"/>
                  </a:lnTo>
                  <a:lnTo>
                    <a:pt x="3135782" y="4713960"/>
                  </a:lnTo>
                  <a:lnTo>
                    <a:pt x="3135782" y="0"/>
                  </a:lnTo>
                  <a:close/>
                </a:path>
              </a:pathLst>
            </a:custGeom>
            <a:solidFill>
              <a:srgbClr val="FFFFFF"/>
            </a:solidFill>
          </p:spPr>
          <p:txBody>
            <a:bodyPr wrap="square" lIns="0" tIns="0" rIns="0" bIns="0" rtlCol="0"/>
            <a:lstStyle/>
            <a:p>
              <a:endParaRPr/>
            </a:p>
          </p:txBody>
        </p:sp>
        <p:sp>
          <p:nvSpPr>
            <p:cNvPr id="12" name="object 13">
              <a:extLst>
                <a:ext uri="{FF2B5EF4-FFF2-40B4-BE49-F238E27FC236}">
                  <a16:creationId xmlns:a16="http://schemas.microsoft.com/office/drawing/2014/main" id="{722A14CB-F88B-75DD-B75A-2D51211D68CA}"/>
                </a:ext>
              </a:extLst>
            </p:cNvPr>
            <p:cNvSpPr/>
            <p:nvPr userDrawn="1"/>
          </p:nvSpPr>
          <p:spPr>
            <a:xfrm>
              <a:off x="2318308" y="2598262"/>
              <a:ext cx="3136265" cy="4862029"/>
            </a:xfrm>
            <a:custGeom>
              <a:avLst/>
              <a:gdLst/>
              <a:ahLst/>
              <a:cxnLst/>
              <a:rect l="l" t="t" r="r" b="b"/>
              <a:pathLst>
                <a:path w="2798445" h="4338320">
                  <a:moveTo>
                    <a:pt x="1138542" y="3818318"/>
                  </a:moveTo>
                  <a:lnTo>
                    <a:pt x="1129715" y="3807663"/>
                  </a:lnTo>
                  <a:lnTo>
                    <a:pt x="1121524" y="3784371"/>
                  </a:lnTo>
                  <a:lnTo>
                    <a:pt x="1114196" y="3742715"/>
                  </a:lnTo>
                  <a:lnTo>
                    <a:pt x="1108011" y="3676980"/>
                  </a:lnTo>
                  <a:lnTo>
                    <a:pt x="1099921" y="3612794"/>
                  </a:lnTo>
                  <a:lnTo>
                    <a:pt x="1083335" y="3565233"/>
                  </a:lnTo>
                  <a:lnTo>
                    <a:pt x="1064907" y="3543058"/>
                  </a:lnTo>
                  <a:lnTo>
                    <a:pt x="1055306" y="3531514"/>
                  </a:lnTo>
                  <a:lnTo>
                    <a:pt x="1012901" y="3508883"/>
                  </a:lnTo>
                  <a:lnTo>
                    <a:pt x="1012901" y="3506114"/>
                  </a:lnTo>
                  <a:lnTo>
                    <a:pt x="1055319" y="3486886"/>
                  </a:lnTo>
                  <a:lnTo>
                    <a:pt x="1069086" y="3475621"/>
                  </a:lnTo>
                  <a:lnTo>
                    <a:pt x="1087539" y="3460534"/>
                  </a:lnTo>
                  <a:lnTo>
                    <a:pt x="1110005" y="3427425"/>
                  </a:lnTo>
                  <a:lnTo>
                    <a:pt x="1123162" y="3387991"/>
                  </a:lnTo>
                  <a:lnTo>
                    <a:pt x="1127455" y="3342627"/>
                  </a:lnTo>
                  <a:lnTo>
                    <a:pt x="1122756" y="3298558"/>
                  </a:lnTo>
                  <a:lnTo>
                    <a:pt x="1109167" y="3259455"/>
                  </a:lnTo>
                  <a:lnTo>
                    <a:pt x="1092352" y="3233623"/>
                  </a:lnTo>
                  <a:lnTo>
                    <a:pt x="1087386" y="3225977"/>
                  </a:lnTo>
                  <a:lnTo>
                    <a:pt x="1058125" y="3198787"/>
                  </a:lnTo>
                  <a:lnTo>
                    <a:pt x="1041539" y="3189478"/>
                  </a:lnTo>
                  <a:lnTo>
                    <a:pt x="1041539" y="3354641"/>
                  </a:lnTo>
                  <a:lnTo>
                    <a:pt x="1035989" y="3395942"/>
                  </a:lnTo>
                  <a:lnTo>
                    <a:pt x="1019378" y="3429533"/>
                  </a:lnTo>
                  <a:lnTo>
                    <a:pt x="991679" y="3454577"/>
                  </a:lnTo>
                  <a:lnTo>
                    <a:pt x="952893" y="3470224"/>
                  </a:lnTo>
                  <a:lnTo>
                    <a:pt x="903008" y="3475621"/>
                  </a:lnTo>
                  <a:lnTo>
                    <a:pt x="707199" y="3475621"/>
                  </a:lnTo>
                  <a:lnTo>
                    <a:pt x="707199" y="3233623"/>
                  </a:lnTo>
                  <a:lnTo>
                    <a:pt x="907630" y="3233623"/>
                  </a:lnTo>
                  <a:lnTo>
                    <a:pt x="958786" y="3238487"/>
                  </a:lnTo>
                  <a:lnTo>
                    <a:pt x="996645" y="3253067"/>
                  </a:lnTo>
                  <a:lnTo>
                    <a:pt x="1036916" y="3311194"/>
                  </a:lnTo>
                  <a:lnTo>
                    <a:pt x="1041539" y="3354641"/>
                  </a:lnTo>
                  <a:lnTo>
                    <a:pt x="1041539" y="3189478"/>
                  </a:lnTo>
                  <a:lnTo>
                    <a:pt x="1022083" y="3178556"/>
                  </a:lnTo>
                  <a:lnTo>
                    <a:pt x="979995" y="3165919"/>
                  </a:lnTo>
                  <a:lnTo>
                    <a:pt x="932573" y="3161563"/>
                  </a:lnTo>
                  <a:lnTo>
                    <a:pt x="624014" y="3161563"/>
                  </a:lnTo>
                  <a:lnTo>
                    <a:pt x="624014" y="3822014"/>
                  </a:lnTo>
                  <a:lnTo>
                    <a:pt x="707199" y="3822014"/>
                  </a:lnTo>
                  <a:lnTo>
                    <a:pt x="707199" y="3543058"/>
                  </a:lnTo>
                  <a:lnTo>
                    <a:pt x="891006" y="3543058"/>
                  </a:lnTo>
                  <a:lnTo>
                    <a:pt x="938339" y="3547389"/>
                  </a:lnTo>
                  <a:lnTo>
                    <a:pt x="974572" y="3561296"/>
                  </a:lnTo>
                  <a:lnTo>
                    <a:pt x="1017028" y="3623335"/>
                  </a:lnTo>
                  <a:lnTo>
                    <a:pt x="1024953" y="3674199"/>
                  </a:lnTo>
                  <a:lnTo>
                    <a:pt x="1029893" y="3742715"/>
                  </a:lnTo>
                  <a:lnTo>
                    <a:pt x="1034516" y="3785184"/>
                  </a:lnTo>
                  <a:lnTo>
                    <a:pt x="1040371" y="3809441"/>
                  </a:lnTo>
                  <a:lnTo>
                    <a:pt x="1048931" y="3822014"/>
                  </a:lnTo>
                  <a:lnTo>
                    <a:pt x="1138542" y="3822014"/>
                  </a:lnTo>
                  <a:lnTo>
                    <a:pt x="1138542" y="3818318"/>
                  </a:lnTo>
                  <a:close/>
                </a:path>
                <a:path w="2798445" h="4338320">
                  <a:moveTo>
                    <a:pt x="1175512" y="822528"/>
                  </a:moveTo>
                  <a:lnTo>
                    <a:pt x="1172959" y="774230"/>
                  </a:lnTo>
                  <a:lnTo>
                    <a:pt x="1165415" y="728370"/>
                  </a:lnTo>
                  <a:lnTo>
                    <a:pt x="1153045" y="685304"/>
                  </a:lnTo>
                  <a:lnTo>
                    <a:pt x="1136027" y="645350"/>
                  </a:lnTo>
                  <a:lnTo>
                    <a:pt x="1114513" y="608850"/>
                  </a:lnTo>
                  <a:lnTo>
                    <a:pt x="1090523" y="578459"/>
                  </a:lnTo>
                  <a:lnTo>
                    <a:pt x="1090523" y="822528"/>
                  </a:lnTo>
                  <a:lnTo>
                    <a:pt x="1087462" y="872705"/>
                  </a:lnTo>
                  <a:lnTo>
                    <a:pt x="1078331" y="919378"/>
                  </a:lnTo>
                  <a:lnTo>
                    <a:pt x="1063218" y="961898"/>
                  </a:lnTo>
                  <a:lnTo>
                    <a:pt x="1042225" y="999617"/>
                  </a:lnTo>
                  <a:lnTo>
                    <a:pt x="1015441" y="1031925"/>
                  </a:lnTo>
                  <a:lnTo>
                    <a:pt x="982954" y="1058164"/>
                  </a:lnTo>
                  <a:lnTo>
                    <a:pt x="944867" y="1077696"/>
                  </a:lnTo>
                  <a:lnTo>
                    <a:pt x="901255" y="1089888"/>
                  </a:lnTo>
                  <a:lnTo>
                    <a:pt x="852220" y="1094092"/>
                  </a:lnTo>
                  <a:lnTo>
                    <a:pt x="803173" y="1089888"/>
                  </a:lnTo>
                  <a:lnTo>
                    <a:pt x="759561" y="1077696"/>
                  </a:lnTo>
                  <a:lnTo>
                    <a:pt x="721474" y="1058164"/>
                  </a:lnTo>
                  <a:lnTo>
                    <a:pt x="688987" y="1031925"/>
                  </a:lnTo>
                  <a:lnTo>
                    <a:pt x="662203" y="999617"/>
                  </a:lnTo>
                  <a:lnTo>
                    <a:pt x="641210" y="961898"/>
                  </a:lnTo>
                  <a:lnTo>
                    <a:pt x="626097" y="919378"/>
                  </a:lnTo>
                  <a:lnTo>
                    <a:pt x="616966" y="872705"/>
                  </a:lnTo>
                  <a:lnTo>
                    <a:pt x="613905" y="822528"/>
                  </a:lnTo>
                  <a:lnTo>
                    <a:pt x="616966" y="772325"/>
                  </a:lnTo>
                  <a:lnTo>
                    <a:pt x="626097" y="725563"/>
                  </a:lnTo>
                  <a:lnTo>
                    <a:pt x="641210" y="682929"/>
                  </a:lnTo>
                  <a:lnTo>
                    <a:pt x="662203" y="645045"/>
                  </a:lnTo>
                  <a:lnTo>
                    <a:pt x="688987" y="612584"/>
                  </a:lnTo>
                  <a:lnTo>
                    <a:pt x="721474" y="586206"/>
                  </a:lnTo>
                  <a:lnTo>
                    <a:pt x="759561" y="566547"/>
                  </a:lnTo>
                  <a:lnTo>
                    <a:pt x="803173" y="554278"/>
                  </a:lnTo>
                  <a:lnTo>
                    <a:pt x="852220" y="550037"/>
                  </a:lnTo>
                  <a:lnTo>
                    <a:pt x="901255" y="554278"/>
                  </a:lnTo>
                  <a:lnTo>
                    <a:pt x="944867" y="566547"/>
                  </a:lnTo>
                  <a:lnTo>
                    <a:pt x="982954" y="586206"/>
                  </a:lnTo>
                  <a:lnTo>
                    <a:pt x="1015441" y="612584"/>
                  </a:lnTo>
                  <a:lnTo>
                    <a:pt x="1042225" y="645045"/>
                  </a:lnTo>
                  <a:lnTo>
                    <a:pt x="1063218" y="682929"/>
                  </a:lnTo>
                  <a:lnTo>
                    <a:pt x="1078331" y="725563"/>
                  </a:lnTo>
                  <a:lnTo>
                    <a:pt x="1087462" y="772325"/>
                  </a:lnTo>
                  <a:lnTo>
                    <a:pt x="1090523" y="822528"/>
                  </a:lnTo>
                  <a:lnTo>
                    <a:pt x="1090523" y="578459"/>
                  </a:lnTo>
                  <a:lnTo>
                    <a:pt x="1061313" y="550037"/>
                  </a:lnTo>
                  <a:lnTo>
                    <a:pt x="1024699" y="523379"/>
                  </a:lnTo>
                  <a:lnTo>
                    <a:pt x="986904" y="504012"/>
                  </a:lnTo>
                  <a:lnTo>
                    <a:pt x="945438" y="489775"/>
                  </a:lnTo>
                  <a:lnTo>
                    <a:pt x="900493" y="480987"/>
                  </a:lnTo>
                  <a:lnTo>
                    <a:pt x="852220" y="477977"/>
                  </a:lnTo>
                  <a:lnTo>
                    <a:pt x="803948" y="480987"/>
                  </a:lnTo>
                  <a:lnTo>
                    <a:pt x="758990" y="489775"/>
                  </a:lnTo>
                  <a:lnTo>
                    <a:pt x="717537" y="504012"/>
                  </a:lnTo>
                  <a:lnTo>
                    <a:pt x="679729" y="523379"/>
                  </a:lnTo>
                  <a:lnTo>
                    <a:pt x="645744" y="547535"/>
                  </a:lnTo>
                  <a:lnTo>
                    <a:pt x="615746" y="576122"/>
                  </a:lnTo>
                  <a:lnTo>
                    <a:pt x="589915" y="608850"/>
                  </a:lnTo>
                  <a:lnTo>
                    <a:pt x="568401" y="645350"/>
                  </a:lnTo>
                  <a:lnTo>
                    <a:pt x="551370" y="685304"/>
                  </a:lnTo>
                  <a:lnTo>
                    <a:pt x="539013" y="728370"/>
                  </a:lnTo>
                  <a:lnTo>
                    <a:pt x="531469" y="774230"/>
                  </a:lnTo>
                  <a:lnTo>
                    <a:pt x="528916" y="822528"/>
                  </a:lnTo>
                  <a:lnTo>
                    <a:pt x="531469" y="870826"/>
                  </a:lnTo>
                  <a:lnTo>
                    <a:pt x="539013" y="916686"/>
                  </a:lnTo>
                  <a:lnTo>
                    <a:pt x="551370" y="959751"/>
                  </a:lnTo>
                  <a:lnTo>
                    <a:pt x="568401" y="999705"/>
                  </a:lnTo>
                  <a:lnTo>
                    <a:pt x="589915" y="1036205"/>
                  </a:lnTo>
                  <a:lnTo>
                    <a:pt x="615746" y="1068920"/>
                  </a:lnTo>
                  <a:lnTo>
                    <a:pt x="645744" y="1097521"/>
                  </a:lnTo>
                  <a:lnTo>
                    <a:pt x="679729" y="1121676"/>
                  </a:lnTo>
                  <a:lnTo>
                    <a:pt x="717537" y="1141044"/>
                  </a:lnTo>
                  <a:lnTo>
                    <a:pt x="758990" y="1155280"/>
                  </a:lnTo>
                  <a:lnTo>
                    <a:pt x="803948" y="1164069"/>
                  </a:lnTo>
                  <a:lnTo>
                    <a:pt x="852220" y="1167079"/>
                  </a:lnTo>
                  <a:lnTo>
                    <a:pt x="900493" y="1164069"/>
                  </a:lnTo>
                  <a:lnTo>
                    <a:pt x="945438" y="1155280"/>
                  </a:lnTo>
                  <a:lnTo>
                    <a:pt x="986904" y="1141044"/>
                  </a:lnTo>
                  <a:lnTo>
                    <a:pt x="1024699" y="1121676"/>
                  </a:lnTo>
                  <a:lnTo>
                    <a:pt x="1058684" y="1097521"/>
                  </a:lnTo>
                  <a:lnTo>
                    <a:pt x="1088682" y="1068920"/>
                  </a:lnTo>
                  <a:lnTo>
                    <a:pt x="1114513" y="1036205"/>
                  </a:lnTo>
                  <a:lnTo>
                    <a:pt x="1136065" y="999617"/>
                  </a:lnTo>
                  <a:lnTo>
                    <a:pt x="1153045" y="959751"/>
                  </a:lnTo>
                  <a:lnTo>
                    <a:pt x="1165415" y="916686"/>
                  </a:lnTo>
                  <a:lnTo>
                    <a:pt x="1172959" y="870826"/>
                  </a:lnTo>
                  <a:lnTo>
                    <a:pt x="1175512" y="822528"/>
                  </a:lnTo>
                  <a:close/>
                </a:path>
                <a:path w="2798445" h="4338320">
                  <a:moveTo>
                    <a:pt x="1290485" y="1831606"/>
                  </a:moveTo>
                  <a:lnTo>
                    <a:pt x="1206360" y="1831606"/>
                  </a:lnTo>
                  <a:lnTo>
                    <a:pt x="1096467" y="2261108"/>
                  </a:lnTo>
                  <a:lnTo>
                    <a:pt x="1085659" y="2305570"/>
                  </a:lnTo>
                  <a:lnTo>
                    <a:pt x="1070610" y="2372893"/>
                  </a:lnTo>
                  <a:lnTo>
                    <a:pt x="1068755" y="2372893"/>
                  </a:lnTo>
                  <a:lnTo>
                    <a:pt x="1059891" y="2332710"/>
                  </a:lnTo>
                  <a:lnTo>
                    <a:pt x="1051255" y="2295728"/>
                  </a:lnTo>
                  <a:lnTo>
                    <a:pt x="1042009" y="2259253"/>
                  </a:lnTo>
                  <a:lnTo>
                    <a:pt x="926528" y="1831606"/>
                  </a:lnTo>
                  <a:lnTo>
                    <a:pt x="836917" y="1831606"/>
                  </a:lnTo>
                  <a:lnTo>
                    <a:pt x="710603" y="2285454"/>
                  </a:lnTo>
                  <a:lnTo>
                    <a:pt x="705319" y="2306028"/>
                  </a:lnTo>
                  <a:lnTo>
                    <a:pt x="699338" y="2331618"/>
                  </a:lnTo>
                  <a:lnTo>
                    <a:pt x="690067" y="2372893"/>
                  </a:lnTo>
                  <a:lnTo>
                    <a:pt x="688225" y="2372893"/>
                  </a:lnTo>
                  <a:lnTo>
                    <a:pt x="679907" y="2333637"/>
                  </a:lnTo>
                  <a:lnTo>
                    <a:pt x="671855" y="2297290"/>
                  </a:lnTo>
                  <a:lnTo>
                    <a:pt x="663270" y="2261108"/>
                  </a:lnTo>
                  <a:lnTo>
                    <a:pt x="558927" y="1831606"/>
                  </a:lnTo>
                  <a:lnTo>
                    <a:pt x="472084" y="1831606"/>
                  </a:lnTo>
                  <a:lnTo>
                    <a:pt x="643001" y="2492019"/>
                  </a:lnTo>
                  <a:lnTo>
                    <a:pt x="726059" y="2492019"/>
                  </a:lnTo>
                  <a:lnTo>
                    <a:pt x="862025" y="2003094"/>
                  </a:lnTo>
                  <a:lnTo>
                    <a:pt x="866838" y="1984806"/>
                  </a:lnTo>
                  <a:lnTo>
                    <a:pt x="872159" y="1962213"/>
                  </a:lnTo>
                  <a:lnTo>
                    <a:pt x="880338" y="1925840"/>
                  </a:lnTo>
                  <a:lnTo>
                    <a:pt x="882180" y="1925840"/>
                  </a:lnTo>
                  <a:lnTo>
                    <a:pt x="898169" y="1994395"/>
                  </a:lnTo>
                  <a:lnTo>
                    <a:pt x="906208" y="2026488"/>
                  </a:lnTo>
                  <a:lnTo>
                    <a:pt x="1027226" y="2492019"/>
                  </a:lnTo>
                  <a:lnTo>
                    <a:pt x="1106639" y="2492019"/>
                  </a:lnTo>
                  <a:lnTo>
                    <a:pt x="1290485" y="1831606"/>
                  </a:lnTo>
                  <a:close/>
                </a:path>
                <a:path w="2798445" h="4338320">
                  <a:moveTo>
                    <a:pt x="2220353" y="3822027"/>
                  </a:moveTo>
                  <a:lnTo>
                    <a:pt x="1997760" y="3484867"/>
                  </a:lnTo>
                  <a:lnTo>
                    <a:pt x="2213851" y="3161563"/>
                  </a:lnTo>
                  <a:lnTo>
                    <a:pt x="2122436" y="3161563"/>
                  </a:lnTo>
                  <a:lnTo>
                    <a:pt x="1955215" y="3425736"/>
                  </a:lnTo>
                  <a:lnTo>
                    <a:pt x="1953412" y="3425736"/>
                  </a:lnTo>
                  <a:lnTo>
                    <a:pt x="1789887" y="3161563"/>
                  </a:lnTo>
                  <a:lnTo>
                    <a:pt x="1693849" y="3161563"/>
                  </a:lnTo>
                  <a:lnTo>
                    <a:pt x="1906295" y="3483940"/>
                  </a:lnTo>
                  <a:lnTo>
                    <a:pt x="1677225" y="3822027"/>
                  </a:lnTo>
                  <a:lnTo>
                    <a:pt x="1771459" y="3822027"/>
                  </a:lnTo>
                  <a:lnTo>
                    <a:pt x="1948789" y="3543985"/>
                  </a:lnTo>
                  <a:lnTo>
                    <a:pt x="1950643" y="3543985"/>
                  </a:lnTo>
                  <a:lnTo>
                    <a:pt x="2120582" y="3822027"/>
                  </a:lnTo>
                  <a:lnTo>
                    <a:pt x="2220353" y="3822027"/>
                  </a:lnTo>
                  <a:close/>
                </a:path>
                <a:path w="2798445" h="4338320">
                  <a:moveTo>
                    <a:pt x="2220353" y="1162913"/>
                  </a:moveTo>
                  <a:lnTo>
                    <a:pt x="1997760" y="825754"/>
                  </a:lnTo>
                  <a:lnTo>
                    <a:pt x="2213851" y="502450"/>
                  </a:lnTo>
                  <a:lnTo>
                    <a:pt x="2122436" y="502450"/>
                  </a:lnTo>
                  <a:lnTo>
                    <a:pt x="1955215" y="766622"/>
                  </a:lnTo>
                  <a:lnTo>
                    <a:pt x="1953412" y="766622"/>
                  </a:lnTo>
                  <a:lnTo>
                    <a:pt x="1789887" y="502450"/>
                  </a:lnTo>
                  <a:lnTo>
                    <a:pt x="1693849" y="502450"/>
                  </a:lnTo>
                  <a:lnTo>
                    <a:pt x="1906295" y="824826"/>
                  </a:lnTo>
                  <a:lnTo>
                    <a:pt x="1677225" y="1162913"/>
                  </a:lnTo>
                  <a:lnTo>
                    <a:pt x="1771459" y="1162913"/>
                  </a:lnTo>
                  <a:lnTo>
                    <a:pt x="1948789" y="884872"/>
                  </a:lnTo>
                  <a:lnTo>
                    <a:pt x="1950643" y="884872"/>
                  </a:lnTo>
                  <a:lnTo>
                    <a:pt x="2120582" y="1162913"/>
                  </a:lnTo>
                  <a:lnTo>
                    <a:pt x="2220353" y="1162913"/>
                  </a:lnTo>
                  <a:close/>
                </a:path>
                <a:path w="2798445" h="4338320">
                  <a:moveTo>
                    <a:pt x="2272093" y="2161362"/>
                  </a:moveTo>
                  <a:lnTo>
                    <a:pt x="2269540" y="2113064"/>
                  </a:lnTo>
                  <a:lnTo>
                    <a:pt x="2261997" y="2067204"/>
                  </a:lnTo>
                  <a:lnTo>
                    <a:pt x="2249627" y="2024138"/>
                  </a:lnTo>
                  <a:lnTo>
                    <a:pt x="2232609" y="1984184"/>
                  </a:lnTo>
                  <a:lnTo>
                    <a:pt x="2211095" y="1947684"/>
                  </a:lnTo>
                  <a:lnTo>
                    <a:pt x="2187105" y="1917293"/>
                  </a:lnTo>
                  <a:lnTo>
                    <a:pt x="2187105" y="2161362"/>
                  </a:lnTo>
                  <a:lnTo>
                    <a:pt x="2184031" y="2211540"/>
                  </a:lnTo>
                  <a:lnTo>
                    <a:pt x="2174900" y="2258199"/>
                  </a:lnTo>
                  <a:lnTo>
                    <a:pt x="2159800" y="2300719"/>
                  </a:lnTo>
                  <a:lnTo>
                    <a:pt x="2138807" y="2338451"/>
                  </a:lnTo>
                  <a:lnTo>
                    <a:pt x="2112022" y="2370759"/>
                  </a:lnTo>
                  <a:lnTo>
                    <a:pt x="2079536" y="2396998"/>
                  </a:lnTo>
                  <a:lnTo>
                    <a:pt x="2041448" y="2416530"/>
                  </a:lnTo>
                  <a:lnTo>
                    <a:pt x="1997837" y="2428722"/>
                  </a:lnTo>
                  <a:lnTo>
                    <a:pt x="1948802" y="2432926"/>
                  </a:lnTo>
                  <a:lnTo>
                    <a:pt x="1899754" y="2428722"/>
                  </a:lnTo>
                  <a:lnTo>
                    <a:pt x="1856143" y="2416530"/>
                  </a:lnTo>
                  <a:lnTo>
                    <a:pt x="1818043" y="2396998"/>
                  </a:lnTo>
                  <a:lnTo>
                    <a:pt x="1785569" y="2370759"/>
                  </a:lnTo>
                  <a:lnTo>
                    <a:pt x="1758772" y="2338451"/>
                  </a:lnTo>
                  <a:lnTo>
                    <a:pt x="1737791" y="2300719"/>
                  </a:lnTo>
                  <a:lnTo>
                    <a:pt x="1722678" y="2258199"/>
                  </a:lnTo>
                  <a:lnTo>
                    <a:pt x="1713547" y="2211540"/>
                  </a:lnTo>
                  <a:lnTo>
                    <a:pt x="1710486" y="2161362"/>
                  </a:lnTo>
                  <a:lnTo>
                    <a:pt x="1713547" y="2111146"/>
                  </a:lnTo>
                  <a:lnTo>
                    <a:pt x="1722678" y="2064397"/>
                  </a:lnTo>
                  <a:lnTo>
                    <a:pt x="1737791" y="2021751"/>
                  </a:lnTo>
                  <a:lnTo>
                    <a:pt x="1758772" y="1983879"/>
                  </a:lnTo>
                  <a:lnTo>
                    <a:pt x="1785569" y="1951418"/>
                  </a:lnTo>
                  <a:lnTo>
                    <a:pt x="1818043" y="1925040"/>
                  </a:lnTo>
                  <a:lnTo>
                    <a:pt x="1856143" y="1905381"/>
                  </a:lnTo>
                  <a:lnTo>
                    <a:pt x="1899754" y="1893100"/>
                  </a:lnTo>
                  <a:lnTo>
                    <a:pt x="1948802" y="1888871"/>
                  </a:lnTo>
                  <a:lnTo>
                    <a:pt x="1997837" y="1893100"/>
                  </a:lnTo>
                  <a:lnTo>
                    <a:pt x="2041448" y="1905381"/>
                  </a:lnTo>
                  <a:lnTo>
                    <a:pt x="2079536" y="1925040"/>
                  </a:lnTo>
                  <a:lnTo>
                    <a:pt x="2112022" y="1951418"/>
                  </a:lnTo>
                  <a:lnTo>
                    <a:pt x="2138807" y="1983879"/>
                  </a:lnTo>
                  <a:lnTo>
                    <a:pt x="2159800" y="2021751"/>
                  </a:lnTo>
                  <a:lnTo>
                    <a:pt x="2174900" y="2064397"/>
                  </a:lnTo>
                  <a:lnTo>
                    <a:pt x="2184031" y="2111146"/>
                  </a:lnTo>
                  <a:lnTo>
                    <a:pt x="2187105" y="2161362"/>
                  </a:lnTo>
                  <a:lnTo>
                    <a:pt x="2187105" y="1917293"/>
                  </a:lnTo>
                  <a:lnTo>
                    <a:pt x="2185263" y="1914956"/>
                  </a:lnTo>
                  <a:lnTo>
                    <a:pt x="2157895" y="1888871"/>
                  </a:lnTo>
                  <a:lnTo>
                    <a:pt x="2155266" y="1886356"/>
                  </a:lnTo>
                  <a:lnTo>
                    <a:pt x="2121281" y="1862213"/>
                  </a:lnTo>
                  <a:lnTo>
                    <a:pt x="2083473" y="1842846"/>
                  </a:lnTo>
                  <a:lnTo>
                    <a:pt x="2042020" y="1828609"/>
                  </a:lnTo>
                  <a:lnTo>
                    <a:pt x="1997075" y="1819808"/>
                  </a:lnTo>
                  <a:lnTo>
                    <a:pt x="1948802" y="1816811"/>
                  </a:lnTo>
                  <a:lnTo>
                    <a:pt x="1900529" y="1819808"/>
                  </a:lnTo>
                  <a:lnTo>
                    <a:pt x="1855571" y="1828609"/>
                  </a:lnTo>
                  <a:lnTo>
                    <a:pt x="1814106" y="1842846"/>
                  </a:lnTo>
                  <a:lnTo>
                    <a:pt x="1776310" y="1862213"/>
                  </a:lnTo>
                  <a:lnTo>
                    <a:pt x="1742325" y="1886356"/>
                  </a:lnTo>
                  <a:lnTo>
                    <a:pt x="1712328" y="1914956"/>
                  </a:lnTo>
                  <a:lnTo>
                    <a:pt x="1686496" y="1947684"/>
                  </a:lnTo>
                  <a:lnTo>
                    <a:pt x="1664982" y="1984184"/>
                  </a:lnTo>
                  <a:lnTo>
                    <a:pt x="1647952" y="2024138"/>
                  </a:lnTo>
                  <a:lnTo>
                    <a:pt x="1635582" y="2067204"/>
                  </a:lnTo>
                  <a:lnTo>
                    <a:pt x="1628051" y="2113064"/>
                  </a:lnTo>
                  <a:lnTo>
                    <a:pt x="1625498" y="2161362"/>
                  </a:lnTo>
                  <a:lnTo>
                    <a:pt x="1628051" y="2209660"/>
                  </a:lnTo>
                  <a:lnTo>
                    <a:pt x="1635582" y="2255520"/>
                  </a:lnTo>
                  <a:lnTo>
                    <a:pt x="1647952" y="2298585"/>
                  </a:lnTo>
                  <a:lnTo>
                    <a:pt x="1664982" y="2338540"/>
                  </a:lnTo>
                  <a:lnTo>
                    <a:pt x="1686496" y="2375039"/>
                  </a:lnTo>
                  <a:lnTo>
                    <a:pt x="1712328" y="2407755"/>
                  </a:lnTo>
                  <a:lnTo>
                    <a:pt x="1742325" y="2436355"/>
                  </a:lnTo>
                  <a:lnTo>
                    <a:pt x="1776310" y="2460510"/>
                  </a:lnTo>
                  <a:lnTo>
                    <a:pt x="1814106" y="2479878"/>
                  </a:lnTo>
                  <a:lnTo>
                    <a:pt x="1855571" y="2494115"/>
                  </a:lnTo>
                  <a:lnTo>
                    <a:pt x="1900529" y="2502903"/>
                  </a:lnTo>
                  <a:lnTo>
                    <a:pt x="1948802" y="2505913"/>
                  </a:lnTo>
                  <a:lnTo>
                    <a:pt x="1997075" y="2502903"/>
                  </a:lnTo>
                  <a:lnTo>
                    <a:pt x="2042020" y="2494115"/>
                  </a:lnTo>
                  <a:lnTo>
                    <a:pt x="2083473" y="2479878"/>
                  </a:lnTo>
                  <a:lnTo>
                    <a:pt x="2121281" y="2460510"/>
                  </a:lnTo>
                  <a:lnTo>
                    <a:pt x="2155266" y="2436355"/>
                  </a:lnTo>
                  <a:lnTo>
                    <a:pt x="2185263" y="2407755"/>
                  </a:lnTo>
                  <a:lnTo>
                    <a:pt x="2211095" y="2375039"/>
                  </a:lnTo>
                  <a:lnTo>
                    <a:pt x="2232647" y="2338451"/>
                  </a:lnTo>
                  <a:lnTo>
                    <a:pt x="2249627" y="2298585"/>
                  </a:lnTo>
                  <a:lnTo>
                    <a:pt x="2261997" y="2255520"/>
                  </a:lnTo>
                  <a:lnTo>
                    <a:pt x="2269540" y="2209660"/>
                  </a:lnTo>
                  <a:lnTo>
                    <a:pt x="2272093" y="2161362"/>
                  </a:lnTo>
                  <a:close/>
                </a:path>
                <a:path w="2798445" h="4338320">
                  <a:moveTo>
                    <a:pt x="2798051" y="0"/>
                  </a:moveTo>
                  <a:lnTo>
                    <a:pt x="2731541" y="0"/>
                  </a:lnTo>
                  <a:lnTo>
                    <a:pt x="2731541" y="67310"/>
                  </a:lnTo>
                  <a:lnTo>
                    <a:pt x="2731541" y="4271010"/>
                  </a:lnTo>
                  <a:lnTo>
                    <a:pt x="66509" y="4271010"/>
                  </a:lnTo>
                  <a:lnTo>
                    <a:pt x="66509" y="67310"/>
                  </a:lnTo>
                  <a:lnTo>
                    <a:pt x="2731541" y="67310"/>
                  </a:lnTo>
                  <a:lnTo>
                    <a:pt x="2731541" y="0"/>
                  </a:lnTo>
                  <a:lnTo>
                    <a:pt x="0" y="0"/>
                  </a:lnTo>
                  <a:lnTo>
                    <a:pt x="0" y="67310"/>
                  </a:lnTo>
                  <a:lnTo>
                    <a:pt x="0" y="4271010"/>
                  </a:lnTo>
                  <a:lnTo>
                    <a:pt x="0" y="4338320"/>
                  </a:lnTo>
                  <a:lnTo>
                    <a:pt x="2798051" y="4338320"/>
                  </a:lnTo>
                  <a:lnTo>
                    <a:pt x="2798051" y="4271442"/>
                  </a:lnTo>
                  <a:lnTo>
                    <a:pt x="2798051" y="4271010"/>
                  </a:lnTo>
                  <a:lnTo>
                    <a:pt x="2798051" y="67310"/>
                  </a:lnTo>
                  <a:lnTo>
                    <a:pt x="2798051" y="66903"/>
                  </a:lnTo>
                  <a:lnTo>
                    <a:pt x="2798051" y="0"/>
                  </a:lnTo>
                  <a:close/>
                </a:path>
              </a:pathLst>
            </a:custGeom>
            <a:solidFill>
              <a:srgbClr val="24282A"/>
            </a:solidFill>
          </p:spPr>
          <p:txBody>
            <a:bodyPr wrap="square" lIns="0" tIns="0" rIns="0" bIns="0" rtlCol="0"/>
            <a:lstStyle/>
            <a:p>
              <a:endParaRPr/>
            </a:p>
          </p:txBody>
        </p:sp>
      </p:grpSp>
      <p:sp>
        <p:nvSpPr>
          <p:cNvPr id="13" name="Text Placeholder 6">
            <a:extLst>
              <a:ext uri="{FF2B5EF4-FFF2-40B4-BE49-F238E27FC236}">
                <a16:creationId xmlns:a16="http://schemas.microsoft.com/office/drawing/2014/main" id="{7D0FEA34-862C-C096-5FBF-8D1A7D5A5B2C}"/>
              </a:ext>
            </a:extLst>
          </p:cNvPr>
          <p:cNvSpPr txBox="1">
            <a:spLocks/>
          </p:cNvSpPr>
          <p:nvPr userDrawn="1"/>
        </p:nvSpPr>
        <p:spPr>
          <a:xfrm>
            <a:off x="1752604" y="8229602"/>
            <a:ext cx="9521457" cy="8309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3201" b="1" dirty="0">
                <a:solidFill>
                  <a:schemeClr val="bg1"/>
                </a:solidFill>
                <a:latin typeface="Arial" panose="020B0604020202020204" pitchFamily="34" charset="0"/>
                <a:cs typeface="Arial" panose="020B0604020202020204" pitchFamily="34" charset="0"/>
              </a:rPr>
              <a:t>Flexible workplace solutions</a:t>
            </a:r>
          </a:p>
          <a:p>
            <a:r>
              <a:rPr lang="en-US" sz="3201" b="1" dirty="0">
                <a:solidFill>
                  <a:schemeClr val="bg1"/>
                </a:solidFill>
                <a:latin typeface="Arial" panose="020B0604020202020204" pitchFamily="34" charset="0"/>
                <a:cs typeface="Arial" panose="020B0604020202020204" pitchFamily="34" charset="0"/>
              </a:rPr>
              <a:t>by Oxford Properties</a:t>
            </a:r>
          </a:p>
        </p:txBody>
      </p:sp>
    </p:spTree>
    <p:extLst>
      <p:ext uri="{BB962C8B-B14F-4D97-AF65-F5344CB8AC3E}">
        <p14:creationId xmlns:p14="http://schemas.microsoft.com/office/powerpoint/2010/main" val="317363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ite Option 2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E73016-578A-FB46-3800-E1D1D37A906A}"/>
              </a:ext>
            </a:extLst>
          </p:cNvPr>
          <p:cNvSpPr/>
          <p:nvPr userDrawn="1"/>
        </p:nvSpPr>
        <p:spPr>
          <a:xfrm>
            <a:off x="3" y="-1"/>
            <a:ext cx="4724400" cy="3121573"/>
          </a:xfrm>
          <a:prstGeom prst="rect">
            <a:avLst/>
          </a:prstGeom>
          <a:solidFill>
            <a:srgbClr val="38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0EC7D081-0A14-1828-0F7D-0CBCD3D0EDE1}"/>
              </a:ext>
            </a:extLst>
          </p:cNvPr>
          <p:cNvSpPr/>
          <p:nvPr userDrawn="1"/>
        </p:nvSpPr>
        <p:spPr>
          <a:xfrm>
            <a:off x="11468102" y="3412"/>
            <a:ext cx="4076700" cy="9198645"/>
          </a:xfrm>
          <a:prstGeom prst="rect">
            <a:avLst/>
          </a:prstGeom>
          <a:solidFill>
            <a:srgbClr val="B5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20">
            <a:extLst>
              <a:ext uri="{FF2B5EF4-FFF2-40B4-BE49-F238E27FC236}">
                <a16:creationId xmlns:a16="http://schemas.microsoft.com/office/drawing/2014/main" id="{EF46EAB5-4FD9-0986-1C31-E28ADEC99F2D}"/>
              </a:ext>
            </a:extLst>
          </p:cNvPr>
          <p:cNvSpPr>
            <a:spLocks noGrp="1"/>
          </p:cNvSpPr>
          <p:nvPr>
            <p:ph type="pic" sz="quarter" idx="19" hasCustomPrompt="1"/>
          </p:nvPr>
        </p:nvSpPr>
        <p:spPr>
          <a:xfrm>
            <a:off x="609601" y="3858076"/>
            <a:ext cx="9905999" cy="5343981"/>
          </a:xfrm>
        </p:spPr>
        <p:txBody>
          <a:bodyPr/>
          <a:lstStyle>
            <a:lvl1pPr>
              <a:defRPr/>
            </a:lvl1pPr>
          </a:lstStyle>
          <a:p>
            <a:r>
              <a:rPr lang="en-US" dirty="0"/>
              <a:t>Floor Plan</a:t>
            </a:r>
          </a:p>
        </p:txBody>
      </p:sp>
      <p:sp>
        <p:nvSpPr>
          <p:cNvPr id="6" name="Text Placeholder 27">
            <a:extLst>
              <a:ext uri="{FF2B5EF4-FFF2-40B4-BE49-F238E27FC236}">
                <a16:creationId xmlns:a16="http://schemas.microsoft.com/office/drawing/2014/main" id="{2712895D-7F99-7D20-62BA-51ECBBC25C8F}"/>
              </a:ext>
            </a:extLst>
          </p:cNvPr>
          <p:cNvSpPr>
            <a:spLocks noGrp="1"/>
          </p:cNvSpPr>
          <p:nvPr>
            <p:ph type="body" sz="quarter" idx="21" hasCustomPrompt="1"/>
          </p:nvPr>
        </p:nvSpPr>
        <p:spPr>
          <a:xfrm>
            <a:off x="12039603" y="8104174"/>
            <a:ext cx="2895599" cy="615553"/>
          </a:xfrm>
          <a:ln>
            <a:noFill/>
          </a:ln>
        </p:spPr>
        <p:txBody>
          <a:bodyPr/>
          <a:lstStyle>
            <a:lvl1pPr algn="ctr">
              <a:defRPr sz="2000" b="0">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Available: </a:t>
            </a:r>
          </a:p>
          <a:p>
            <a:pPr lvl="0"/>
            <a:r>
              <a:rPr lang="en-US" dirty="0"/>
              <a:t>June 1, 2023</a:t>
            </a:r>
          </a:p>
        </p:txBody>
      </p:sp>
      <p:sp>
        <p:nvSpPr>
          <p:cNvPr id="8" name="Text Placeholder 27">
            <a:extLst>
              <a:ext uri="{FF2B5EF4-FFF2-40B4-BE49-F238E27FC236}">
                <a16:creationId xmlns:a16="http://schemas.microsoft.com/office/drawing/2014/main" id="{C0CB8DDA-D568-734A-3B68-E63D9A30E0B8}"/>
              </a:ext>
            </a:extLst>
          </p:cNvPr>
          <p:cNvSpPr>
            <a:spLocks noGrp="1"/>
          </p:cNvSpPr>
          <p:nvPr>
            <p:ph type="body" sz="quarter" idx="24" hasCustomPrompt="1"/>
          </p:nvPr>
        </p:nvSpPr>
        <p:spPr>
          <a:xfrm>
            <a:off x="12039603" y="7056400"/>
            <a:ext cx="2895599" cy="492571"/>
          </a:xfrm>
          <a:ln>
            <a:noFill/>
          </a:ln>
        </p:spPr>
        <p:txBody>
          <a:bodyPr/>
          <a:lstStyle>
            <a:lvl1pPr algn="ctr">
              <a:defRPr sz="3201" b="1">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$5,000/month</a:t>
            </a:r>
          </a:p>
        </p:txBody>
      </p:sp>
      <p:cxnSp>
        <p:nvCxnSpPr>
          <p:cNvPr id="9" name="Straight Connector 8">
            <a:extLst>
              <a:ext uri="{FF2B5EF4-FFF2-40B4-BE49-F238E27FC236}">
                <a16:creationId xmlns:a16="http://schemas.microsoft.com/office/drawing/2014/main" id="{221136B7-6122-8B67-55FB-E51E527934A2}"/>
              </a:ext>
            </a:extLst>
          </p:cNvPr>
          <p:cNvCxnSpPr/>
          <p:nvPr userDrawn="1"/>
        </p:nvCxnSpPr>
        <p:spPr>
          <a:xfrm>
            <a:off x="12039603" y="7887603"/>
            <a:ext cx="289559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5819F0A6-3FE3-F01D-9D55-30A8F9B6820C}"/>
              </a:ext>
            </a:extLst>
          </p:cNvPr>
          <p:cNvSpPr>
            <a:spLocks noGrp="1"/>
          </p:cNvSpPr>
          <p:nvPr>
            <p:ph type="body" sz="quarter" idx="13"/>
          </p:nvPr>
        </p:nvSpPr>
        <p:spPr>
          <a:xfrm>
            <a:off x="500745" y="741406"/>
            <a:ext cx="3854646" cy="830997"/>
          </a:xfrm>
        </p:spPr>
        <p:txBody>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solidFill>
                  <a:schemeClr val="bg1"/>
                </a:solidFill>
              </a:rPr>
              <a:t>Suite 1020</a:t>
            </a:r>
          </a:p>
        </p:txBody>
      </p:sp>
      <p:sp>
        <p:nvSpPr>
          <p:cNvPr id="12" name="Text Placeholder 22">
            <a:extLst>
              <a:ext uri="{FF2B5EF4-FFF2-40B4-BE49-F238E27FC236}">
                <a16:creationId xmlns:a16="http://schemas.microsoft.com/office/drawing/2014/main" id="{0EF6CE96-AF41-498F-002E-73F970C321A2}"/>
              </a:ext>
            </a:extLst>
          </p:cNvPr>
          <p:cNvSpPr>
            <a:spLocks noGrp="1"/>
          </p:cNvSpPr>
          <p:nvPr>
            <p:ph type="body" sz="quarter" idx="20" hasCustomPrompt="1"/>
          </p:nvPr>
        </p:nvSpPr>
        <p:spPr>
          <a:xfrm>
            <a:off x="500065" y="1717359"/>
            <a:ext cx="3856037" cy="492571"/>
          </a:xfrm>
        </p:spPr>
        <p:txBody>
          <a:bodyPr/>
          <a:lstStyle>
            <a:lvl1pPr>
              <a:defRPr sz="3201">
                <a:solidFill>
                  <a:schemeClr val="bg1"/>
                </a:solidFill>
                <a:latin typeface="Arial" panose="020B0604020202020204" pitchFamily="34" charset="0"/>
                <a:cs typeface="Arial" panose="020B0604020202020204" pitchFamily="34" charset="0"/>
              </a:defRPr>
            </a:lvl1pPr>
          </a:lstStyle>
          <a:p>
            <a:pPr lvl="0"/>
            <a:r>
              <a:rPr lang="en-US" dirty="0"/>
              <a:t>#### SF</a:t>
            </a:r>
          </a:p>
        </p:txBody>
      </p:sp>
      <p:sp>
        <p:nvSpPr>
          <p:cNvPr id="13" name="Text Placeholder 22">
            <a:extLst>
              <a:ext uri="{FF2B5EF4-FFF2-40B4-BE49-F238E27FC236}">
                <a16:creationId xmlns:a16="http://schemas.microsoft.com/office/drawing/2014/main" id="{82DCABB2-8714-967A-F2FB-402ACB24A234}"/>
              </a:ext>
            </a:extLst>
          </p:cNvPr>
          <p:cNvSpPr>
            <a:spLocks noGrp="1"/>
          </p:cNvSpPr>
          <p:nvPr>
            <p:ph type="body" sz="quarter" idx="25" hasCustomPrompt="1"/>
          </p:nvPr>
        </p:nvSpPr>
        <p:spPr>
          <a:xfrm>
            <a:off x="500065" y="2305615"/>
            <a:ext cx="3856037" cy="277127"/>
          </a:xfrm>
        </p:spPr>
        <p:txBody>
          <a:bodyPr/>
          <a:lstStyle>
            <a:lvl1pPr>
              <a:defRPr sz="1801">
                <a:solidFill>
                  <a:schemeClr val="bg1"/>
                </a:solidFill>
                <a:latin typeface="Arial" panose="020B0604020202020204" pitchFamily="34" charset="0"/>
                <a:cs typeface="Arial" panose="020B0604020202020204" pitchFamily="34" charset="0"/>
              </a:defRPr>
            </a:lvl1pPr>
          </a:lstStyle>
          <a:p>
            <a:pPr lvl="0"/>
            <a:r>
              <a:rPr lang="en-US" dirty="0"/>
              <a:t>Building address</a:t>
            </a:r>
          </a:p>
        </p:txBody>
      </p:sp>
      <p:sp>
        <p:nvSpPr>
          <p:cNvPr id="2" name="Picture Placeholder 14">
            <a:extLst>
              <a:ext uri="{FF2B5EF4-FFF2-40B4-BE49-F238E27FC236}">
                <a16:creationId xmlns:a16="http://schemas.microsoft.com/office/drawing/2014/main" id="{1C07F913-FE1D-ACBB-0168-12526153EA86}"/>
              </a:ext>
            </a:extLst>
          </p:cNvPr>
          <p:cNvSpPr>
            <a:spLocks noGrp="1"/>
          </p:cNvSpPr>
          <p:nvPr>
            <p:ph type="pic" sz="quarter" idx="16"/>
          </p:nvPr>
        </p:nvSpPr>
        <p:spPr>
          <a:xfrm>
            <a:off x="10972802" y="741364"/>
            <a:ext cx="4572000" cy="2778079"/>
          </a:xfrm>
        </p:spPr>
        <p:txBody>
          <a:bodyPr/>
          <a:lstStyle/>
          <a:p>
            <a:endParaRPr lang="en-US" dirty="0"/>
          </a:p>
        </p:txBody>
      </p:sp>
      <p:sp>
        <p:nvSpPr>
          <p:cNvPr id="14" name="Picture Placeholder 14">
            <a:extLst>
              <a:ext uri="{FF2B5EF4-FFF2-40B4-BE49-F238E27FC236}">
                <a16:creationId xmlns:a16="http://schemas.microsoft.com/office/drawing/2014/main" id="{3E95BC19-31F4-3984-88C8-DCB2B80211C8}"/>
              </a:ext>
            </a:extLst>
          </p:cNvPr>
          <p:cNvSpPr>
            <a:spLocks noGrp="1"/>
          </p:cNvSpPr>
          <p:nvPr>
            <p:ph type="pic" sz="quarter" idx="23"/>
          </p:nvPr>
        </p:nvSpPr>
        <p:spPr>
          <a:xfrm>
            <a:off x="10972802" y="3858076"/>
            <a:ext cx="4572000" cy="2778076"/>
          </a:xfrm>
        </p:spPr>
        <p:txBody>
          <a:bodyPr/>
          <a:lstStyle/>
          <a:p>
            <a:endParaRPr lang="en-US" dirty="0"/>
          </a:p>
        </p:txBody>
      </p:sp>
      <p:sp>
        <p:nvSpPr>
          <p:cNvPr id="15" name="Text Placeholder 29">
            <a:extLst>
              <a:ext uri="{FF2B5EF4-FFF2-40B4-BE49-F238E27FC236}">
                <a16:creationId xmlns:a16="http://schemas.microsoft.com/office/drawing/2014/main" id="{47BCFB4F-7C4D-A720-4719-F119544FA9ED}"/>
              </a:ext>
            </a:extLst>
          </p:cNvPr>
          <p:cNvSpPr>
            <a:spLocks noGrp="1"/>
          </p:cNvSpPr>
          <p:nvPr>
            <p:ph type="body" sz="quarter" idx="22" hasCustomPrompt="1"/>
          </p:nvPr>
        </p:nvSpPr>
        <p:spPr>
          <a:xfrm>
            <a:off x="5181600" y="741362"/>
            <a:ext cx="5334000" cy="1938992"/>
          </a:xfrm>
        </p:spPr>
        <p:txBody>
          <a:bodyPr/>
          <a:lstStyle>
            <a:lvl1pPr>
              <a:defRPr>
                <a:latin typeface="Arial" panose="020B0604020202020204" pitchFamily="34" charset="0"/>
                <a:cs typeface="Arial" panose="020B0604020202020204" pitchFamily="34" charset="0"/>
              </a:defRPr>
            </a:lvl1pPr>
          </a:lstStyle>
          <a:p>
            <a:pPr lvl="0"/>
            <a:r>
              <a:rPr lang="en-US" dirty="0"/>
              <a:t>Feature 1</a:t>
            </a:r>
          </a:p>
          <a:p>
            <a:pPr lvl="0"/>
            <a:endParaRPr lang="en-US" dirty="0"/>
          </a:p>
          <a:p>
            <a:pPr lvl="0"/>
            <a:r>
              <a:rPr lang="en-US" dirty="0"/>
              <a:t>Feature 2</a:t>
            </a:r>
          </a:p>
          <a:p>
            <a:pPr lvl="0"/>
            <a:endParaRPr lang="en-US" dirty="0"/>
          </a:p>
          <a:p>
            <a:pPr lvl="0"/>
            <a:r>
              <a:rPr lang="en-US" dirty="0"/>
              <a:t>Feature 3</a:t>
            </a:r>
          </a:p>
          <a:p>
            <a:pPr lvl="0"/>
            <a:endParaRPr lang="en-US" dirty="0"/>
          </a:p>
          <a:p>
            <a:pPr lvl="0"/>
            <a:r>
              <a:rPr lang="en-US" dirty="0"/>
              <a:t>Feature 4</a:t>
            </a:r>
          </a:p>
        </p:txBody>
      </p:sp>
    </p:spTree>
    <p:extLst>
      <p:ext uri="{BB962C8B-B14F-4D97-AF65-F5344CB8AC3E}">
        <p14:creationId xmlns:p14="http://schemas.microsoft.com/office/powerpoint/2010/main" val="2379357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out Oxford">
    <p:spTree>
      <p:nvGrpSpPr>
        <p:cNvPr id="1" name=""/>
        <p:cNvGrpSpPr/>
        <p:nvPr/>
      </p:nvGrpSpPr>
      <p:grpSpPr>
        <a:xfrm>
          <a:off x="0" y="0"/>
          <a:ext cx="0" cy="0"/>
          <a:chOff x="0" y="0"/>
          <a:chExt cx="0" cy="0"/>
        </a:xfrm>
      </p:grpSpPr>
      <p:pic>
        <p:nvPicPr>
          <p:cNvPr id="6" name="Picture 5" descr="A picture containing colorfulness, circle, pattern, graphics&#10;&#10;Description automatically generated">
            <a:extLst>
              <a:ext uri="{FF2B5EF4-FFF2-40B4-BE49-F238E27FC236}">
                <a16:creationId xmlns:a16="http://schemas.microsoft.com/office/drawing/2014/main" id="{FCADF760-AC41-B3A8-9F7C-3F4B9C4F38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518" t="28054" r="51898" b="25858"/>
          <a:stretch/>
        </p:blipFill>
        <p:spPr>
          <a:xfrm>
            <a:off x="8118763" y="6040582"/>
            <a:ext cx="2854037" cy="2867889"/>
          </a:xfrm>
          <a:prstGeom prst="rect">
            <a:avLst/>
          </a:prstGeom>
        </p:spPr>
      </p:pic>
      <p:sp>
        <p:nvSpPr>
          <p:cNvPr id="3" name="object 2">
            <a:extLst>
              <a:ext uri="{FF2B5EF4-FFF2-40B4-BE49-F238E27FC236}">
                <a16:creationId xmlns:a16="http://schemas.microsoft.com/office/drawing/2014/main" id="{D2EA0B7C-C92B-4827-9339-8D7AE533D7AC}"/>
              </a:ext>
            </a:extLst>
          </p:cNvPr>
          <p:cNvSpPr/>
          <p:nvPr userDrawn="1"/>
        </p:nvSpPr>
        <p:spPr>
          <a:xfrm>
            <a:off x="12902182" y="571500"/>
            <a:ext cx="2071370" cy="3671570"/>
          </a:xfrm>
          <a:custGeom>
            <a:avLst/>
            <a:gdLst/>
            <a:ahLst/>
            <a:cxnLst/>
            <a:rect l="l" t="t" r="r" b="b"/>
            <a:pathLst>
              <a:path w="2071369" h="3671570">
                <a:moveTo>
                  <a:pt x="2071116" y="0"/>
                </a:moveTo>
                <a:lnTo>
                  <a:pt x="0" y="0"/>
                </a:lnTo>
                <a:lnTo>
                  <a:pt x="0" y="3671036"/>
                </a:lnTo>
                <a:lnTo>
                  <a:pt x="2071116" y="3671036"/>
                </a:lnTo>
                <a:lnTo>
                  <a:pt x="2071116" y="0"/>
                </a:lnTo>
                <a:close/>
              </a:path>
            </a:pathLst>
          </a:custGeom>
          <a:solidFill>
            <a:srgbClr val="B58080"/>
          </a:solidFill>
        </p:spPr>
        <p:txBody>
          <a:bodyPr wrap="square" lIns="0" tIns="0" rIns="0" bIns="0" rtlCol="0"/>
          <a:lstStyle/>
          <a:p>
            <a:endParaRPr/>
          </a:p>
        </p:txBody>
      </p:sp>
      <p:sp>
        <p:nvSpPr>
          <p:cNvPr id="5" name="object 4">
            <a:extLst>
              <a:ext uri="{FF2B5EF4-FFF2-40B4-BE49-F238E27FC236}">
                <a16:creationId xmlns:a16="http://schemas.microsoft.com/office/drawing/2014/main" id="{4CDDAA85-9DA4-E913-A008-D23F23504812}"/>
              </a:ext>
            </a:extLst>
          </p:cNvPr>
          <p:cNvSpPr/>
          <p:nvPr/>
        </p:nvSpPr>
        <p:spPr>
          <a:xfrm>
            <a:off x="0" y="2"/>
            <a:ext cx="3585210" cy="5760719"/>
          </a:xfrm>
          <a:custGeom>
            <a:avLst/>
            <a:gdLst/>
            <a:ahLst/>
            <a:cxnLst/>
            <a:rect l="l" t="t" r="r" b="b"/>
            <a:pathLst>
              <a:path w="3585210" h="5760720">
                <a:moveTo>
                  <a:pt x="3585159" y="0"/>
                </a:moveTo>
                <a:lnTo>
                  <a:pt x="0" y="0"/>
                </a:lnTo>
                <a:lnTo>
                  <a:pt x="0" y="5760720"/>
                </a:lnTo>
                <a:lnTo>
                  <a:pt x="3585159" y="5760720"/>
                </a:lnTo>
                <a:lnTo>
                  <a:pt x="3585159" y="0"/>
                </a:lnTo>
                <a:close/>
              </a:path>
            </a:pathLst>
          </a:custGeom>
          <a:solidFill>
            <a:srgbClr val="384B5A"/>
          </a:solidFill>
        </p:spPr>
        <p:txBody>
          <a:bodyPr wrap="square" lIns="0" tIns="0" rIns="0" bIns="0" rtlCol="0"/>
          <a:lstStyle/>
          <a:p>
            <a:endParaRPr/>
          </a:p>
        </p:txBody>
      </p:sp>
      <p:sp>
        <p:nvSpPr>
          <p:cNvPr id="66" name="Text Placeholder 19">
            <a:extLst>
              <a:ext uri="{FF2B5EF4-FFF2-40B4-BE49-F238E27FC236}">
                <a16:creationId xmlns:a16="http://schemas.microsoft.com/office/drawing/2014/main" id="{7829AC76-B048-4EF6-2C1E-642B1F9691BF}"/>
              </a:ext>
            </a:extLst>
          </p:cNvPr>
          <p:cNvSpPr>
            <a:spLocks noGrp="1"/>
          </p:cNvSpPr>
          <p:nvPr>
            <p:ph type="body" sz="quarter" idx="25" hasCustomPrompt="1"/>
          </p:nvPr>
        </p:nvSpPr>
        <p:spPr>
          <a:xfrm>
            <a:off x="4534664" y="908703"/>
            <a:ext cx="7947659" cy="830997"/>
          </a:xfrm>
        </p:spPr>
        <p:txBody>
          <a:bodyPr/>
          <a:lstStyle>
            <a:lvl1pPr>
              <a:defRPr sz="5400" b="1">
                <a:latin typeface="Arial" panose="020B0604020202020204" pitchFamily="34" charset="0"/>
                <a:cs typeface="Arial" panose="020B0604020202020204" pitchFamily="34" charset="0"/>
              </a:defRPr>
            </a:lvl1pPr>
          </a:lstStyle>
          <a:p>
            <a:pPr lvl="0"/>
            <a:r>
              <a:rPr lang="en-US" dirty="0"/>
              <a:t>Title</a:t>
            </a:r>
          </a:p>
        </p:txBody>
      </p:sp>
      <p:sp>
        <p:nvSpPr>
          <p:cNvPr id="67" name="Text Placeholder 34">
            <a:extLst>
              <a:ext uri="{FF2B5EF4-FFF2-40B4-BE49-F238E27FC236}">
                <a16:creationId xmlns:a16="http://schemas.microsoft.com/office/drawing/2014/main" id="{8978D1F2-7FED-856F-8035-456C430C0581}"/>
              </a:ext>
            </a:extLst>
          </p:cNvPr>
          <p:cNvSpPr>
            <a:spLocks noGrp="1"/>
          </p:cNvSpPr>
          <p:nvPr>
            <p:ph type="body" sz="quarter" idx="14" hasCustomPrompt="1"/>
          </p:nvPr>
        </p:nvSpPr>
        <p:spPr>
          <a:xfrm>
            <a:off x="4534660" y="1893095"/>
            <a:ext cx="7947661"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70" name="Picture Placeholder 69">
            <a:extLst>
              <a:ext uri="{FF2B5EF4-FFF2-40B4-BE49-F238E27FC236}">
                <a16:creationId xmlns:a16="http://schemas.microsoft.com/office/drawing/2014/main" id="{2893C9AB-E6D0-1FD7-E5FB-A462750F823B}"/>
              </a:ext>
            </a:extLst>
          </p:cNvPr>
          <p:cNvSpPr>
            <a:spLocks noGrp="1"/>
          </p:cNvSpPr>
          <p:nvPr>
            <p:ph type="pic" sz="quarter" idx="26"/>
          </p:nvPr>
        </p:nvSpPr>
        <p:spPr>
          <a:xfrm>
            <a:off x="10973749" y="4821972"/>
            <a:ext cx="4584701" cy="4327726"/>
          </a:xfrm>
          <a:solidFill>
            <a:schemeClr val="bg1">
              <a:lumMod val="95000"/>
            </a:schemeClr>
          </a:solidFill>
        </p:spPr>
        <p:txBody>
          <a:bodyPr/>
          <a:lstStyle/>
          <a:p>
            <a:endParaRPr lang="en-US" dirty="0"/>
          </a:p>
        </p:txBody>
      </p:sp>
      <p:sp>
        <p:nvSpPr>
          <p:cNvPr id="72" name="Picture Placeholder 71">
            <a:extLst>
              <a:ext uri="{FF2B5EF4-FFF2-40B4-BE49-F238E27FC236}">
                <a16:creationId xmlns:a16="http://schemas.microsoft.com/office/drawing/2014/main" id="{3AFEE89A-0DAF-1006-EB63-C823416B066A}"/>
              </a:ext>
            </a:extLst>
          </p:cNvPr>
          <p:cNvSpPr>
            <a:spLocks noGrp="1"/>
          </p:cNvSpPr>
          <p:nvPr>
            <p:ph type="pic" sz="quarter" idx="27"/>
          </p:nvPr>
        </p:nvSpPr>
        <p:spPr>
          <a:xfrm>
            <a:off x="684213" y="857253"/>
            <a:ext cx="3430588" cy="4095747"/>
          </a:xfrm>
        </p:spPr>
        <p:txBody>
          <a:bodyPr/>
          <a:lstStyle/>
          <a:p>
            <a:endParaRPr lang="en-US"/>
          </a:p>
        </p:txBody>
      </p:sp>
      <p:sp>
        <p:nvSpPr>
          <p:cNvPr id="2" name="Text Placeholder 34">
            <a:extLst>
              <a:ext uri="{FF2B5EF4-FFF2-40B4-BE49-F238E27FC236}">
                <a16:creationId xmlns:a16="http://schemas.microsoft.com/office/drawing/2014/main" id="{86E86A13-38AC-C5E7-0B60-56DE7DB76444}"/>
              </a:ext>
            </a:extLst>
          </p:cNvPr>
          <p:cNvSpPr>
            <a:spLocks noGrp="1"/>
          </p:cNvSpPr>
          <p:nvPr>
            <p:ph type="body" sz="quarter" idx="28" hasCustomPrompt="1"/>
          </p:nvPr>
        </p:nvSpPr>
        <p:spPr>
          <a:xfrm>
            <a:off x="656916" y="6410571"/>
            <a:ext cx="6829280" cy="2462854"/>
          </a:xfrm>
        </p:spPr>
        <p:txBody>
          <a:bodyPr/>
          <a:lstStyle>
            <a:lvl1pPr>
              <a:defRPr sz="32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2373715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Oxford 2">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D2EA0B7C-C92B-4827-9339-8D7AE533D7AC}"/>
              </a:ext>
            </a:extLst>
          </p:cNvPr>
          <p:cNvSpPr/>
          <p:nvPr userDrawn="1"/>
        </p:nvSpPr>
        <p:spPr>
          <a:xfrm>
            <a:off x="12902182" y="571500"/>
            <a:ext cx="2071370" cy="3671570"/>
          </a:xfrm>
          <a:custGeom>
            <a:avLst/>
            <a:gdLst/>
            <a:ahLst/>
            <a:cxnLst/>
            <a:rect l="l" t="t" r="r" b="b"/>
            <a:pathLst>
              <a:path w="2071369" h="3671570">
                <a:moveTo>
                  <a:pt x="2071116" y="0"/>
                </a:moveTo>
                <a:lnTo>
                  <a:pt x="0" y="0"/>
                </a:lnTo>
                <a:lnTo>
                  <a:pt x="0" y="3671036"/>
                </a:lnTo>
                <a:lnTo>
                  <a:pt x="2071116" y="3671036"/>
                </a:lnTo>
                <a:lnTo>
                  <a:pt x="2071116" y="0"/>
                </a:lnTo>
                <a:close/>
              </a:path>
            </a:pathLst>
          </a:custGeom>
          <a:solidFill>
            <a:srgbClr val="FCB116"/>
          </a:solidFill>
        </p:spPr>
        <p:txBody>
          <a:bodyPr wrap="square" lIns="0" tIns="0" rIns="0" bIns="0" rtlCol="0"/>
          <a:lstStyle/>
          <a:p>
            <a:endParaRPr/>
          </a:p>
        </p:txBody>
      </p:sp>
      <p:sp>
        <p:nvSpPr>
          <p:cNvPr id="5" name="object 4">
            <a:extLst>
              <a:ext uri="{FF2B5EF4-FFF2-40B4-BE49-F238E27FC236}">
                <a16:creationId xmlns:a16="http://schemas.microsoft.com/office/drawing/2014/main" id="{4CDDAA85-9DA4-E913-A008-D23F23504812}"/>
              </a:ext>
            </a:extLst>
          </p:cNvPr>
          <p:cNvSpPr/>
          <p:nvPr/>
        </p:nvSpPr>
        <p:spPr>
          <a:xfrm>
            <a:off x="0" y="2"/>
            <a:ext cx="3585210" cy="5760719"/>
          </a:xfrm>
          <a:custGeom>
            <a:avLst/>
            <a:gdLst/>
            <a:ahLst/>
            <a:cxnLst/>
            <a:rect l="l" t="t" r="r" b="b"/>
            <a:pathLst>
              <a:path w="3585210" h="5760720">
                <a:moveTo>
                  <a:pt x="3585159" y="0"/>
                </a:moveTo>
                <a:lnTo>
                  <a:pt x="0" y="0"/>
                </a:lnTo>
                <a:lnTo>
                  <a:pt x="0" y="5760720"/>
                </a:lnTo>
                <a:lnTo>
                  <a:pt x="3585159" y="5760720"/>
                </a:lnTo>
                <a:lnTo>
                  <a:pt x="3585159" y="0"/>
                </a:lnTo>
                <a:close/>
              </a:path>
            </a:pathLst>
          </a:custGeom>
          <a:solidFill>
            <a:srgbClr val="0B9376"/>
          </a:solidFill>
        </p:spPr>
        <p:txBody>
          <a:bodyPr wrap="square" lIns="0" tIns="0" rIns="0" bIns="0" rtlCol="0"/>
          <a:lstStyle/>
          <a:p>
            <a:endParaRPr/>
          </a:p>
        </p:txBody>
      </p:sp>
      <p:sp>
        <p:nvSpPr>
          <p:cNvPr id="66" name="Text Placeholder 19">
            <a:extLst>
              <a:ext uri="{FF2B5EF4-FFF2-40B4-BE49-F238E27FC236}">
                <a16:creationId xmlns:a16="http://schemas.microsoft.com/office/drawing/2014/main" id="{7829AC76-B048-4EF6-2C1E-642B1F9691BF}"/>
              </a:ext>
            </a:extLst>
          </p:cNvPr>
          <p:cNvSpPr>
            <a:spLocks noGrp="1"/>
          </p:cNvSpPr>
          <p:nvPr>
            <p:ph type="body" sz="quarter" idx="25" hasCustomPrompt="1"/>
          </p:nvPr>
        </p:nvSpPr>
        <p:spPr>
          <a:xfrm>
            <a:off x="4534664" y="908703"/>
            <a:ext cx="7947659" cy="830997"/>
          </a:xfrm>
        </p:spPr>
        <p:txBody>
          <a:bodyPr/>
          <a:lstStyle>
            <a:lvl1pPr>
              <a:defRPr sz="5400" b="1">
                <a:latin typeface="Arial" panose="020B0604020202020204" pitchFamily="34" charset="0"/>
                <a:cs typeface="Arial" panose="020B0604020202020204" pitchFamily="34" charset="0"/>
              </a:defRPr>
            </a:lvl1pPr>
          </a:lstStyle>
          <a:p>
            <a:pPr lvl="0"/>
            <a:r>
              <a:rPr lang="en-US" dirty="0"/>
              <a:t>Title</a:t>
            </a:r>
          </a:p>
        </p:txBody>
      </p:sp>
      <p:sp>
        <p:nvSpPr>
          <p:cNvPr id="67" name="Text Placeholder 34">
            <a:extLst>
              <a:ext uri="{FF2B5EF4-FFF2-40B4-BE49-F238E27FC236}">
                <a16:creationId xmlns:a16="http://schemas.microsoft.com/office/drawing/2014/main" id="{8978D1F2-7FED-856F-8035-456C430C0581}"/>
              </a:ext>
            </a:extLst>
          </p:cNvPr>
          <p:cNvSpPr>
            <a:spLocks noGrp="1"/>
          </p:cNvSpPr>
          <p:nvPr>
            <p:ph type="body" sz="quarter" idx="14" hasCustomPrompt="1"/>
          </p:nvPr>
        </p:nvSpPr>
        <p:spPr>
          <a:xfrm>
            <a:off x="4534660" y="1893095"/>
            <a:ext cx="7947661"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68" name="object 4">
            <a:extLst>
              <a:ext uri="{FF2B5EF4-FFF2-40B4-BE49-F238E27FC236}">
                <a16:creationId xmlns:a16="http://schemas.microsoft.com/office/drawing/2014/main" id="{BE823915-26C0-214F-9F1E-68831319AD10}"/>
              </a:ext>
            </a:extLst>
          </p:cNvPr>
          <p:cNvSpPr/>
          <p:nvPr userDrawn="1"/>
        </p:nvSpPr>
        <p:spPr>
          <a:xfrm>
            <a:off x="8147137" y="5943602"/>
            <a:ext cx="2901863" cy="2867543"/>
          </a:xfrm>
          <a:custGeom>
            <a:avLst/>
            <a:gdLst/>
            <a:ahLst/>
            <a:cxnLst/>
            <a:rect l="l" t="t" r="r" b="b"/>
            <a:pathLst>
              <a:path w="3585210" h="5760720">
                <a:moveTo>
                  <a:pt x="3585159" y="0"/>
                </a:moveTo>
                <a:lnTo>
                  <a:pt x="0" y="0"/>
                </a:lnTo>
                <a:lnTo>
                  <a:pt x="0" y="5760720"/>
                </a:lnTo>
                <a:lnTo>
                  <a:pt x="3585159" y="5760720"/>
                </a:lnTo>
                <a:lnTo>
                  <a:pt x="3585159" y="0"/>
                </a:lnTo>
                <a:close/>
              </a:path>
            </a:pathLst>
          </a:custGeom>
          <a:solidFill>
            <a:srgbClr val="0B9376"/>
          </a:solidFill>
        </p:spPr>
        <p:txBody>
          <a:bodyPr wrap="square" lIns="0" tIns="0" rIns="0" bIns="0" rtlCol="0"/>
          <a:lstStyle/>
          <a:p>
            <a:endParaRPr/>
          </a:p>
        </p:txBody>
      </p:sp>
      <p:sp>
        <p:nvSpPr>
          <p:cNvPr id="2" name="Text Placeholder 34">
            <a:extLst>
              <a:ext uri="{FF2B5EF4-FFF2-40B4-BE49-F238E27FC236}">
                <a16:creationId xmlns:a16="http://schemas.microsoft.com/office/drawing/2014/main" id="{86E86A13-38AC-C5E7-0B60-56DE7DB76444}"/>
              </a:ext>
            </a:extLst>
          </p:cNvPr>
          <p:cNvSpPr>
            <a:spLocks noGrp="1"/>
          </p:cNvSpPr>
          <p:nvPr>
            <p:ph type="body" sz="quarter" idx="28" hasCustomPrompt="1"/>
          </p:nvPr>
        </p:nvSpPr>
        <p:spPr>
          <a:xfrm>
            <a:off x="656916" y="6881626"/>
            <a:ext cx="6829280" cy="2462854"/>
          </a:xfrm>
        </p:spPr>
        <p:txBody>
          <a:bodyPr/>
          <a:lstStyle>
            <a:lvl1pPr>
              <a:defRPr sz="32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4" name="Picture Placeholder 69">
            <a:extLst>
              <a:ext uri="{FF2B5EF4-FFF2-40B4-BE49-F238E27FC236}">
                <a16:creationId xmlns:a16="http://schemas.microsoft.com/office/drawing/2014/main" id="{968FAE3C-D38D-7ECB-56BC-80AA92E315DC}"/>
              </a:ext>
            </a:extLst>
          </p:cNvPr>
          <p:cNvSpPr>
            <a:spLocks noGrp="1"/>
          </p:cNvSpPr>
          <p:nvPr>
            <p:ph type="pic" sz="quarter" idx="26"/>
          </p:nvPr>
        </p:nvSpPr>
        <p:spPr>
          <a:xfrm>
            <a:off x="10973749" y="4821972"/>
            <a:ext cx="4584701" cy="4327726"/>
          </a:xfrm>
          <a:solidFill>
            <a:schemeClr val="bg1">
              <a:lumMod val="95000"/>
            </a:schemeClr>
          </a:solidFill>
        </p:spPr>
        <p:txBody>
          <a:bodyPr/>
          <a:lstStyle/>
          <a:p>
            <a:endParaRPr lang="en-US" dirty="0"/>
          </a:p>
        </p:txBody>
      </p:sp>
      <p:sp>
        <p:nvSpPr>
          <p:cNvPr id="6" name="Picture Placeholder 71">
            <a:extLst>
              <a:ext uri="{FF2B5EF4-FFF2-40B4-BE49-F238E27FC236}">
                <a16:creationId xmlns:a16="http://schemas.microsoft.com/office/drawing/2014/main" id="{74B877AB-CF76-6034-31AA-58EEB1A0264D}"/>
              </a:ext>
            </a:extLst>
          </p:cNvPr>
          <p:cNvSpPr>
            <a:spLocks noGrp="1"/>
          </p:cNvSpPr>
          <p:nvPr>
            <p:ph type="pic" sz="quarter" idx="27"/>
          </p:nvPr>
        </p:nvSpPr>
        <p:spPr>
          <a:xfrm>
            <a:off x="684213" y="857253"/>
            <a:ext cx="3430588" cy="4095747"/>
          </a:xfrm>
        </p:spPr>
        <p:txBody>
          <a:bodyPr/>
          <a:lstStyle/>
          <a:p>
            <a:endParaRPr lang="en-US"/>
          </a:p>
        </p:txBody>
      </p:sp>
    </p:spTree>
    <p:extLst>
      <p:ext uri="{BB962C8B-B14F-4D97-AF65-F5344CB8AC3E}">
        <p14:creationId xmlns:p14="http://schemas.microsoft.com/office/powerpoint/2010/main" val="2266545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ext Placeholder 31">
            <a:extLst>
              <a:ext uri="{FF2B5EF4-FFF2-40B4-BE49-F238E27FC236}">
                <a16:creationId xmlns:a16="http://schemas.microsoft.com/office/drawing/2014/main" id="{90E9E3F1-C7C8-80CB-A4AD-1F7C899E5BBD}"/>
              </a:ext>
            </a:extLst>
          </p:cNvPr>
          <p:cNvSpPr>
            <a:spLocks noGrp="1"/>
          </p:cNvSpPr>
          <p:nvPr>
            <p:ph type="body" sz="quarter" idx="13" hasCustomPrompt="1"/>
          </p:nvPr>
        </p:nvSpPr>
        <p:spPr>
          <a:xfrm>
            <a:off x="8382002" y="3657603"/>
            <a:ext cx="6676626" cy="830997"/>
          </a:xfrm>
        </p:spPr>
        <p:txBody>
          <a:bodyPr/>
          <a:lstStyle>
            <a:lvl1pPr>
              <a:defRPr sz="5400"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Connect</a:t>
            </a:r>
          </a:p>
        </p:txBody>
      </p:sp>
      <p:sp>
        <p:nvSpPr>
          <p:cNvPr id="3" name="Text Placeholder 34">
            <a:extLst>
              <a:ext uri="{FF2B5EF4-FFF2-40B4-BE49-F238E27FC236}">
                <a16:creationId xmlns:a16="http://schemas.microsoft.com/office/drawing/2014/main" id="{E8D9A42A-0402-D79C-B1A6-B26C1FB1E7A9}"/>
              </a:ext>
            </a:extLst>
          </p:cNvPr>
          <p:cNvSpPr>
            <a:spLocks noGrp="1"/>
          </p:cNvSpPr>
          <p:nvPr>
            <p:ph type="body" sz="quarter" idx="14" hasCustomPrompt="1"/>
          </p:nvPr>
        </p:nvSpPr>
        <p:spPr>
          <a:xfrm>
            <a:off x="8382002" y="4630343"/>
            <a:ext cx="6676626" cy="1662763"/>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Name</a:t>
            </a:r>
          </a:p>
          <a:p>
            <a:pPr lvl="0"/>
            <a:r>
              <a:rPr lang="en-US" dirty="0"/>
              <a:t>Email</a:t>
            </a:r>
          </a:p>
          <a:p>
            <a:pPr lvl="0"/>
            <a:r>
              <a:rPr lang="en-US" dirty="0"/>
              <a:t>Phone</a:t>
            </a:r>
          </a:p>
          <a:p>
            <a:pPr lvl="0"/>
            <a:endParaRPr lang="en-US" dirty="0"/>
          </a:p>
          <a:p>
            <a:pPr lvl="0"/>
            <a:endParaRPr lang="en-US" dirty="0"/>
          </a:p>
          <a:p>
            <a:pPr lvl="0"/>
            <a:endParaRPr lang="en-US" dirty="0"/>
          </a:p>
        </p:txBody>
      </p:sp>
      <p:pic>
        <p:nvPicPr>
          <p:cNvPr id="11" name="Picture 10" descr="A picture containing colorfulness, circle, pattern, graphics&#10;&#10;Description automatically generated">
            <a:extLst>
              <a:ext uri="{FF2B5EF4-FFF2-40B4-BE49-F238E27FC236}">
                <a16:creationId xmlns:a16="http://schemas.microsoft.com/office/drawing/2014/main" id="{504F0609-1EAA-47D9-96EA-DDFE587C528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575" t="-4" r="9143" b="4"/>
          <a:stretch/>
        </p:blipFill>
        <p:spPr>
          <a:xfrm rot="5400000">
            <a:off x="-1142828" y="1142831"/>
            <a:ext cx="10058400" cy="7772743"/>
          </a:xfrm>
          <a:prstGeom prst="rect">
            <a:avLst/>
          </a:prstGeom>
        </p:spPr>
      </p:pic>
      <p:sp>
        <p:nvSpPr>
          <p:cNvPr id="4" name="object 12">
            <a:extLst>
              <a:ext uri="{FF2B5EF4-FFF2-40B4-BE49-F238E27FC236}">
                <a16:creationId xmlns:a16="http://schemas.microsoft.com/office/drawing/2014/main" id="{F849DAE8-7849-656D-2312-D3987C938CE5}"/>
              </a:ext>
            </a:extLst>
          </p:cNvPr>
          <p:cNvSpPr/>
          <p:nvPr userDrawn="1"/>
        </p:nvSpPr>
        <p:spPr>
          <a:xfrm>
            <a:off x="2318310" y="2672218"/>
            <a:ext cx="3136265" cy="4714240"/>
          </a:xfrm>
          <a:custGeom>
            <a:avLst/>
            <a:gdLst/>
            <a:ahLst/>
            <a:cxnLst/>
            <a:rect l="l" t="t" r="r" b="b"/>
            <a:pathLst>
              <a:path w="3136265" h="4714240">
                <a:moveTo>
                  <a:pt x="3135782" y="0"/>
                </a:moveTo>
                <a:lnTo>
                  <a:pt x="0" y="0"/>
                </a:lnTo>
                <a:lnTo>
                  <a:pt x="0" y="4713960"/>
                </a:lnTo>
                <a:lnTo>
                  <a:pt x="3135782" y="4713960"/>
                </a:lnTo>
                <a:lnTo>
                  <a:pt x="3135782" y="0"/>
                </a:lnTo>
                <a:close/>
              </a:path>
            </a:pathLst>
          </a:custGeom>
          <a:solidFill>
            <a:srgbClr val="FFFFFF"/>
          </a:solidFill>
        </p:spPr>
        <p:txBody>
          <a:bodyPr wrap="square" lIns="0" tIns="0" rIns="0" bIns="0" rtlCol="0"/>
          <a:lstStyle/>
          <a:p>
            <a:endParaRPr/>
          </a:p>
        </p:txBody>
      </p:sp>
      <p:sp>
        <p:nvSpPr>
          <p:cNvPr id="5" name="object 13">
            <a:extLst>
              <a:ext uri="{FF2B5EF4-FFF2-40B4-BE49-F238E27FC236}">
                <a16:creationId xmlns:a16="http://schemas.microsoft.com/office/drawing/2014/main" id="{9C3E7B1B-E05A-D16C-AFCE-024015A945E9}"/>
              </a:ext>
            </a:extLst>
          </p:cNvPr>
          <p:cNvSpPr/>
          <p:nvPr userDrawn="1"/>
        </p:nvSpPr>
        <p:spPr>
          <a:xfrm>
            <a:off x="2318310" y="2598262"/>
            <a:ext cx="3136265" cy="4862028"/>
          </a:xfrm>
          <a:custGeom>
            <a:avLst/>
            <a:gdLst/>
            <a:ahLst/>
            <a:cxnLst/>
            <a:rect l="l" t="t" r="r" b="b"/>
            <a:pathLst>
              <a:path w="2798445" h="4338320">
                <a:moveTo>
                  <a:pt x="1138542" y="3818318"/>
                </a:moveTo>
                <a:lnTo>
                  <a:pt x="1129715" y="3807663"/>
                </a:lnTo>
                <a:lnTo>
                  <a:pt x="1121524" y="3784371"/>
                </a:lnTo>
                <a:lnTo>
                  <a:pt x="1114196" y="3742715"/>
                </a:lnTo>
                <a:lnTo>
                  <a:pt x="1108011" y="3676980"/>
                </a:lnTo>
                <a:lnTo>
                  <a:pt x="1099921" y="3612794"/>
                </a:lnTo>
                <a:lnTo>
                  <a:pt x="1083335" y="3565233"/>
                </a:lnTo>
                <a:lnTo>
                  <a:pt x="1064907" y="3543058"/>
                </a:lnTo>
                <a:lnTo>
                  <a:pt x="1055306" y="3531514"/>
                </a:lnTo>
                <a:lnTo>
                  <a:pt x="1012901" y="3508883"/>
                </a:lnTo>
                <a:lnTo>
                  <a:pt x="1012901" y="3506114"/>
                </a:lnTo>
                <a:lnTo>
                  <a:pt x="1055319" y="3486886"/>
                </a:lnTo>
                <a:lnTo>
                  <a:pt x="1069086" y="3475621"/>
                </a:lnTo>
                <a:lnTo>
                  <a:pt x="1087539" y="3460534"/>
                </a:lnTo>
                <a:lnTo>
                  <a:pt x="1110005" y="3427425"/>
                </a:lnTo>
                <a:lnTo>
                  <a:pt x="1123162" y="3387991"/>
                </a:lnTo>
                <a:lnTo>
                  <a:pt x="1127455" y="3342627"/>
                </a:lnTo>
                <a:lnTo>
                  <a:pt x="1122756" y="3298558"/>
                </a:lnTo>
                <a:lnTo>
                  <a:pt x="1109167" y="3259455"/>
                </a:lnTo>
                <a:lnTo>
                  <a:pt x="1092352" y="3233623"/>
                </a:lnTo>
                <a:lnTo>
                  <a:pt x="1087386" y="3225977"/>
                </a:lnTo>
                <a:lnTo>
                  <a:pt x="1058125" y="3198787"/>
                </a:lnTo>
                <a:lnTo>
                  <a:pt x="1041539" y="3189478"/>
                </a:lnTo>
                <a:lnTo>
                  <a:pt x="1041539" y="3354641"/>
                </a:lnTo>
                <a:lnTo>
                  <a:pt x="1035989" y="3395942"/>
                </a:lnTo>
                <a:lnTo>
                  <a:pt x="1019378" y="3429533"/>
                </a:lnTo>
                <a:lnTo>
                  <a:pt x="991679" y="3454577"/>
                </a:lnTo>
                <a:lnTo>
                  <a:pt x="952893" y="3470224"/>
                </a:lnTo>
                <a:lnTo>
                  <a:pt x="903008" y="3475621"/>
                </a:lnTo>
                <a:lnTo>
                  <a:pt x="707199" y="3475621"/>
                </a:lnTo>
                <a:lnTo>
                  <a:pt x="707199" y="3233623"/>
                </a:lnTo>
                <a:lnTo>
                  <a:pt x="907630" y="3233623"/>
                </a:lnTo>
                <a:lnTo>
                  <a:pt x="958786" y="3238487"/>
                </a:lnTo>
                <a:lnTo>
                  <a:pt x="996645" y="3253067"/>
                </a:lnTo>
                <a:lnTo>
                  <a:pt x="1036916" y="3311194"/>
                </a:lnTo>
                <a:lnTo>
                  <a:pt x="1041539" y="3354641"/>
                </a:lnTo>
                <a:lnTo>
                  <a:pt x="1041539" y="3189478"/>
                </a:lnTo>
                <a:lnTo>
                  <a:pt x="1022083" y="3178556"/>
                </a:lnTo>
                <a:lnTo>
                  <a:pt x="979995" y="3165919"/>
                </a:lnTo>
                <a:lnTo>
                  <a:pt x="932573" y="3161563"/>
                </a:lnTo>
                <a:lnTo>
                  <a:pt x="624014" y="3161563"/>
                </a:lnTo>
                <a:lnTo>
                  <a:pt x="624014" y="3822014"/>
                </a:lnTo>
                <a:lnTo>
                  <a:pt x="707199" y="3822014"/>
                </a:lnTo>
                <a:lnTo>
                  <a:pt x="707199" y="3543058"/>
                </a:lnTo>
                <a:lnTo>
                  <a:pt x="891006" y="3543058"/>
                </a:lnTo>
                <a:lnTo>
                  <a:pt x="938339" y="3547389"/>
                </a:lnTo>
                <a:lnTo>
                  <a:pt x="974572" y="3561296"/>
                </a:lnTo>
                <a:lnTo>
                  <a:pt x="1017028" y="3623335"/>
                </a:lnTo>
                <a:lnTo>
                  <a:pt x="1024953" y="3674199"/>
                </a:lnTo>
                <a:lnTo>
                  <a:pt x="1029893" y="3742715"/>
                </a:lnTo>
                <a:lnTo>
                  <a:pt x="1034516" y="3785184"/>
                </a:lnTo>
                <a:lnTo>
                  <a:pt x="1040371" y="3809441"/>
                </a:lnTo>
                <a:lnTo>
                  <a:pt x="1048931" y="3822014"/>
                </a:lnTo>
                <a:lnTo>
                  <a:pt x="1138542" y="3822014"/>
                </a:lnTo>
                <a:lnTo>
                  <a:pt x="1138542" y="3818318"/>
                </a:lnTo>
                <a:close/>
              </a:path>
              <a:path w="2798445" h="4338320">
                <a:moveTo>
                  <a:pt x="1175512" y="822528"/>
                </a:moveTo>
                <a:lnTo>
                  <a:pt x="1172959" y="774230"/>
                </a:lnTo>
                <a:lnTo>
                  <a:pt x="1165415" y="728370"/>
                </a:lnTo>
                <a:lnTo>
                  <a:pt x="1153045" y="685304"/>
                </a:lnTo>
                <a:lnTo>
                  <a:pt x="1136027" y="645350"/>
                </a:lnTo>
                <a:lnTo>
                  <a:pt x="1114513" y="608850"/>
                </a:lnTo>
                <a:lnTo>
                  <a:pt x="1090523" y="578459"/>
                </a:lnTo>
                <a:lnTo>
                  <a:pt x="1090523" y="822528"/>
                </a:lnTo>
                <a:lnTo>
                  <a:pt x="1087462" y="872705"/>
                </a:lnTo>
                <a:lnTo>
                  <a:pt x="1078331" y="919378"/>
                </a:lnTo>
                <a:lnTo>
                  <a:pt x="1063218" y="961898"/>
                </a:lnTo>
                <a:lnTo>
                  <a:pt x="1042225" y="999617"/>
                </a:lnTo>
                <a:lnTo>
                  <a:pt x="1015441" y="1031925"/>
                </a:lnTo>
                <a:lnTo>
                  <a:pt x="982954" y="1058164"/>
                </a:lnTo>
                <a:lnTo>
                  <a:pt x="944867" y="1077696"/>
                </a:lnTo>
                <a:lnTo>
                  <a:pt x="901255" y="1089888"/>
                </a:lnTo>
                <a:lnTo>
                  <a:pt x="852220" y="1094092"/>
                </a:lnTo>
                <a:lnTo>
                  <a:pt x="803173" y="1089888"/>
                </a:lnTo>
                <a:lnTo>
                  <a:pt x="759561" y="1077696"/>
                </a:lnTo>
                <a:lnTo>
                  <a:pt x="721474" y="1058164"/>
                </a:lnTo>
                <a:lnTo>
                  <a:pt x="688987" y="1031925"/>
                </a:lnTo>
                <a:lnTo>
                  <a:pt x="662203" y="999617"/>
                </a:lnTo>
                <a:lnTo>
                  <a:pt x="641210" y="961898"/>
                </a:lnTo>
                <a:lnTo>
                  <a:pt x="626097" y="919378"/>
                </a:lnTo>
                <a:lnTo>
                  <a:pt x="616966" y="872705"/>
                </a:lnTo>
                <a:lnTo>
                  <a:pt x="613905" y="822528"/>
                </a:lnTo>
                <a:lnTo>
                  <a:pt x="616966" y="772325"/>
                </a:lnTo>
                <a:lnTo>
                  <a:pt x="626097" y="725563"/>
                </a:lnTo>
                <a:lnTo>
                  <a:pt x="641210" y="682929"/>
                </a:lnTo>
                <a:lnTo>
                  <a:pt x="662203" y="645045"/>
                </a:lnTo>
                <a:lnTo>
                  <a:pt x="688987" y="612584"/>
                </a:lnTo>
                <a:lnTo>
                  <a:pt x="721474" y="586206"/>
                </a:lnTo>
                <a:lnTo>
                  <a:pt x="759561" y="566547"/>
                </a:lnTo>
                <a:lnTo>
                  <a:pt x="803173" y="554278"/>
                </a:lnTo>
                <a:lnTo>
                  <a:pt x="852220" y="550037"/>
                </a:lnTo>
                <a:lnTo>
                  <a:pt x="901255" y="554278"/>
                </a:lnTo>
                <a:lnTo>
                  <a:pt x="944867" y="566547"/>
                </a:lnTo>
                <a:lnTo>
                  <a:pt x="982954" y="586206"/>
                </a:lnTo>
                <a:lnTo>
                  <a:pt x="1015441" y="612584"/>
                </a:lnTo>
                <a:lnTo>
                  <a:pt x="1042225" y="645045"/>
                </a:lnTo>
                <a:lnTo>
                  <a:pt x="1063218" y="682929"/>
                </a:lnTo>
                <a:lnTo>
                  <a:pt x="1078331" y="725563"/>
                </a:lnTo>
                <a:lnTo>
                  <a:pt x="1087462" y="772325"/>
                </a:lnTo>
                <a:lnTo>
                  <a:pt x="1090523" y="822528"/>
                </a:lnTo>
                <a:lnTo>
                  <a:pt x="1090523" y="578459"/>
                </a:lnTo>
                <a:lnTo>
                  <a:pt x="1061313" y="550037"/>
                </a:lnTo>
                <a:lnTo>
                  <a:pt x="1024699" y="523379"/>
                </a:lnTo>
                <a:lnTo>
                  <a:pt x="986904" y="504012"/>
                </a:lnTo>
                <a:lnTo>
                  <a:pt x="945438" y="489775"/>
                </a:lnTo>
                <a:lnTo>
                  <a:pt x="900493" y="480987"/>
                </a:lnTo>
                <a:lnTo>
                  <a:pt x="852220" y="477977"/>
                </a:lnTo>
                <a:lnTo>
                  <a:pt x="803948" y="480987"/>
                </a:lnTo>
                <a:lnTo>
                  <a:pt x="758990" y="489775"/>
                </a:lnTo>
                <a:lnTo>
                  <a:pt x="717537" y="504012"/>
                </a:lnTo>
                <a:lnTo>
                  <a:pt x="679729" y="523379"/>
                </a:lnTo>
                <a:lnTo>
                  <a:pt x="645744" y="547535"/>
                </a:lnTo>
                <a:lnTo>
                  <a:pt x="615746" y="576122"/>
                </a:lnTo>
                <a:lnTo>
                  <a:pt x="589915" y="608850"/>
                </a:lnTo>
                <a:lnTo>
                  <a:pt x="568401" y="645350"/>
                </a:lnTo>
                <a:lnTo>
                  <a:pt x="551370" y="685304"/>
                </a:lnTo>
                <a:lnTo>
                  <a:pt x="539013" y="728370"/>
                </a:lnTo>
                <a:lnTo>
                  <a:pt x="531469" y="774230"/>
                </a:lnTo>
                <a:lnTo>
                  <a:pt x="528916" y="822528"/>
                </a:lnTo>
                <a:lnTo>
                  <a:pt x="531469" y="870826"/>
                </a:lnTo>
                <a:lnTo>
                  <a:pt x="539013" y="916686"/>
                </a:lnTo>
                <a:lnTo>
                  <a:pt x="551370" y="959751"/>
                </a:lnTo>
                <a:lnTo>
                  <a:pt x="568401" y="999705"/>
                </a:lnTo>
                <a:lnTo>
                  <a:pt x="589915" y="1036205"/>
                </a:lnTo>
                <a:lnTo>
                  <a:pt x="615746" y="1068920"/>
                </a:lnTo>
                <a:lnTo>
                  <a:pt x="645744" y="1097521"/>
                </a:lnTo>
                <a:lnTo>
                  <a:pt x="679729" y="1121676"/>
                </a:lnTo>
                <a:lnTo>
                  <a:pt x="717537" y="1141044"/>
                </a:lnTo>
                <a:lnTo>
                  <a:pt x="758990" y="1155280"/>
                </a:lnTo>
                <a:lnTo>
                  <a:pt x="803948" y="1164069"/>
                </a:lnTo>
                <a:lnTo>
                  <a:pt x="852220" y="1167079"/>
                </a:lnTo>
                <a:lnTo>
                  <a:pt x="900493" y="1164069"/>
                </a:lnTo>
                <a:lnTo>
                  <a:pt x="945438" y="1155280"/>
                </a:lnTo>
                <a:lnTo>
                  <a:pt x="986904" y="1141044"/>
                </a:lnTo>
                <a:lnTo>
                  <a:pt x="1024699" y="1121676"/>
                </a:lnTo>
                <a:lnTo>
                  <a:pt x="1058684" y="1097521"/>
                </a:lnTo>
                <a:lnTo>
                  <a:pt x="1088682" y="1068920"/>
                </a:lnTo>
                <a:lnTo>
                  <a:pt x="1114513" y="1036205"/>
                </a:lnTo>
                <a:lnTo>
                  <a:pt x="1136065" y="999617"/>
                </a:lnTo>
                <a:lnTo>
                  <a:pt x="1153045" y="959751"/>
                </a:lnTo>
                <a:lnTo>
                  <a:pt x="1165415" y="916686"/>
                </a:lnTo>
                <a:lnTo>
                  <a:pt x="1172959" y="870826"/>
                </a:lnTo>
                <a:lnTo>
                  <a:pt x="1175512" y="822528"/>
                </a:lnTo>
                <a:close/>
              </a:path>
              <a:path w="2798445" h="4338320">
                <a:moveTo>
                  <a:pt x="1290485" y="1831606"/>
                </a:moveTo>
                <a:lnTo>
                  <a:pt x="1206360" y="1831606"/>
                </a:lnTo>
                <a:lnTo>
                  <a:pt x="1096467" y="2261108"/>
                </a:lnTo>
                <a:lnTo>
                  <a:pt x="1085659" y="2305570"/>
                </a:lnTo>
                <a:lnTo>
                  <a:pt x="1070610" y="2372893"/>
                </a:lnTo>
                <a:lnTo>
                  <a:pt x="1068755" y="2372893"/>
                </a:lnTo>
                <a:lnTo>
                  <a:pt x="1059891" y="2332710"/>
                </a:lnTo>
                <a:lnTo>
                  <a:pt x="1051255" y="2295728"/>
                </a:lnTo>
                <a:lnTo>
                  <a:pt x="1042009" y="2259253"/>
                </a:lnTo>
                <a:lnTo>
                  <a:pt x="926528" y="1831606"/>
                </a:lnTo>
                <a:lnTo>
                  <a:pt x="836917" y="1831606"/>
                </a:lnTo>
                <a:lnTo>
                  <a:pt x="710603" y="2285454"/>
                </a:lnTo>
                <a:lnTo>
                  <a:pt x="705319" y="2306028"/>
                </a:lnTo>
                <a:lnTo>
                  <a:pt x="699338" y="2331618"/>
                </a:lnTo>
                <a:lnTo>
                  <a:pt x="690067" y="2372893"/>
                </a:lnTo>
                <a:lnTo>
                  <a:pt x="688225" y="2372893"/>
                </a:lnTo>
                <a:lnTo>
                  <a:pt x="679907" y="2333637"/>
                </a:lnTo>
                <a:lnTo>
                  <a:pt x="671855" y="2297290"/>
                </a:lnTo>
                <a:lnTo>
                  <a:pt x="663270" y="2261108"/>
                </a:lnTo>
                <a:lnTo>
                  <a:pt x="558927" y="1831606"/>
                </a:lnTo>
                <a:lnTo>
                  <a:pt x="472084" y="1831606"/>
                </a:lnTo>
                <a:lnTo>
                  <a:pt x="643001" y="2492019"/>
                </a:lnTo>
                <a:lnTo>
                  <a:pt x="726059" y="2492019"/>
                </a:lnTo>
                <a:lnTo>
                  <a:pt x="862025" y="2003094"/>
                </a:lnTo>
                <a:lnTo>
                  <a:pt x="866838" y="1984806"/>
                </a:lnTo>
                <a:lnTo>
                  <a:pt x="872159" y="1962213"/>
                </a:lnTo>
                <a:lnTo>
                  <a:pt x="880338" y="1925840"/>
                </a:lnTo>
                <a:lnTo>
                  <a:pt x="882180" y="1925840"/>
                </a:lnTo>
                <a:lnTo>
                  <a:pt x="898169" y="1994395"/>
                </a:lnTo>
                <a:lnTo>
                  <a:pt x="906208" y="2026488"/>
                </a:lnTo>
                <a:lnTo>
                  <a:pt x="1027226" y="2492019"/>
                </a:lnTo>
                <a:lnTo>
                  <a:pt x="1106639" y="2492019"/>
                </a:lnTo>
                <a:lnTo>
                  <a:pt x="1290485" y="1831606"/>
                </a:lnTo>
                <a:close/>
              </a:path>
              <a:path w="2798445" h="4338320">
                <a:moveTo>
                  <a:pt x="2220353" y="3822027"/>
                </a:moveTo>
                <a:lnTo>
                  <a:pt x="1997760" y="3484867"/>
                </a:lnTo>
                <a:lnTo>
                  <a:pt x="2213851" y="3161563"/>
                </a:lnTo>
                <a:lnTo>
                  <a:pt x="2122436" y="3161563"/>
                </a:lnTo>
                <a:lnTo>
                  <a:pt x="1955215" y="3425736"/>
                </a:lnTo>
                <a:lnTo>
                  <a:pt x="1953412" y="3425736"/>
                </a:lnTo>
                <a:lnTo>
                  <a:pt x="1789887" y="3161563"/>
                </a:lnTo>
                <a:lnTo>
                  <a:pt x="1693849" y="3161563"/>
                </a:lnTo>
                <a:lnTo>
                  <a:pt x="1906295" y="3483940"/>
                </a:lnTo>
                <a:lnTo>
                  <a:pt x="1677225" y="3822027"/>
                </a:lnTo>
                <a:lnTo>
                  <a:pt x="1771459" y="3822027"/>
                </a:lnTo>
                <a:lnTo>
                  <a:pt x="1948789" y="3543985"/>
                </a:lnTo>
                <a:lnTo>
                  <a:pt x="1950643" y="3543985"/>
                </a:lnTo>
                <a:lnTo>
                  <a:pt x="2120582" y="3822027"/>
                </a:lnTo>
                <a:lnTo>
                  <a:pt x="2220353" y="3822027"/>
                </a:lnTo>
                <a:close/>
              </a:path>
              <a:path w="2798445" h="4338320">
                <a:moveTo>
                  <a:pt x="2220353" y="1162913"/>
                </a:moveTo>
                <a:lnTo>
                  <a:pt x="1997760" y="825754"/>
                </a:lnTo>
                <a:lnTo>
                  <a:pt x="2213851" y="502450"/>
                </a:lnTo>
                <a:lnTo>
                  <a:pt x="2122436" y="502450"/>
                </a:lnTo>
                <a:lnTo>
                  <a:pt x="1955215" y="766622"/>
                </a:lnTo>
                <a:lnTo>
                  <a:pt x="1953412" y="766622"/>
                </a:lnTo>
                <a:lnTo>
                  <a:pt x="1789887" y="502450"/>
                </a:lnTo>
                <a:lnTo>
                  <a:pt x="1693849" y="502450"/>
                </a:lnTo>
                <a:lnTo>
                  <a:pt x="1906295" y="824826"/>
                </a:lnTo>
                <a:lnTo>
                  <a:pt x="1677225" y="1162913"/>
                </a:lnTo>
                <a:lnTo>
                  <a:pt x="1771459" y="1162913"/>
                </a:lnTo>
                <a:lnTo>
                  <a:pt x="1948789" y="884872"/>
                </a:lnTo>
                <a:lnTo>
                  <a:pt x="1950643" y="884872"/>
                </a:lnTo>
                <a:lnTo>
                  <a:pt x="2120582" y="1162913"/>
                </a:lnTo>
                <a:lnTo>
                  <a:pt x="2220353" y="1162913"/>
                </a:lnTo>
                <a:close/>
              </a:path>
              <a:path w="2798445" h="4338320">
                <a:moveTo>
                  <a:pt x="2272093" y="2161362"/>
                </a:moveTo>
                <a:lnTo>
                  <a:pt x="2269540" y="2113064"/>
                </a:lnTo>
                <a:lnTo>
                  <a:pt x="2261997" y="2067204"/>
                </a:lnTo>
                <a:lnTo>
                  <a:pt x="2249627" y="2024138"/>
                </a:lnTo>
                <a:lnTo>
                  <a:pt x="2232609" y="1984184"/>
                </a:lnTo>
                <a:lnTo>
                  <a:pt x="2211095" y="1947684"/>
                </a:lnTo>
                <a:lnTo>
                  <a:pt x="2187105" y="1917293"/>
                </a:lnTo>
                <a:lnTo>
                  <a:pt x="2187105" y="2161362"/>
                </a:lnTo>
                <a:lnTo>
                  <a:pt x="2184031" y="2211540"/>
                </a:lnTo>
                <a:lnTo>
                  <a:pt x="2174900" y="2258199"/>
                </a:lnTo>
                <a:lnTo>
                  <a:pt x="2159800" y="2300719"/>
                </a:lnTo>
                <a:lnTo>
                  <a:pt x="2138807" y="2338451"/>
                </a:lnTo>
                <a:lnTo>
                  <a:pt x="2112022" y="2370759"/>
                </a:lnTo>
                <a:lnTo>
                  <a:pt x="2079536" y="2396998"/>
                </a:lnTo>
                <a:lnTo>
                  <a:pt x="2041448" y="2416530"/>
                </a:lnTo>
                <a:lnTo>
                  <a:pt x="1997837" y="2428722"/>
                </a:lnTo>
                <a:lnTo>
                  <a:pt x="1948802" y="2432926"/>
                </a:lnTo>
                <a:lnTo>
                  <a:pt x="1899754" y="2428722"/>
                </a:lnTo>
                <a:lnTo>
                  <a:pt x="1856143" y="2416530"/>
                </a:lnTo>
                <a:lnTo>
                  <a:pt x="1818043" y="2396998"/>
                </a:lnTo>
                <a:lnTo>
                  <a:pt x="1785569" y="2370759"/>
                </a:lnTo>
                <a:lnTo>
                  <a:pt x="1758772" y="2338451"/>
                </a:lnTo>
                <a:lnTo>
                  <a:pt x="1737791" y="2300719"/>
                </a:lnTo>
                <a:lnTo>
                  <a:pt x="1722678" y="2258199"/>
                </a:lnTo>
                <a:lnTo>
                  <a:pt x="1713547" y="2211540"/>
                </a:lnTo>
                <a:lnTo>
                  <a:pt x="1710486" y="2161362"/>
                </a:lnTo>
                <a:lnTo>
                  <a:pt x="1713547" y="2111146"/>
                </a:lnTo>
                <a:lnTo>
                  <a:pt x="1722678" y="2064397"/>
                </a:lnTo>
                <a:lnTo>
                  <a:pt x="1737791" y="2021751"/>
                </a:lnTo>
                <a:lnTo>
                  <a:pt x="1758772" y="1983879"/>
                </a:lnTo>
                <a:lnTo>
                  <a:pt x="1785569" y="1951418"/>
                </a:lnTo>
                <a:lnTo>
                  <a:pt x="1818043" y="1925040"/>
                </a:lnTo>
                <a:lnTo>
                  <a:pt x="1856143" y="1905381"/>
                </a:lnTo>
                <a:lnTo>
                  <a:pt x="1899754" y="1893100"/>
                </a:lnTo>
                <a:lnTo>
                  <a:pt x="1948802" y="1888871"/>
                </a:lnTo>
                <a:lnTo>
                  <a:pt x="1997837" y="1893100"/>
                </a:lnTo>
                <a:lnTo>
                  <a:pt x="2041448" y="1905381"/>
                </a:lnTo>
                <a:lnTo>
                  <a:pt x="2079536" y="1925040"/>
                </a:lnTo>
                <a:lnTo>
                  <a:pt x="2112022" y="1951418"/>
                </a:lnTo>
                <a:lnTo>
                  <a:pt x="2138807" y="1983879"/>
                </a:lnTo>
                <a:lnTo>
                  <a:pt x="2159800" y="2021751"/>
                </a:lnTo>
                <a:lnTo>
                  <a:pt x="2174900" y="2064397"/>
                </a:lnTo>
                <a:lnTo>
                  <a:pt x="2184031" y="2111146"/>
                </a:lnTo>
                <a:lnTo>
                  <a:pt x="2187105" y="2161362"/>
                </a:lnTo>
                <a:lnTo>
                  <a:pt x="2187105" y="1917293"/>
                </a:lnTo>
                <a:lnTo>
                  <a:pt x="2185263" y="1914956"/>
                </a:lnTo>
                <a:lnTo>
                  <a:pt x="2157895" y="1888871"/>
                </a:lnTo>
                <a:lnTo>
                  <a:pt x="2155266" y="1886356"/>
                </a:lnTo>
                <a:lnTo>
                  <a:pt x="2121281" y="1862213"/>
                </a:lnTo>
                <a:lnTo>
                  <a:pt x="2083473" y="1842846"/>
                </a:lnTo>
                <a:lnTo>
                  <a:pt x="2042020" y="1828609"/>
                </a:lnTo>
                <a:lnTo>
                  <a:pt x="1997075" y="1819808"/>
                </a:lnTo>
                <a:lnTo>
                  <a:pt x="1948802" y="1816811"/>
                </a:lnTo>
                <a:lnTo>
                  <a:pt x="1900529" y="1819808"/>
                </a:lnTo>
                <a:lnTo>
                  <a:pt x="1855571" y="1828609"/>
                </a:lnTo>
                <a:lnTo>
                  <a:pt x="1814106" y="1842846"/>
                </a:lnTo>
                <a:lnTo>
                  <a:pt x="1776310" y="1862213"/>
                </a:lnTo>
                <a:lnTo>
                  <a:pt x="1742325" y="1886356"/>
                </a:lnTo>
                <a:lnTo>
                  <a:pt x="1712328" y="1914956"/>
                </a:lnTo>
                <a:lnTo>
                  <a:pt x="1686496" y="1947684"/>
                </a:lnTo>
                <a:lnTo>
                  <a:pt x="1664982" y="1984184"/>
                </a:lnTo>
                <a:lnTo>
                  <a:pt x="1647952" y="2024138"/>
                </a:lnTo>
                <a:lnTo>
                  <a:pt x="1635582" y="2067204"/>
                </a:lnTo>
                <a:lnTo>
                  <a:pt x="1628051" y="2113064"/>
                </a:lnTo>
                <a:lnTo>
                  <a:pt x="1625498" y="2161362"/>
                </a:lnTo>
                <a:lnTo>
                  <a:pt x="1628051" y="2209660"/>
                </a:lnTo>
                <a:lnTo>
                  <a:pt x="1635582" y="2255520"/>
                </a:lnTo>
                <a:lnTo>
                  <a:pt x="1647952" y="2298585"/>
                </a:lnTo>
                <a:lnTo>
                  <a:pt x="1664982" y="2338540"/>
                </a:lnTo>
                <a:lnTo>
                  <a:pt x="1686496" y="2375039"/>
                </a:lnTo>
                <a:lnTo>
                  <a:pt x="1712328" y="2407755"/>
                </a:lnTo>
                <a:lnTo>
                  <a:pt x="1742325" y="2436355"/>
                </a:lnTo>
                <a:lnTo>
                  <a:pt x="1776310" y="2460510"/>
                </a:lnTo>
                <a:lnTo>
                  <a:pt x="1814106" y="2479878"/>
                </a:lnTo>
                <a:lnTo>
                  <a:pt x="1855571" y="2494115"/>
                </a:lnTo>
                <a:lnTo>
                  <a:pt x="1900529" y="2502903"/>
                </a:lnTo>
                <a:lnTo>
                  <a:pt x="1948802" y="2505913"/>
                </a:lnTo>
                <a:lnTo>
                  <a:pt x="1997075" y="2502903"/>
                </a:lnTo>
                <a:lnTo>
                  <a:pt x="2042020" y="2494115"/>
                </a:lnTo>
                <a:lnTo>
                  <a:pt x="2083473" y="2479878"/>
                </a:lnTo>
                <a:lnTo>
                  <a:pt x="2121281" y="2460510"/>
                </a:lnTo>
                <a:lnTo>
                  <a:pt x="2155266" y="2436355"/>
                </a:lnTo>
                <a:lnTo>
                  <a:pt x="2185263" y="2407755"/>
                </a:lnTo>
                <a:lnTo>
                  <a:pt x="2211095" y="2375039"/>
                </a:lnTo>
                <a:lnTo>
                  <a:pt x="2232647" y="2338451"/>
                </a:lnTo>
                <a:lnTo>
                  <a:pt x="2249627" y="2298585"/>
                </a:lnTo>
                <a:lnTo>
                  <a:pt x="2261997" y="2255520"/>
                </a:lnTo>
                <a:lnTo>
                  <a:pt x="2269540" y="2209660"/>
                </a:lnTo>
                <a:lnTo>
                  <a:pt x="2272093" y="2161362"/>
                </a:lnTo>
                <a:close/>
              </a:path>
              <a:path w="2798445" h="4338320">
                <a:moveTo>
                  <a:pt x="2798051" y="0"/>
                </a:moveTo>
                <a:lnTo>
                  <a:pt x="2731541" y="0"/>
                </a:lnTo>
                <a:lnTo>
                  <a:pt x="2731541" y="67310"/>
                </a:lnTo>
                <a:lnTo>
                  <a:pt x="2731541" y="4271010"/>
                </a:lnTo>
                <a:lnTo>
                  <a:pt x="66509" y="4271010"/>
                </a:lnTo>
                <a:lnTo>
                  <a:pt x="66509" y="67310"/>
                </a:lnTo>
                <a:lnTo>
                  <a:pt x="2731541" y="67310"/>
                </a:lnTo>
                <a:lnTo>
                  <a:pt x="2731541" y="0"/>
                </a:lnTo>
                <a:lnTo>
                  <a:pt x="0" y="0"/>
                </a:lnTo>
                <a:lnTo>
                  <a:pt x="0" y="67310"/>
                </a:lnTo>
                <a:lnTo>
                  <a:pt x="0" y="4271010"/>
                </a:lnTo>
                <a:lnTo>
                  <a:pt x="0" y="4338320"/>
                </a:lnTo>
                <a:lnTo>
                  <a:pt x="2798051" y="4338320"/>
                </a:lnTo>
                <a:lnTo>
                  <a:pt x="2798051" y="4271442"/>
                </a:lnTo>
                <a:lnTo>
                  <a:pt x="2798051" y="4271010"/>
                </a:lnTo>
                <a:lnTo>
                  <a:pt x="2798051" y="67310"/>
                </a:lnTo>
                <a:lnTo>
                  <a:pt x="2798051" y="66903"/>
                </a:lnTo>
                <a:lnTo>
                  <a:pt x="2798051" y="0"/>
                </a:lnTo>
                <a:close/>
              </a:path>
            </a:pathLst>
          </a:custGeom>
          <a:solidFill>
            <a:srgbClr val="24282A"/>
          </a:solidFill>
        </p:spPr>
        <p:txBody>
          <a:bodyPr wrap="square" lIns="0" tIns="0" rIns="0" bIns="0" rtlCol="0"/>
          <a:lstStyle/>
          <a:p>
            <a:endParaRPr/>
          </a:p>
        </p:txBody>
      </p:sp>
    </p:spTree>
    <p:extLst>
      <p:ext uri="{BB962C8B-B14F-4D97-AF65-F5344CB8AC3E}">
        <p14:creationId xmlns:p14="http://schemas.microsoft.com/office/powerpoint/2010/main" val="19041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OxWorx">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ADA5C55-0A29-579B-45B5-69C51C67358F}"/>
              </a:ext>
            </a:extLst>
          </p:cNvPr>
          <p:cNvSpPr/>
          <p:nvPr userDrawn="1"/>
        </p:nvSpPr>
        <p:spPr>
          <a:xfrm>
            <a:off x="0" y="2"/>
            <a:ext cx="6324600" cy="10096500"/>
          </a:xfrm>
          <a:custGeom>
            <a:avLst/>
            <a:gdLst/>
            <a:ahLst/>
            <a:cxnLst/>
            <a:rect l="l" t="t" r="r" b="b"/>
            <a:pathLst>
              <a:path w="5504815" h="10058400">
                <a:moveTo>
                  <a:pt x="5504688" y="0"/>
                </a:moveTo>
                <a:lnTo>
                  <a:pt x="0" y="0"/>
                </a:lnTo>
                <a:lnTo>
                  <a:pt x="0" y="10058400"/>
                </a:lnTo>
                <a:lnTo>
                  <a:pt x="5504688" y="10058400"/>
                </a:lnTo>
                <a:lnTo>
                  <a:pt x="5504688" y="0"/>
                </a:lnTo>
                <a:close/>
              </a:path>
            </a:pathLst>
          </a:custGeom>
          <a:solidFill>
            <a:srgbClr val="FCB116"/>
          </a:solidFill>
        </p:spPr>
        <p:txBody>
          <a:bodyPr wrap="square" lIns="0" tIns="0" rIns="0" bIns="0" rtlCol="0"/>
          <a:lstStyle/>
          <a:p>
            <a:endParaRPr dirty="0"/>
          </a:p>
        </p:txBody>
      </p:sp>
      <p:sp>
        <p:nvSpPr>
          <p:cNvPr id="26" name="Picture Placeholder 25">
            <a:extLst>
              <a:ext uri="{FF2B5EF4-FFF2-40B4-BE49-F238E27FC236}">
                <a16:creationId xmlns:a16="http://schemas.microsoft.com/office/drawing/2014/main" id="{37DA02ED-8F6B-8857-0C50-0AB86DD976CF}"/>
              </a:ext>
            </a:extLst>
          </p:cNvPr>
          <p:cNvSpPr>
            <a:spLocks noGrp="1"/>
          </p:cNvSpPr>
          <p:nvPr>
            <p:ph type="pic" sz="quarter" idx="10"/>
          </p:nvPr>
        </p:nvSpPr>
        <p:spPr>
          <a:xfrm>
            <a:off x="2" y="584947"/>
            <a:ext cx="5715000" cy="8863853"/>
          </a:xfrm>
          <a:solidFill>
            <a:schemeClr val="bg1">
              <a:lumMod val="95000"/>
            </a:schemeClr>
          </a:solidFill>
        </p:spPr>
        <p:txBody>
          <a:bodyPr/>
          <a:lstStyle/>
          <a:p>
            <a:endParaRPr lang="en-US" dirty="0"/>
          </a:p>
        </p:txBody>
      </p:sp>
      <p:sp>
        <p:nvSpPr>
          <p:cNvPr id="6" name="Text Placeholder 19">
            <a:extLst>
              <a:ext uri="{FF2B5EF4-FFF2-40B4-BE49-F238E27FC236}">
                <a16:creationId xmlns:a16="http://schemas.microsoft.com/office/drawing/2014/main" id="{013C05A8-6A1C-B30F-A8B1-56B3F66F0766}"/>
              </a:ext>
            </a:extLst>
          </p:cNvPr>
          <p:cNvSpPr>
            <a:spLocks noGrp="1"/>
          </p:cNvSpPr>
          <p:nvPr>
            <p:ph type="body" sz="quarter" idx="25" hasCustomPrompt="1"/>
          </p:nvPr>
        </p:nvSpPr>
        <p:spPr>
          <a:xfrm>
            <a:off x="5486401" y="609600"/>
            <a:ext cx="9550031" cy="846386"/>
          </a:xfrm>
        </p:spPr>
        <p:txBody>
          <a:bodyPr anchor="ctr"/>
          <a:lstStyle>
            <a:lvl1pPr>
              <a:defRPr sz="5500" b="1">
                <a:latin typeface="Arial" panose="020B0604020202020204" pitchFamily="34" charset="0"/>
                <a:cs typeface="Arial" panose="020B0604020202020204" pitchFamily="34" charset="0"/>
              </a:defRPr>
            </a:lvl1pPr>
          </a:lstStyle>
          <a:p>
            <a:pPr lvl="0"/>
            <a:r>
              <a:rPr lang="en-US" dirty="0"/>
              <a:t>Adapt to the Future of Work</a:t>
            </a:r>
          </a:p>
        </p:txBody>
      </p:sp>
      <p:sp>
        <p:nvSpPr>
          <p:cNvPr id="7" name="Text Placeholder 19">
            <a:extLst>
              <a:ext uri="{FF2B5EF4-FFF2-40B4-BE49-F238E27FC236}">
                <a16:creationId xmlns:a16="http://schemas.microsoft.com/office/drawing/2014/main" id="{534F13F1-A92F-F5CD-DACE-B2E613708C5D}"/>
              </a:ext>
            </a:extLst>
          </p:cNvPr>
          <p:cNvSpPr>
            <a:spLocks noGrp="1"/>
          </p:cNvSpPr>
          <p:nvPr>
            <p:ph type="body" sz="quarter" idx="26" hasCustomPrompt="1"/>
          </p:nvPr>
        </p:nvSpPr>
        <p:spPr>
          <a:xfrm>
            <a:off x="6705601" y="1676402"/>
            <a:ext cx="8382000" cy="1939890"/>
          </a:xfrm>
        </p:spPr>
        <p:txBody>
          <a:bodyPr/>
          <a:lstStyle>
            <a:lvl1pPr>
              <a:defRPr sz="1801">
                <a:latin typeface="Arial" panose="020B0604020202020204" pitchFamily="34" charset="0"/>
                <a:cs typeface="Arial" panose="020B0604020202020204" pitchFamily="34" charset="0"/>
              </a:defRPr>
            </a:lvl1pPr>
          </a:lstStyle>
          <a:p>
            <a:pPr marL="0" marR="0" lvl="0" indent="0" defTabSz="914485" eaLnBrk="1" fontAlgn="auto" latinLnBrk="0" hangingPunct="1">
              <a:lnSpc>
                <a:spcPct val="100000"/>
              </a:lnSpc>
              <a:spcBef>
                <a:spcPts val="0"/>
              </a:spcBef>
              <a:spcAft>
                <a:spcPts val="0"/>
              </a:spcAft>
              <a:buClrTx/>
              <a:buSzTx/>
              <a:buFontTx/>
              <a:buNone/>
              <a:tabLst/>
              <a:defRPr/>
            </a:pPr>
            <a:r>
              <a:rPr lang="en-US" sz="1801" dirty="0"/>
              <a:t>Oxford Properties presents its newest move-in-ready office product. Our best-in-class, professionally managed workspaces can accommodate teams of all sizes, and are designed for how people live and work today. Attract and retain talent, network with Fortune 500 companies, and enjoy access to all of Oxford’s premium tenant-exclusive amenities. With all-inclusive pricing and simple lease terms, it’s as easy as 1-2-3, to get started with </a:t>
            </a:r>
            <a:r>
              <a:rPr lang="en-US" sz="1801" dirty="0" err="1"/>
              <a:t>OxWorx</a:t>
            </a:r>
            <a:r>
              <a:rPr lang="en-US" sz="1801" dirty="0"/>
              <a:t>.</a:t>
            </a:r>
            <a:endParaRPr lang="en-US" sz="1801" dirty="0">
              <a:effectLst/>
            </a:endParaRPr>
          </a:p>
          <a:p>
            <a:pPr lvl="0"/>
            <a:endParaRPr lang="en-US" dirty="0"/>
          </a:p>
        </p:txBody>
      </p:sp>
      <p:sp>
        <p:nvSpPr>
          <p:cNvPr id="22" name="Text Placeholder 19">
            <a:extLst>
              <a:ext uri="{FF2B5EF4-FFF2-40B4-BE49-F238E27FC236}">
                <a16:creationId xmlns:a16="http://schemas.microsoft.com/office/drawing/2014/main" id="{59DF81E1-A20D-8F9D-7201-B581E4E8D8BA}"/>
              </a:ext>
            </a:extLst>
          </p:cNvPr>
          <p:cNvSpPr>
            <a:spLocks noGrp="1"/>
          </p:cNvSpPr>
          <p:nvPr>
            <p:ph type="body" sz="quarter" idx="27" hasCustomPrompt="1"/>
          </p:nvPr>
        </p:nvSpPr>
        <p:spPr>
          <a:xfrm>
            <a:off x="7162802" y="4419600"/>
            <a:ext cx="685800" cy="4231928"/>
          </a:xfrm>
        </p:spPr>
        <p:txBody>
          <a:bodyPr anchor="ctr"/>
          <a:lstStyle>
            <a:lvl1pPr>
              <a:defRPr sz="5500" b="1">
                <a:solidFill>
                  <a:srgbClr val="0B9376"/>
                </a:solidFill>
                <a:latin typeface="Arial" panose="020B0604020202020204" pitchFamily="34" charset="0"/>
                <a:cs typeface="Arial" panose="020B0604020202020204" pitchFamily="34" charset="0"/>
              </a:defRPr>
            </a:lvl1pPr>
          </a:lstStyle>
          <a:p>
            <a:pPr lvl="0"/>
            <a:r>
              <a:rPr lang="en-US" dirty="0"/>
              <a:t>1</a:t>
            </a:r>
          </a:p>
          <a:p>
            <a:pPr lvl="0"/>
            <a:endParaRPr lang="en-US" dirty="0"/>
          </a:p>
          <a:p>
            <a:pPr lvl="0"/>
            <a:r>
              <a:rPr lang="en-US" dirty="0"/>
              <a:t>2</a:t>
            </a:r>
          </a:p>
          <a:p>
            <a:pPr lvl="0"/>
            <a:endParaRPr lang="en-US" dirty="0"/>
          </a:p>
          <a:p>
            <a:pPr lvl="0"/>
            <a:r>
              <a:rPr lang="en-US" dirty="0"/>
              <a:t>3</a:t>
            </a:r>
          </a:p>
        </p:txBody>
      </p:sp>
    </p:spTree>
    <p:extLst>
      <p:ext uri="{BB962C8B-B14F-4D97-AF65-F5344CB8AC3E}">
        <p14:creationId xmlns:p14="http://schemas.microsoft.com/office/powerpoint/2010/main" val="2075661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her Layout 1">
    <p:spTree>
      <p:nvGrpSpPr>
        <p:cNvPr id="1" name=""/>
        <p:cNvGrpSpPr/>
        <p:nvPr/>
      </p:nvGrpSpPr>
      <p:grpSpPr>
        <a:xfrm>
          <a:off x="0" y="0"/>
          <a:ext cx="0" cy="0"/>
          <a:chOff x="0" y="0"/>
          <a:chExt cx="0" cy="0"/>
        </a:xfrm>
      </p:grpSpPr>
      <p:pic>
        <p:nvPicPr>
          <p:cNvPr id="18" name="Picture 17" descr="A picture containing colorfulness, circle, pattern, graphics&#10;&#10;Description automatically generated">
            <a:extLst>
              <a:ext uri="{FF2B5EF4-FFF2-40B4-BE49-F238E27FC236}">
                <a16:creationId xmlns:a16="http://schemas.microsoft.com/office/drawing/2014/main" id="{C9D0AF15-74DC-A338-F93E-123EE37AE7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953" t="50000" r="20021" b="16875"/>
          <a:stretch/>
        </p:blipFill>
        <p:spPr>
          <a:xfrm>
            <a:off x="2" y="0"/>
            <a:ext cx="6331526" cy="2369128"/>
          </a:xfrm>
          <a:prstGeom prst="rect">
            <a:avLst/>
          </a:prstGeom>
        </p:spPr>
      </p:pic>
      <p:pic>
        <p:nvPicPr>
          <p:cNvPr id="19" name="Picture Placeholder 9">
            <a:extLst>
              <a:ext uri="{FF2B5EF4-FFF2-40B4-BE49-F238E27FC236}">
                <a16:creationId xmlns:a16="http://schemas.microsoft.com/office/drawing/2014/main" id="{C8A9BE48-B55C-1866-EC97-5DCEED4D050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028" r="15284"/>
          <a:stretch/>
        </p:blipFill>
        <p:spPr>
          <a:xfrm>
            <a:off x="6345384" y="2362200"/>
            <a:ext cx="9199419" cy="7696200"/>
          </a:xfrm>
          <a:prstGeom prst="rect">
            <a:avLst/>
          </a:prstGeom>
        </p:spPr>
      </p:pic>
      <p:sp>
        <p:nvSpPr>
          <p:cNvPr id="20" name="Text Placeholder 2">
            <a:extLst>
              <a:ext uri="{FF2B5EF4-FFF2-40B4-BE49-F238E27FC236}">
                <a16:creationId xmlns:a16="http://schemas.microsoft.com/office/drawing/2014/main" id="{CDDAFF3D-D028-854F-5F65-9BE341EDA52D}"/>
              </a:ext>
            </a:extLst>
          </p:cNvPr>
          <p:cNvSpPr>
            <a:spLocks noGrp="1"/>
          </p:cNvSpPr>
          <p:nvPr>
            <p:ph type="body" sz="quarter" idx="16"/>
          </p:nvPr>
        </p:nvSpPr>
        <p:spPr>
          <a:xfrm>
            <a:off x="6781801" y="304802"/>
            <a:ext cx="8229600" cy="1692771"/>
          </a:xfrm>
        </p:spPr>
        <p:txBody>
          <a:bodyPr/>
          <a:lstStyle>
            <a:lvl1pPr>
              <a:defRPr b="1">
                <a:latin typeface="Arial" panose="020B0604020202020204" pitchFamily="34" charset="0"/>
                <a:cs typeface="Arial" panose="020B0604020202020204" pitchFamily="34" charset="0"/>
              </a:defRPr>
            </a:lvl1pPr>
          </a:lstStyle>
          <a:p>
            <a:r>
              <a:rPr lang="en-US" sz="5500" dirty="0"/>
              <a:t>Game-changing</a:t>
            </a:r>
          </a:p>
          <a:p>
            <a:r>
              <a:rPr lang="en-US" sz="5500" dirty="0"/>
              <a:t>Amenities &amp; Services</a:t>
            </a:r>
          </a:p>
        </p:txBody>
      </p:sp>
      <p:sp>
        <p:nvSpPr>
          <p:cNvPr id="22" name="Text Placeholder 5">
            <a:extLst>
              <a:ext uri="{FF2B5EF4-FFF2-40B4-BE49-F238E27FC236}">
                <a16:creationId xmlns:a16="http://schemas.microsoft.com/office/drawing/2014/main" id="{8AAECCD8-D743-D859-BADA-8B9BD1263A3C}"/>
              </a:ext>
            </a:extLst>
          </p:cNvPr>
          <p:cNvSpPr>
            <a:spLocks noGrp="1"/>
          </p:cNvSpPr>
          <p:nvPr>
            <p:ph type="body" sz="quarter" idx="27"/>
          </p:nvPr>
        </p:nvSpPr>
        <p:spPr>
          <a:xfrm>
            <a:off x="914401" y="6324604"/>
            <a:ext cx="4419601" cy="492571"/>
          </a:xfrm>
        </p:spPr>
        <p:txBody>
          <a:bodyPr/>
          <a:lstStyle>
            <a:lvl1pPr>
              <a:defRPr b="1">
                <a:latin typeface="Arial" panose="020B0604020202020204" pitchFamily="34" charset="0"/>
                <a:cs typeface="Arial" panose="020B0604020202020204" pitchFamily="34" charset="0"/>
              </a:defRPr>
            </a:lvl1pPr>
          </a:lstStyle>
          <a:p>
            <a:r>
              <a:rPr lang="en-US" sz="3201" dirty="0"/>
              <a:t>Amenities Highlights</a:t>
            </a:r>
          </a:p>
        </p:txBody>
      </p:sp>
      <p:sp>
        <p:nvSpPr>
          <p:cNvPr id="24" name="Text Placeholder 7">
            <a:extLst>
              <a:ext uri="{FF2B5EF4-FFF2-40B4-BE49-F238E27FC236}">
                <a16:creationId xmlns:a16="http://schemas.microsoft.com/office/drawing/2014/main" id="{8F0A346A-A1D7-134A-D36C-67A051EBE4C7}"/>
              </a:ext>
            </a:extLst>
          </p:cNvPr>
          <p:cNvSpPr>
            <a:spLocks noGrp="1"/>
          </p:cNvSpPr>
          <p:nvPr>
            <p:ph type="body" sz="quarter" idx="29"/>
          </p:nvPr>
        </p:nvSpPr>
        <p:spPr>
          <a:xfrm>
            <a:off x="914403" y="3200403"/>
            <a:ext cx="4267199" cy="492571"/>
          </a:xfrm>
        </p:spPr>
        <p:txBody>
          <a:bodyPr/>
          <a:lstStyle>
            <a:lvl1pPr>
              <a:defRPr b="1">
                <a:latin typeface="Arial" panose="020B0604020202020204" pitchFamily="34" charset="0"/>
                <a:cs typeface="Arial" panose="020B0604020202020204" pitchFamily="34" charset="0"/>
              </a:defRPr>
            </a:lvl1pPr>
          </a:lstStyle>
          <a:p>
            <a:r>
              <a:rPr lang="en-US" sz="3201" dirty="0"/>
              <a:t>Service Highlights</a:t>
            </a:r>
          </a:p>
        </p:txBody>
      </p:sp>
      <p:sp>
        <p:nvSpPr>
          <p:cNvPr id="25" name="object 2">
            <a:extLst>
              <a:ext uri="{FF2B5EF4-FFF2-40B4-BE49-F238E27FC236}">
                <a16:creationId xmlns:a16="http://schemas.microsoft.com/office/drawing/2014/main" id="{7228FBE6-EDB3-D963-777A-5E3074991243}"/>
              </a:ext>
            </a:extLst>
          </p:cNvPr>
          <p:cNvSpPr/>
          <p:nvPr userDrawn="1"/>
        </p:nvSpPr>
        <p:spPr>
          <a:xfrm>
            <a:off x="0" y="3200400"/>
            <a:ext cx="609600" cy="2667000"/>
          </a:xfrm>
          <a:custGeom>
            <a:avLst/>
            <a:gdLst/>
            <a:ahLst/>
            <a:cxnLst/>
            <a:rect l="l" t="t" r="r" b="b"/>
            <a:pathLst>
              <a:path w="5504815" h="10058400">
                <a:moveTo>
                  <a:pt x="5504688" y="0"/>
                </a:moveTo>
                <a:lnTo>
                  <a:pt x="0" y="0"/>
                </a:lnTo>
                <a:lnTo>
                  <a:pt x="0" y="10058400"/>
                </a:lnTo>
                <a:lnTo>
                  <a:pt x="5504688" y="10058400"/>
                </a:lnTo>
                <a:lnTo>
                  <a:pt x="5504688" y="0"/>
                </a:lnTo>
                <a:close/>
              </a:path>
            </a:pathLst>
          </a:custGeom>
          <a:solidFill>
            <a:srgbClr val="FCB116"/>
          </a:solidFill>
        </p:spPr>
        <p:txBody>
          <a:bodyPr wrap="square" lIns="0" tIns="0" rIns="0" bIns="0" rtlCol="0"/>
          <a:lstStyle/>
          <a:p>
            <a:endParaRPr dirty="0"/>
          </a:p>
        </p:txBody>
      </p:sp>
      <p:sp>
        <p:nvSpPr>
          <p:cNvPr id="26" name="object 2">
            <a:extLst>
              <a:ext uri="{FF2B5EF4-FFF2-40B4-BE49-F238E27FC236}">
                <a16:creationId xmlns:a16="http://schemas.microsoft.com/office/drawing/2014/main" id="{55B4DC51-F37B-E96F-9FC4-332D3F628D75}"/>
              </a:ext>
            </a:extLst>
          </p:cNvPr>
          <p:cNvSpPr/>
          <p:nvPr userDrawn="1"/>
        </p:nvSpPr>
        <p:spPr>
          <a:xfrm>
            <a:off x="0" y="6400802"/>
            <a:ext cx="609600" cy="2895600"/>
          </a:xfrm>
          <a:custGeom>
            <a:avLst/>
            <a:gdLst/>
            <a:ahLst/>
            <a:cxnLst/>
            <a:rect l="l" t="t" r="r" b="b"/>
            <a:pathLst>
              <a:path w="5504815" h="10058400">
                <a:moveTo>
                  <a:pt x="5504688" y="0"/>
                </a:moveTo>
                <a:lnTo>
                  <a:pt x="0" y="0"/>
                </a:lnTo>
                <a:lnTo>
                  <a:pt x="0" y="10058400"/>
                </a:lnTo>
                <a:lnTo>
                  <a:pt x="5504688" y="10058400"/>
                </a:lnTo>
                <a:lnTo>
                  <a:pt x="5504688" y="0"/>
                </a:lnTo>
                <a:close/>
              </a:path>
            </a:pathLst>
          </a:custGeom>
          <a:solidFill>
            <a:srgbClr val="FCB116"/>
          </a:solidFill>
        </p:spPr>
        <p:txBody>
          <a:bodyPr wrap="square" lIns="0" tIns="0" rIns="0" bIns="0" rtlCol="0"/>
          <a:lstStyle/>
          <a:p>
            <a:endParaRPr dirty="0"/>
          </a:p>
        </p:txBody>
      </p:sp>
      <p:sp>
        <p:nvSpPr>
          <p:cNvPr id="2" name="Text Placeholder 4">
            <a:extLst>
              <a:ext uri="{FF2B5EF4-FFF2-40B4-BE49-F238E27FC236}">
                <a16:creationId xmlns:a16="http://schemas.microsoft.com/office/drawing/2014/main" id="{A66BA6C1-7784-0078-F1B4-14D1BED5B1ED}"/>
              </a:ext>
            </a:extLst>
          </p:cNvPr>
          <p:cNvSpPr>
            <a:spLocks noGrp="1"/>
          </p:cNvSpPr>
          <p:nvPr>
            <p:ph type="body" sz="quarter" idx="4294967295"/>
          </p:nvPr>
        </p:nvSpPr>
        <p:spPr>
          <a:xfrm>
            <a:off x="914400" y="6934200"/>
            <a:ext cx="2756470" cy="2698175"/>
          </a:xfrm>
        </p:spPr>
        <p:txBody>
          <a:bodyPr/>
          <a:lstStyle/>
          <a:p>
            <a:pPr marL="285750" indent="-285750">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Shops &amp; Services</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Food courts &amp; Dining</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PATH connected</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Tenant exclusive gym</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Secure Bike storage</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End-of-Trip showers</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EV charging</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Day care</a:t>
            </a:r>
          </a:p>
          <a:p>
            <a:pPr marL="285777" indent="-285777">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3" name="Text Placeholder 6">
            <a:extLst>
              <a:ext uri="{FF2B5EF4-FFF2-40B4-BE49-F238E27FC236}">
                <a16:creationId xmlns:a16="http://schemas.microsoft.com/office/drawing/2014/main" id="{924EF5FE-4149-9111-A941-53FDEB9C837E}"/>
              </a:ext>
            </a:extLst>
          </p:cNvPr>
          <p:cNvSpPr>
            <a:spLocks noGrp="1"/>
          </p:cNvSpPr>
          <p:nvPr>
            <p:ph type="body" sz="quarter" idx="4294967295"/>
          </p:nvPr>
        </p:nvSpPr>
        <p:spPr>
          <a:xfrm>
            <a:off x="914400" y="3810000"/>
            <a:ext cx="4724402" cy="2092881"/>
          </a:xfrm>
        </p:spPr>
        <p:txBody>
          <a:bodyPr/>
          <a:lstStyle/>
          <a:p>
            <a:pPr marL="285750" indent="-285750">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Coffee &amp; snacks</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Internet &amp; Wi-Fi</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Nightly Cleaning</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24/7 Security</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Corporate Concierge</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310-MAXX Award winning service app</a:t>
            </a:r>
          </a:p>
          <a:p>
            <a:pPr marL="285777" indent="-285777">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921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ilding Style 1">
    <p:spTree>
      <p:nvGrpSpPr>
        <p:cNvPr id="1" name=""/>
        <p:cNvGrpSpPr/>
        <p:nvPr/>
      </p:nvGrpSpPr>
      <p:grpSpPr>
        <a:xfrm>
          <a:off x="0" y="0"/>
          <a:ext cx="0" cy="0"/>
          <a:chOff x="0" y="0"/>
          <a:chExt cx="0" cy="0"/>
        </a:xfrm>
      </p:grpSpPr>
      <p:sp>
        <p:nvSpPr>
          <p:cNvPr id="26" name="object 2">
            <a:extLst>
              <a:ext uri="{FF2B5EF4-FFF2-40B4-BE49-F238E27FC236}">
                <a16:creationId xmlns:a16="http://schemas.microsoft.com/office/drawing/2014/main" id="{8673C614-A826-CD7D-C412-AB40CF7B2BD1}"/>
              </a:ext>
            </a:extLst>
          </p:cNvPr>
          <p:cNvSpPr/>
          <p:nvPr userDrawn="1"/>
        </p:nvSpPr>
        <p:spPr>
          <a:xfrm>
            <a:off x="10972800" y="4572000"/>
            <a:ext cx="4572001" cy="5486400"/>
          </a:xfrm>
          <a:custGeom>
            <a:avLst/>
            <a:gdLst/>
            <a:ahLst/>
            <a:cxnLst/>
            <a:rect l="l" t="t" r="r" b="b"/>
            <a:pathLst>
              <a:path w="5504815" h="10058400">
                <a:moveTo>
                  <a:pt x="5504688" y="0"/>
                </a:moveTo>
                <a:lnTo>
                  <a:pt x="0" y="0"/>
                </a:lnTo>
                <a:lnTo>
                  <a:pt x="0" y="10058400"/>
                </a:lnTo>
                <a:lnTo>
                  <a:pt x="5504688" y="10058400"/>
                </a:lnTo>
                <a:lnTo>
                  <a:pt x="5504688" y="0"/>
                </a:lnTo>
                <a:close/>
              </a:path>
            </a:pathLst>
          </a:custGeom>
          <a:solidFill>
            <a:srgbClr val="384B5A"/>
          </a:solidFill>
        </p:spPr>
        <p:txBody>
          <a:bodyPr wrap="square" lIns="0" tIns="0" rIns="0" bIns="0" rtlCol="0"/>
          <a:lstStyle/>
          <a:p>
            <a:endParaRPr dirty="0"/>
          </a:p>
        </p:txBody>
      </p:sp>
      <p:sp>
        <p:nvSpPr>
          <p:cNvPr id="6" name="object 2">
            <a:extLst>
              <a:ext uri="{FF2B5EF4-FFF2-40B4-BE49-F238E27FC236}">
                <a16:creationId xmlns:a16="http://schemas.microsoft.com/office/drawing/2014/main" id="{051BB903-BF7D-5E07-807C-D3AEF6CB3C19}"/>
              </a:ext>
            </a:extLst>
          </p:cNvPr>
          <p:cNvSpPr/>
          <p:nvPr userDrawn="1"/>
        </p:nvSpPr>
        <p:spPr>
          <a:xfrm>
            <a:off x="0" y="0"/>
            <a:ext cx="5791200" cy="10058400"/>
          </a:xfrm>
          <a:custGeom>
            <a:avLst/>
            <a:gdLst/>
            <a:ahLst/>
            <a:cxnLst/>
            <a:rect l="l" t="t" r="r" b="b"/>
            <a:pathLst>
              <a:path w="5715000" h="10058400">
                <a:moveTo>
                  <a:pt x="5715000" y="0"/>
                </a:moveTo>
                <a:lnTo>
                  <a:pt x="0" y="0"/>
                </a:lnTo>
                <a:lnTo>
                  <a:pt x="0" y="10058400"/>
                </a:lnTo>
                <a:lnTo>
                  <a:pt x="5715000" y="10058400"/>
                </a:lnTo>
                <a:lnTo>
                  <a:pt x="5715000" y="0"/>
                </a:lnTo>
                <a:close/>
              </a:path>
            </a:pathLst>
          </a:custGeom>
          <a:solidFill>
            <a:srgbClr val="0B9376"/>
          </a:solidFill>
        </p:spPr>
        <p:txBody>
          <a:bodyPr wrap="square" lIns="0" tIns="0" rIns="0" bIns="0" rtlCol="0"/>
          <a:lstStyle/>
          <a:p>
            <a:endParaRPr/>
          </a:p>
        </p:txBody>
      </p:sp>
      <p:sp>
        <p:nvSpPr>
          <p:cNvPr id="11" name="Picture Placeholder 10">
            <a:extLst>
              <a:ext uri="{FF2B5EF4-FFF2-40B4-BE49-F238E27FC236}">
                <a16:creationId xmlns:a16="http://schemas.microsoft.com/office/drawing/2014/main" id="{792E4515-7F57-0C22-05A3-C39299DF808B}"/>
              </a:ext>
            </a:extLst>
          </p:cNvPr>
          <p:cNvSpPr>
            <a:spLocks noGrp="1"/>
          </p:cNvSpPr>
          <p:nvPr>
            <p:ph type="pic" sz="quarter" idx="18"/>
          </p:nvPr>
        </p:nvSpPr>
        <p:spPr>
          <a:xfrm>
            <a:off x="609604" y="571338"/>
            <a:ext cx="6934200" cy="8877462"/>
          </a:xfrm>
        </p:spPr>
        <p:txBody>
          <a:bodyPr/>
          <a:lstStyle/>
          <a:p>
            <a:endParaRPr lang="en-US" dirty="0"/>
          </a:p>
        </p:txBody>
      </p:sp>
      <p:sp>
        <p:nvSpPr>
          <p:cNvPr id="20" name="Text Placeholder 19">
            <a:extLst>
              <a:ext uri="{FF2B5EF4-FFF2-40B4-BE49-F238E27FC236}">
                <a16:creationId xmlns:a16="http://schemas.microsoft.com/office/drawing/2014/main" id="{8493D084-755D-8FDE-201A-86B8E68CABEB}"/>
              </a:ext>
            </a:extLst>
          </p:cNvPr>
          <p:cNvSpPr>
            <a:spLocks noGrp="1"/>
          </p:cNvSpPr>
          <p:nvPr>
            <p:ph type="body" sz="quarter" idx="25" hasCustomPrompt="1"/>
          </p:nvPr>
        </p:nvSpPr>
        <p:spPr>
          <a:xfrm>
            <a:off x="7912241" y="571500"/>
            <a:ext cx="7010400" cy="846386"/>
          </a:xfrm>
        </p:spPr>
        <p:txBody>
          <a:bodyPr/>
          <a:lstStyle>
            <a:lvl1pPr>
              <a:defRPr sz="5500" b="1">
                <a:latin typeface="Arial" panose="020B0604020202020204" pitchFamily="34" charset="0"/>
                <a:cs typeface="Arial" panose="020B0604020202020204" pitchFamily="34" charset="0"/>
              </a:defRPr>
            </a:lvl1pPr>
          </a:lstStyle>
          <a:p>
            <a:pPr lvl="0"/>
            <a:r>
              <a:rPr lang="en-US" dirty="0"/>
              <a:t>Building name</a:t>
            </a:r>
          </a:p>
        </p:txBody>
      </p:sp>
      <p:sp>
        <p:nvSpPr>
          <p:cNvPr id="21" name="Text Placeholder 19">
            <a:extLst>
              <a:ext uri="{FF2B5EF4-FFF2-40B4-BE49-F238E27FC236}">
                <a16:creationId xmlns:a16="http://schemas.microsoft.com/office/drawing/2014/main" id="{65247EB2-CCA4-AD03-A842-6B3C35DA5A5D}"/>
              </a:ext>
            </a:extLst>
          </p:cNvPr>
          <p:cNvSpPr>
            <a:spLocks noGrp="1"/>
          </p:cNvSpPr>
          <p:nvPr>
            <p:ph type="body" sz="quarter" idx="26" hasCustomPrompt="1"/>
          </p:nvPr>
        </p:nvSpPr>
        <p:spPr>
          <a:xfrm>
            <a:off x="7924803" y="1521024"/>
            <a:ext cx="7010400" cy="2593776"/>
          </a:xfrm>
        </p:spPr>
        <p:txBody>
          <a:bodyPr/>
          <a:lstStyle>
            <a:lvl1pPr>
              <a:defRPr sz="1801">
                <a:latin typeface="Arial" panose="020B0604020202020204" pitchFamily="34" charset="0"/>
                <a:cs typeface="Arial" panose="020B0604020202020204" pitchFamily="34" charset="0"/>
              </a:defRPr>
            </a:lvl1pPr>
          </a:lstStyle>
          <a:p>
            <a:pPr lvl="0"/>
            <a:r>
              <a:rPr lang="en-US" dirty="0"/>
              <a:t>Description</a:t>
            </a:r>
          </a:p>
        </p:txBody>
      </p:sp>
      <p:sp>
        <p:nvSpPr>
          <p:cNvPr id="25" name="Text Placeholder 5">
            <a:extLst>
              <a:ext uri="{FF2B5EF4-FFF2-40B4-BE49-F238E27FC236}">
                <a16:creationId xmlns:a16="http://schemas.microsoft.com/office/drawing/2014/main" id="{90B19489-C030-2175-CC25-28B081BE7F98}"/>
              </a:ext>
            </a:extLst>
          </p:cNvPr>
          <p:cNvSpPr>
            <a:spLocks noGrp="1"/>
          </p:cNvSpPr>
          <p:nvPr>
            <p:ph type="body" sz="quarter" idx="27" hasCustomPrompt="1"/>
          </p:nvPr>
        </p:nvSpPr>
        <p:spPr>
          <a:xfrm>
            <a:off x="7848600" y="4800600"/>
            <a:ext cx="3276600" cy="492571"/>
          </a:xfrm>
        </p:spPr>
        <p:txBody>
          <a:bodyPr/>
          <a:lstStyle>
            <a:lvl1pPr>
              <a:defRPr b="1">
                <a:latin typeface="Arial" panose="020B0604020202020204" pitchFamily="34" charset="0"/>
                <a:cs typeface="Arial" panose="020B0604020202020204" pitchFamily="34" charset="0"/>
              </a:defRPr>
            </a:lvl1pPr>
          </a:lstStyle>
          <a:p>
            <a:r>
              <a:rPr lang="en-US" sz="3201" dirty="0"/>
              <a:t>Recognitions</a:t>
            </a:r>
          </a:p>
        </p:txBody>
      </p:sp>
      <p:sp>
        <p:nvSpPr>
          <p:cNvPr id="27" name="Text Placeholder 5">
            <a:extLst>
              <a:ext uri="{FF2B5EF4-FFF2-40B4-BE49-F238E27FC236}">
                <a16:creationId xmlns:a16="http://schemas.microsoft.com/office/drawing/2014/main" id="{09DB2939-5BDC-EB8A-A260-77A43BB30A4C}"/>
              </a:ext>
            </a:extLst>
          </p:cNvPr>
          <p:cNvSpPr>
            <a:spLocks noGrp="1"/>
          </p:cNvSpPr>
          <p:nvPr>
            <p:ph type="body" sz="quarter" idx="28" hasCustomPrompt="1"/>
          </p:nvPr>
        </p:nvSpPr>
        <p:spPr>
          <a:xfrm>
            <a:off x="11277600" y="4800603"/>
            <a:ext cx="3886198" cy="609597"/>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sz="3201" dirty="0"/>
              <a:t>Property Highlights</a:t>
            </a:r>
          </a:p>
        </p:txBody>
      </p:sp>
      <p:sp>
        <p:nvSpPr>
          <p:cNvPr id="4" name="Text Placeholder 19">
            <a:extLst>
              <a:ext uri="{FF2B5EF4-FFF2-40B4-BE49-F238E27FC236}">
                <a16:creationId xmlns:a16="http://schemas.microsoft.com/office/drawing/2014/main" id="{E8551D1B-5FFA-8F52-24D2-505D2A8E5374}"/>
              </a:ext>
            </a:extLst>
          </p:cNvPr>
          <p:cNvSpPr>
            <a:spLocks noGrp="1"/>
          </p:cNvSpPr>
          <p:nvPr>
            <p:ph type="body" sz="quarter" idx="29" hasCustomPrompt="1"/>
          </p:nvPr>
        </p:nvSpPr>
        <p:spPr>
          <a:xfrm>
            <a:off x="7848600" y="5638800"/>
            <a:ext cx="2819400" cy="3810000"/>
          </a:xfrm>
        </p:spPr>
        <p:txBody>
          <a:bodyPr/>
          <a:lstStyle>
            <a:lvl1pPr>
              <a:defRPr sz="1801">
                <a:latin typeface="Arial" panose="020B0604020202020204" pitchFamily="34" charset="0"/>
                <a:cs typeface="Arial" panose="020B0604020202020204" pitchFamily="34" charset="0"/>
              </a:defRPr>
            </a:lvl1pPr>
          </a:lstStyle>
          <a:p>
            <a:pPr lvl="0"/>
            <a:r>
              <a:rPr lang="en-US" dirty="0"/>
              <a:t>Description</a:t>
            </a:r>
          </a:p>
        </p:txBody>
      </p:sp>
    </p:spTree>
    <p:extLst>
      <p:ext uri="{BB962C8B-B14F-4D97-AF65-F5344CB8AC3E}">
        <p14:creationId xmlns:p14="http://schemas.microsoft.com/office/powerpoint/2010/main" val="1475322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ite Option 1A">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A85C91D-D909-B53A-EB68-EE17F51AB779}"/>
              </a:ext>
            </a:extLst>
          </p:cNvPr>
          <p:cNvSpPr/>
          <p:nvPr userDrawn="1"/>
        </p:nvSpPr>
        <p:spPr>
          <a:xfrm>
            <a:off x="11734800" y="4800599"/>
            <a:ext cx="3810000" cy="5257801"/>
          </a:xfrm>
          <a:custGeom>
            <a:avLst/>
            <a:gdLst/>
            <a:ahLst/>
            <a:cxnLst/>
            <a:rect l="l" t="t" r="r" b="b"/>
            <a:pathLst>
              <a:path w="4686300" h="10058400">
                <a:moveTo>
                  <a:pt x="4686300" y="0"/>
                </a:moveTo>
                <a:lnTo>
                  <a:pt x="0" y="0"/>
                </a:lnTo>
                <a:lnTo>
                  <a:pt x="0" y="10058400"/>
                </a:lnTo>
                <a:lnTo>
                  <a:pt x="4686300" y="10058400"/>
                </a:lnTo>
                <a:lnTo>
                  <a:pt x="4686300" y="0"/>
                </a:lnTo>
                <a:close/>
              </a:path>
            </a:pathLst>
          </a:custGeom>
          <a:solidFill>
            <a:srgbClr val="0B9376"/>
          </a:solidFill>
        </p:spPr>
        <p:txBody>
          <a:bodyPr wrap="square" lIns="0" tIns="0" rIns="0" bIns="0" rtlCol="0"/>
          <a:lstStyle/>
          <a:p>
            <a:endParaRPr/>
          </a:p>
        </p:txBody>
      </p:sp>
      <p:sp>
        <p:nvSpPr>
          <p:cNvPr id="21" name="Picture Placeholder 20">
            <a:extLst>
              <a:ext uri="{FF2B5EF4-FFF2-40B4-BE49-F238E27FC236}">
                <a16:creationId xmlns:a16="http://schemas.microsoft.com/office/drawing/2014/main" id="{3E247A64-359C-F6FF-9289-598718C0D0B9}"/>
              </a:ext>
            </a:extLst>
          </p:cNvPr>
          <p:cNvSpPr>
            <a:spLocks noGrp="1"/>
          </p:cNvSpPr>
          <p:nvPr>
            <p:ph type="pic" sz="quarter" idx="10"/>
          </p:nvPr>
        </p:nvSpPr>
        <p:spPr>
          <a:xfrm>
            <a:off x="1" y="2"/>
            <a:ext cx="7340600" cy="10058398"/>
          </a:xfrm>
          <a:solidFill>
            <a:schemeClr val="bg1">
              <a:lumMod val="95000"/>
            </a:schemeClr>
          </a:solidFill>
        </p:spPr>
        <p:txBody>
          <a:bodyPr/>
          <a:lstStyle/>
          <a:p>
            <a:endParaRPr lang="en-US" dirty="0"/>
          </a:p>
        </p:txBody>
      </p:sp>
      <p:sp>
        <p:nvSpPr>
          <p:cNvPr id="22" name="Text Placeholder 31">
            <a:extLst>
              <a:ext uri="{FF2B5EF4-FFF2-40B4-BE49-F238E27FC236}">
                <a16:creationId xmlns:a16="http://schemas.microsoft.com/office/drawing/2014/main" id="{A19C6F98-5C07-A82A-B088-6834859FC287}"/>
              </a:ext>
            </a:extLst>
          </p:cNvPr>
          <p:cNvSpPr>
            <a:spLocks noGrp="1"/>
          </p:cNvSpPr>
          <p:nvPr>
            <p:ph type="body" sz="quarter" idx="13" hasCustomPrompt="1"/>
          </p:nvPr>
        </p:nvSpPr>
        <p:spPr>
          <a:xfrm>
            <a:off x="8128001" y="533402"/>
            <a:ext cx="6302374" cy="830997"/>
          </a:xfrm>
        </p:spPr>
        <p:txBody>
          <a:bodyPr/>
          <a:lstStyle>
            <a:lvl1pPr>
              <a:defRPr sz="5400"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Suite 1234</a:t>
            </a:r>
          </a:p>
        </p:txBody>
      </p:sp>
      <p:sp>
        <p:nvSpPr>
          <p:cNvPr id="23" name="Text Placeholder 34">
            <a:extLst>
              <a:ext uri="{FF2B5EF4-FFF2-40B4-BE49-F238E27FC236}">
                <a16:creationId xmlns:a16="http://schemas.microsoft.com/office/drawing/2014/main" id="{D7A84422-0C66-439E-7CCE-005A8A07055A}"/>
              </a:ext>
            </a:extLst>
          </p:cNvPr>
          <p:cNvSpPr>
            <a:spLocks noGrp="1"/>
          </p:cNvSpPr>
          <p:nvPr>
            <p:ph type="body" sz="quarter" idx="14" hasCustomPrompt="1"/>
          </p:nvPr>
        </p:nvSpPr>
        <p:spPr>
          <a:xfrm>
            <a:off x="8128001" y="2055558"/>
            <a:ext cx="6302374"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24" name="Text Placeholder 34">
            <a:extLst>
              <a:ext uri="{FF2B5EF4-FFF2-40B4-BE49-F238E27FC236}">
                <a16:creationId xmlns:a16="http://schemas.microsoft.com/office/drawing/2014/main" id="{5A93D84F-8B39-DD5F-98D9-A8AB623335BE}"/>
              </a:ext>
            </a:extLst>
          </p:cNvPr>
          <p:cNvSpPr>
            <a:spLocks noGrp="1"/>
          </p:cNvSpPr>
          <p:nvPr>
            <p:ph type="body" sz="quarter" idx="15" hasCustomPrompt="1"/>
          </p:nvPr>
        </p:nvSpPr>
        <p:spPr>
          <a:xfrm>
            <a:off x="8128001" y="3566579"/>
            <a:ext cx="6302374" cy="1108509"/>
          </a:xfrm>
        </p:spPr>
        <p:txBody>
          <a:bodyPr/>
          <a:lstStyle>
            <a:lvl1pPr marL="342933" indent="-342933">
              <a:buFont typeface="Arial" panose="020B0604020202020204" pitchFamily="34" charset="0"/>
              <a:buChar cha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Address</a:t>
            </a:r>
          </a:p>
          <a:p>
            <a:pPr lvl="0"/>
            <a:r>
              <a:rPr lang="en-US" dirty="0"/>
              <a:t>Floor</a:t>
            </a:r>
          </a:p>
          <a:p>
            <a:pPr lvl="0"/>
            <a:r>
              <a:rPr lang="en-US" dirty="0"/>
              <a:t>Exposure</a:t>
            </a:r>
          </a:p>
          <a:p>
            <a:pPr lvl="0"/>
            <a:r>
              <a:rPr lang="en-US" dirty="0"/>
              <a:t>Available</a:t>
            </a:r>
          </a:p>
        </p:txBody>
      </p:sp>
      <p:sp>
        <p:nvSpPr>
          <p:cNvPr id="26" name="Picture Placeholder 25">
            <a:extLst>
              <a:ext uri="{FF2B5EF4-FFF2-40B4-BE49-F238E27FC236}">
                <a16:creationId xmlns:a16="http://schemas.microsoft.com/office/drawing/2014/main" id="{512F9B0C-01CF-FEE3-7DC8-A7CBD317987B}"/>
              </a:ext>
            </a:extLst>
          </p:cNvPr>
          <p:cNvSpPr>
            <a:spLocks noGrp="1"/>
          </p:cNvSpPr>
          <p:nvPr>
            <p:ph type="pic" sz="quarter" idx="16" hasCustomPrompt="1"/>
          </p:nvPr>
        </p:nvSpPr>
        <p:spPr>
          <a:xfrm>
            <a:off x="8140703" y="4800600"/>
            <a:ext cx="6302374" cy="246221"/>
          </a:xfrm>
        </p:spPr>
        <p:txBody>
          <a:bodyPr/>
          <a:lstStyle>
            <a:lvl1pPr>
              <a:defRPr sz="1600">
                <a:latin typeface="Arial" panose="020B0604020202020204" pitchFamily="34" charset="0"/>
                <a:cs typeface="Arial" panose="020B0604020202020204" pitchFamily="34" charset="0"/>
              </a:defRPr>
            </a:lvl1pPr>
          </a:lstStyle>
          <a:p>
            <a:r>
              <a:rPr lang="en-US" dirty="0"/>
              <a:t>Floor Plan</a:t>
            </a:r>
          </a:p>
        </p:txBody>
      </p:sp>
      <p:sp>
        <p:nvSpPr>
          <p:cNvPr id="2" name="Text Placeholder 31">
            <a:extLst>
              <a:ext uri="{FF2B5EF4-FFF2-40B4-BE49-F238E27FC236}">
                <a16:creationId xmlns:a16="http://schemas.microsoft.com/office/drawing/2014/main" id="{8325CE4D-C2A1-A2FC-8EE2-ED6B400DFEBB}"/>
              </a:ext>
            </a:extLst>
          </p:cNvPr>
          <p:cNvSpPr>
            <a:spLocks noGrp="1"/>
          </p:cNvSpPr>
          <p:nvPr>
            <p:ph type="body" sz="quarter" idx="17" hasCustomPrompt="1"/>
          </p:nvPr>
        </p:nvSpPr>
        <p:spPr>
          <a:xfrm>
            <a:off x="8128001" y="1405000"/>
            <a:ext cx="6302374" cy="492571"/>
          </a:xfrm>
        </p:spPr>
        <p:txBody>
          <a:bodyPr/>
          <a:lstStyle>
            <a:lvl1pPr>
              <a:defRPr sz="3201"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2,500 SF</a:t>
            </a:r>
          </a:p>
        </p:txBody>
      </p:sp>
    </p:spTree>
    <p:extLst>
      <p:ext uri="{BB962C8B-B14F-4D97-AF65-F5344CB8AC3E}">
        <p14:creationId xmlns:p14="http://schemas.microsoft.com/office/powerpoint/2010/main" val="1973103240"/>
      </p:ext>
    </p:extLst>
  </p:cSld>
  <p:clrMapOvr>
    <a:masterClrMapping/>
  </p:clrMapOvr>
  <p:extLst>
    <p:ext uri="{DCECCB84-F9BA-43D5-87BE-67443E8EF086}">
      <p15:sldGuideLst xmlns:p15="http://schemas.microsoft.com/office/powerpoint/2012/main">
        <p15:guide id="1" pos="4624" userDrawn="1">
          <p15:clr>
            <a:srgbClr val="FBAE40"/>
          </p15:clr>
        </p15:guide>
        <p15:guide id="2" pos="510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ite Option 1B">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A85C91D-D909-B53A-EB68-EE17F51AB779}"/>
              </a:ext>
            </a:extLst>
          </p:cNvPr>
          <p:cNvSpPr/>
          <p:nvPr userDrawn="1"/>
        </p:nvSpPr>
        <p:spPr>
          <a:xfrm>
            <a:off x="11734800" y="4800599"/>
            <a:ext cx="3810000" cy="5257801"/>
          </a:xfrm>
          <a:custGeom>
            <a:avLst/>
            <a:gdLst/>
            <a:ahLst/>
            <a:cxnLst/>
            <a:rect l="l" t="t" r="r" b="b"/>
            <a:pathLst>
              <a:path w="4686300" h="10058400">
                <a:moveTo>
                  <a:pt x="4686300" y="0"/>
                </a:moveTo>
                <a:lnTo>
                  <a:pt x="0" y="0"/>
                </a:lnTo>
                <a:lnTo>
                  <a:pt x="0" y="10058400"/>
                </a:lnTo>
                <a:lnTo>
                  <a:pt x="4686300" y="10058400"/>
                </a:lnTo>
                <a:lnTo>
                  <a:pt x="4686300" y="0"/>
                </a:lnTo>
                <a:close/>
              </a:path>
            </a:pathLst>
          </a:custGeom>
          <a:solidFill>
            <a:srgbClr val="FCB116"/>
          </a:solidFill>
        </p:spPr>
        <p:txBody>
          <a:bodyPr wrap="square" lIns="0" tIns="0" rIns="0" bIns="0" rtlCol="0"/>
          <a:lstStyle/>
          <a:p>
            <a:endParaRPr/>
          </a:p>
        </p:txBody>
      </p:sp>
      <p:sp>
        <p:nvSpPr>
          <p:cNvPr id="21" name="Picture Placeholder 20">
            <a:extLst>
              <a:ext uri="{FF2B5EF4-FFF2-40B4-BE49-F238E27FC236}">
                <a16:creationId xmlns:a16="http://schemas.microsoft.com/office/drawing/2014/main" id="{3E247A64-359C-F6FF-9289-598718C0D0B9}"/>
              </a:ext>
            </a:extLst>
          </p:cNvPr>
          <p:cNvSpPr>
            <a:spLocks noGrp="1"/>
          </p:cNvSpPr>
          <p:nvPr>
            <p:ph type="pic" sz="quarter" idx="10"/>
          </p:nvPr>
        </p:nvSpPr>
        <p:spPr>
          <a:xfrm>
            <a:off x="1" y="2"/>
            <a:ext cx="7340599" cy="10058398"/>
          </a:xfrm>
          <a:solidFill>
            <a:schemeClr val="bg1">
              <a:lumMod val="95000"/>
            </a:schemeClr>
          </a:solidFill>
        </p:spPr>
        <p:txBody>
          <a:bodyPr/>
          <a:lstStyle/>
          <a:p>
            <a:endParaRPr lang="en-US" dirty="0"/>
          </a:p>
        </p:txBody>
      </p:sp>
      <p:sp>
        <p:nvSpPr>
          <p:cNvPr id="2" name="Text Placeholder 31">
            <a:extLst>
              <a:ext uri="{FF2B5EF4-FFF2-40B4-BE49-F238E27FC236}">
                <a16:creationId xmlns:a16="http://schemas.microsoft.com/office/drawing/2014/main" id="{87ED71D8-EF10-69EA-260C-4E4BCF491DEB}"/>
              </a:ext>
            </a:extLst>
          </p:cNvPr>
          <p:cNvSpPr>
            <a:spLocks noGrp="1"/>
          </p:cNvSpPr>
          <p:nvPr>
            <p:ph type="body" sz="quarter" idx="13" hasCustomPrompt="1"/>
          </p:nvPr>
        </p:nvSpPr>
        <p:spPr>
          <a:xfrm>
            <a:off x="8132763" y="533402"/>
            <a:ext cx="6302374" cy="830997"/>
          </a:xfrm>
        </p:spPr>
        <p:txBody>
          <a:bodyPr/>
          <a:lstStyle>
            <a:lvl1pPr>
              <a:defRPr sz="5400"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Suite 1234</a:t>
            </a:r>
          </a:p>
        </p:txBody>
      </p:sp>
      <p:sp>
        <p:nvSpPr>
          <p:cNvPr id="3" name="Text Placeholder 34">
            <a:extLst>
              <a:ext uri="{FF2B5EF4-FFF2-40B4-BE49-F238E27FC236}">
                <a16:creationId xmlns:a16="http://schemas.microsoft.com/office/drawing/2014/main" id="{A3D2B883-8CC1-9F87-B4EB-01DFBD5CC964}"/>
              </a:ext>
            </a:extLst>
          </p:cNvPr>
          <p:cNvSpPr>
            <a:spLocks noGrp="1"/>
          </p:cNvSpPr>
          <p:nvPr>
            <p:ph type="body" sz="quarter" idx="14" hasCustomPrompt="1"/>
          </p:nvPr>
        </p:nvSpPr>
        <p:spPr>
          <a:xfrm>
            <a:off x="8132763" y="2055558"/>
            <a:ext cx="6302374"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5" name="Text Placeholder 34">
            <a:extLst>
              <a:ext uri="{FF2B5EF4-FFF2-40B4-BE49-F238E27FC236}">
                <a16:creationId xmlns:a16="http://schemas.microsoft.com/office/drawing/2014/main" id="{09EE54C3-8483-EC8B-497D-60C1DAB6BDC1}"/>
              </a:ext>
            </a:extLst>
          </p:cNvPr>
          <p:cNvSpPr>
            <a:spLocks noGrp="1"/>
          </p:cNvSpPr>
          <p:nvPr>
            <p:ph type="body" sz="quarter" idx="15" hasCustomPrompt="1"/>
          </p:nvPr>
        </p:nvSpPr>
        <p:spPr>
          <a:xfrm>
            <a:off x="8132763" y="3566579"/>
            <a:ext cx="6302374" cy="1108509"/>
          </a:xfrm>
        </p:spPr>
        <p:txBody>
          <a:bodyPr/>
          <a:lstStyle>
            <a:lvl1pPr marL="342933" indent="-342933">
              <a:buFont typeface="Arial" panose="020B0604020202020204" pitchFamily="34" charset="0"/>
              <a:buChar cha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Address</a:t>
            </a:r>
          </a:p>
          <a:p>
            <a:pPr lvl="0"/>
            <a:r>
              <a:rPr lang="en-US" dirty="0"/>
              <a:t>Floor</a:t>
            </a:r>
          </a:p>
          <a:p>
            <a:pPr lvl="0"/>
            <a:r>
              <a:rPr lang="en-US" dirty="0"/>
              <a:t>Exposure</a:t>
            </a:r>
          </a:p>
          <a:p>
            <a:pPr lvl="0"/>
            <a:r>
              <a:rPr lang="en-US" dirty="0"/>
              <a:t>Available</a:t>
            </a:r>
          </a:p>
        </p:txBody>
      </p:sp>
      <p:sp>
        <p:nvSpPr>
          <p:cNvPr id="6" name="Picture Placeholder 25">
            <a:extLst>
              <a:ext uri="{FF2B5EF4-FFF2-40B4-BE49-F238E27FC236}">
                <a16:creationId xmlns:a16="http://schemas.microsoft.com/office/drawing/2014/main" id="{5E200180-63C6-2501-2877-9133EF94318C}"/>
              </a:ext>
            </a:extLst>
          </p:cNvPr>
          <p:cNvSpPr>
            <a:spLocks noGrp="1"/>
          </p:cNvSpPr>
          <p:nvPr>
            <p:ph type="pic" sz="quarter" idx="16" hasCustomPrompt="1"/>
          </p:nvPr>
        </p:nvSpPr>
        <p:spPr>
          <a:xfrm>
            <a:off x="8145465" y="4800600"/>
            <a:ext cx="6302374" cy="246221"/>
          </a:xfrm>
        </p:spPr>
        <p:txBody>
          <a:bodyPr/>
          <a:lstStyle>
            <a:lvl1pPr>
              <a:defRPr sz="1600">
                <a:latin typeface="Arial" panose="020B0604020202020204" pitchFamily="34" charset="0"/>
                <a:cs typeface="Arial" panose="020B0604020202020204" pitchFamily="34" charset="0"/>
              </a:defRPr>
            </a:lvl1pPr>
          </a:lstStyle>
          <a:p>
            <a:r>
              <a:rPr lang="en-US" dirty="0"/>
              <a:t>Floor Plan</a:t>
            </a:r>
          </a:p>
        </p:txBody>
      </p:sp>
      <p:sp>
        <p:nvSpPr>
          <p:cNvPr id="7" name="Text Placeholder 31">
            <a:extLst>
              <a:ext uri="{FF2B5EF4-FFF2-40B4-BE49-F238E27FC236}">
                <a16:creationId xmlns:a16="http://schemas.microsoft.com/office/drawing/2014/main" id="{36B9E578-E3CF-1DF8-31C1-EBF8D0F5177C}"/>
              </a:ext>
            </a:extLst>
          </p:cNvPr>
          <p:cNvSpPr>
            <a:spLocks noGrp="1"/>
          </p:cNvSpPr>
          <p:nvPr>
            <p:ph type="body" sz="quarter" idx="17" hasCustomPrompt="1"/>
          </p:nvPr>
        </p:nvSpPr>
        <p:spPr>
          <a:xfrm>
            <a:off x="8132763" y="1405000"/>
            <a:ext cx="6302374" cy="492571"/>
          </a:xfrm>
        </p:spPr>
        <p:txBody>
          <a:bodyPr/>
          <a:lstStyle>
            <a:lvl1pPr>
              <a:defRPr sz="3201"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2,500 SF</a:t>
            </a:r>
          </a:p>
        </p:txBody>
      </p:sp>
    </p:spTree>
    <p:extLst>
      <p:ext uri="{BB962C8B-B14F-4D97-AF65-F5344CB8AC3E}">
        <p14:creationId xmlns:p14="http://schemas.microsoft.com/office/powerpoint/2010/main" val="1817626762"/>
      </p:ext>
    </p:extLst>
  </p:cSld>
  <p:clrMapOvr>
    <a:masterClrMapping/>
  </p:clrMapOvr>
  <p:extLst>
    <p:ext uri="{DCECCB84-F9BA-43D5-87BE-67443E8EF086}">
      <p15:sldGuideLst xmlns:p15="http://schemas.microsoft.com/office/powerpoint/2012/main">
        <p15:guide id="1" pos="4624" userDrawn="1">
          <p15:clr>
            <a:srgbClr val="FBAE40"/>
          </p15:clr>
        </p15:guide>
        <p15:guide id="2" pos="512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ite Option 1C">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A85C91D-D909-B53A-EB68-EE17F51AB779}"/>
              </a:ext>
            </a:extLst>
          </p:cNvPr>
          <p:cNvSpPr/>
          <p:nvPr userDrawn="1"/>
        </p:nvSpPr>
        <p:spPr>
          <a:xfrm>
            <a:off x="11734800" y="4800601"/>
            <a:ext cx="3810000" cy="5257799"/>
          </a:xfrm>
          <a:custGeom>
            <a:avLst/>
            <a:gdLst/>
            <a:ahLst/>
            <a:cxnLst/>
            <a:rect l="l" t="t" r="r" b="b"/>
            <a:pathLst>
              <a:path w="4686300" h="10058400">
                <a:moveTo>
                  <a:pt x="4686300" y="0"/>
                </a:moveTo>
                <a:lnTo>
                  <a:pt x="0" y="0"/>
                </a:lnTo>
                <a:lnTo>
                  <a:pt x="0" y="10058400"/>
                </a:lnTo>
                <a:lnTo>
                  <a:pt x="4686300" y="10058400"/>
                </a:lnTo>
                <a:lnTo>
                  <a:pt x="4686300" y="0"/>
                </a:lnTo>
                <a:close/>
              </a:path>
            </a:pathLst>
          </a:custGeom>
          <a:solidFill>
            <a:srgbClr val="B58080"/>
          </a:solidFill>
        </p:spPr>
        <p:txBody>
          <a:bodyPr wrap="square" lIns="0" tIns="0" rIns="0" bIns="0" rtlCol="0"/>
          <a:lstStyle/>
          <a:p>
            <a:endParaRPr/>
          </a:p>
        </p:txBody>
      </p:sp>
      <p:sp>
        <p:nvSpPr>
          <p:cNvPr id="21" name="Picture Placeholder 20">
            <a:extLst>
              <a:ext uri="{FF2B5EF4-FFF2-40B4-BE49-F238E27FC236}">
                <a16:creationId xmlns:a16="http://schemas.microsoft.com/office/drawing/2014/main" id="{3E247A64-359C-F6FF-9289-598718C0D0B9}"/>
              </a:ext>
            </a:extLst>
          </p:cNvPr>
          <p:cNvSpPr>
            <a:spLocks noGrp="1"/>
          </p:cNvSpPr>
          <p:nvPr>
            <p:ph type="pic" sz="quarter" idx="10"/>
          </p:nvPr>
        </p:nvSpPr>
        <p:spPr>
          <a:xfrm>
            <a:off x="1" y="2"/>
            <a:ext cx="7340600" cy="10058398"/>
          </a:xfrm>
          <a:solidFill>
            <a:schemeClr val="bg1">
              <a:lumMod val="95000"/>
            </a:schemeClr>
          </a:solidFill>
        </p:spPr>
        <p:txBody>
          <a:bodyPr/>
          <a:lstStyle/>
          <a:p>
            <a:endParaRPr lang="en-US" dirty="0"/>
          </a:p>
        </p:txBody>
      </p:sp>
      <p:sp>
        <p:nvSpPr>
          <p:cNvPr id="2" name="Text Placeholder 31">
            <a:extLst>
              <a:ext uri="{FF2B5EF4-FFF2-40B4-BE49-F238E27FC236}">
                <a16:creationId xmlns:a16="http://schemas.microsoft.com/office/drawing/2014/main" id="{A05F13E3-D591-E241-A8B3-7A8C81B314A8}"/>
              </a:ext>
            </a:extLst>
          </p:cNvPr>
          <p:cNvSpPr>
            <a:spLocks noGrp="1"/>
          </p:cNvSpPr>
          <p:nvPr>
            <p:ph type="body" sz="quarter" idx="13" hasCustomPrompt="1"/>
          </p:nvPr>
        </p:nvSpPr>
        <p:spPr>
          <a:xfrm>
            <a:off x="8132763" y="533402"/>
            <a:ext cx="6302374" cy="830997"/>
          </a:xfrm>
        </p:spPr>
        <p:txBody>
          <a:bodyPr/>
          <a:lstStyle>
            <a:lvl1pPr>
              <a:defRPr sz="5400"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Suite 1234</a:t>
            </a:r>
          </a:p>
        </p:txBody>
      </p:sp>
      <p:sp>
        <p:nvSpPr>
          <p:cNvPr id="3" name="Text Placeholder 34">
            <a:extLst>
              <a:ext uri="{FF2B5EF4-FFF2-40B4-BE49-F238E27FC236}">
                <a16:creationId xmlns:a16="http://schemas.microsoft.com/office/drawing/2014/main" id="{253830B4-BC3B-6C16-87A4-73E823E3D80A}"/>
              </a:ext>
            </a:extLst>
          </p:cNvPr>
          <p:cNvSpPr>
            <a:spLocks noGrp="1"/>
          </p:cNvSpPr>
          <p:nvPr>
            <p:ph type="body" sz="quarter" idx="14" hasCustomPrompt="1"/>
          </p:nvPr>
        </p:nvSpPr>
        <p:spPr>
          <a:xfrm>
            <a:off x="8132763" y="2055558"/>
            <a:ext cx="6302374"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5" name="Text Placeholder 34">
            <a:extLst>
              <a:ext uri="{FF2B5EF4-FFF2-40B4-BE49-F238E27FC236}">
                <a16:creationId xmlns:a16="http://schemas.microsoft.com/office/drawing/2014/main" id="{05BA8FE3-8C06-3F0B-471D-6D997869E663}"/>
              </a:ext>
            </a:extLst>
          </p:cNvPr>
          <p:cNvSpPr>
            <a:spLocks noGrp="1"/>
          </p:cNvSpPr>
          <p:nvPr>
            <p:ph type="body" sz="quarter" idx="15" hasCustomPrompt="1"/>
          </p:nvPr>
        </p:nvSpPr>
        <p:spPr>
          <a:xfrm>
            <a:off x="8132763" y="3566579"/>
            <a:ext cx="6302374" cy="1108509"/>
          </a:xfrm>
        </p:spPr>
        <p:txBody>
          <a:bodyPr/>
          <a:lstStyle>
            <a:lvl1pPr marL="342933" indent="-342933">
              <a:buFont typeface="Arial" panose="020B0604020202020204" pitchFamily="34" charset="0"/>
              <a:buChar cha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Address</a:t>
            </a:r>
          </a:p>
          <a:p>
            <a:pPr lvl="0"/>
            <a:r>
              <a:rPr lang="en-US" dirty="0"/>
              <a:t>Floor</a:t>
            </a:r>
          </a:p>
          <a:p>
            <a:pPr lvl="0"/>
            <a:r>
              <a:rPr lang="en-US" dirty="0"/>
              <a:t>Exposure</a:t>
            </a:r>
          </a:p>
          <a:p>
            <a:pPr lvl="0"/>
            <a:r>
              <a:rPr lang="en-US" dirty="0"/>
              <a:t>Available</a:t>
            </a:r>
          </a:p>
        </p:txBody>
      </p:sp>
      <p:sp>
        <p:nvSpPr>
          <p:cNvPr id="6" name="Picture Placeholder 25">
            <a:extLst>
              <a:ext uri="{FF2B5EF4-FFF2-40B4-BE49-F238E27FC236}">
                <a16:creationId xmlns:a16="http://schemas.microsoft.com/office/drawing/2014/main" id="{8715B0E3-6645-5D92-2EB5-ADF0C545C070}"/>
              </a:ext>
            </a:extLst>
          </p:cNvPr>
          <p:cNvSpPr>
            <a:spLocks noGrp="1"/>
          </p:cNvSpPr>
          <p:nvPr>
            <p:ph type="pic" sz="quarter" idx="16" hasCustomPrompt="1"/>
          </p:nvPr>
        </p:nvSpPr>
        <p:spPr>
          <a:xfrm>
            <a:off x="8145465" y="4800600"/>
            <a:ext cx="6302374" cy="246221"/>
          </a:xfrm>
        </p:spPr>
        <p:txBody>
          <a:bodyPr/>
          <a:lstStyle>
            <a:lvl1pPr>
              <a:defRPr sz="1600">
                <a:latin typeface="Arial" panose="020B0604020202020204" pitchFamily="34" charset="0"/>
                <a:cs typeface="Arial" panose="020B0604020202020204" pitchFamily="34" charset="0"/>
              </a:defRPr>
            </a:lvl1pPr>
          </a:lstStyle>
          <a:p>
            <a:r>
              <a:rPr lang="en-US" dirty="0"/>
              <a:t>Floor Plan</a:t>
            </a:r>
          </a:p>
        </p:txBody>
      </p:sp>
      <p:sp>
        <p:nvSpPr>
          <p:cNvPr id="7" name="Text Placeholder 31">
            <a:extLst>
              <a:ext uri="{FF2B5EF4-FFF2-40B4-BE49-F238E27FC236}">
                <a16:creationId xmlns:a16="http://schemas.microsoft.com/office/drawing/2014/main" id="{D8BC7AAB-0AFA-69C2-8A7B-3C21BF38B2B9}"/>
              </a:ext>
            </a:extLst>
          </p:cNvPr>
          <p:cNvSpPr>
            <a:spLocks noGrp="1"/>
          </p:cNvSpPr>
          <p:nvPr>
            <p:ph type="body" sz="quarter" idx="17" hasCustomPrompt="1"/>
          </p:nvPr>
        </p:nvSpPr>
        <p:spPr>
          <a:xfrm>
            <a:off x="8132763" y="1405000"/>
            <a:ext cx="6302374" cy="492571"/>
          </a:xfrm>
        </p:spPr>
        <p:txBody>
          <a:bodyPr/>
          <a:lstStyle>
            <a:lvl1pPr>
              <a:defRPr sz="3201"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2,500 SF</a:t>
            </a:r>
          </a:p>
        </p:txBody>
      </p:sp>
    </p:spTree>
    <p:extLst>
      <p:ext uri="{BB962C8B-B14F-4D97-AF65-F5344CB8AC3E}">
        <p14:creationId xmlns:p14="http://schemas.microsoft.com/office/powerpoint/2010/main" val="3983163142"/>
      </p:ext>
    </p:extLst>
  </p:cSld>
  <p:clrMapOvr>
    <a:masterClrMapping/>
  </p:clrMapOvr>
  <p:extLst>
    <p:ext uri="{DCECCB84-F9BA-43D5-87BE-67443E8EF086}">
      <p15:sldGuideLst xmlns:p15="http://schemas.microsoft.com/office/powerpoint/2012/main">
        <p15:guide id="1" pos="4624" userDrawn="1">
          <p15:clr>
            <a:srgbClr val="FBAE40"/>
          </p15:clr>
        </p15:guide>
        <p15:guide id="2" pos="512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ite Option 2A">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953A0A0-78D9-BCED-2BAA-621AAF68C1A9}"/>
              </a:ext>
            </a:extLst>
          </p:cNvPr>
          <p:cNvSpPr/>
          <p:nvPr userDrawn="1"/>
        </p:nvSpPr>
        <p:spPr>
          <a:xfrm>
            <a:off x="11468102" y="3412"/>
            <a:ext cx="4076700" cy="9198645"/>
          </a:xfrm>
          <a:prstGeom prst="rect">
            <a:avLst/>
          </a:prstGeom>
          <a:solidFill>
            <a:srgbClr val="0B93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1B1D7180-B303-5CBF-C40B-BB97C06C7CC1}"/>
              </a:ext>
            </a:extLst>
          </p:cNvPr>
          <p:cNvSpPr/>
          <p:nvPr userDrawn="1"/>
        </p:nvSpPr>
        <p:spPr>
          <a:xfrm>
            <a:off x="3" y="-1"/>
            <a:ext cx="4724400" cy="3121573"/>
          </a:xfrm>
          <a:prstGeom prst="rect">
            <a:avLst/>
          </a:prstGeom>
          <a:solidFill>
            <a:srgbClr val="38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 Placeholder 8">
            <a:extLst>
              <a:ext uri="{FF2B5EF4-FFF2-40B4-BE49-F238E27FC236}">
                <a16:creationId xmlns:a16="http://schemas.microsoft.com/office/drawing/2014/main" id="{BD04A535-0FEA-6800-0443-D68B8A617ACC}"/>
              </a:ext>
            </a:extLst>
          </p:cNvPr>
          <p:cNvSpPr>
            <a:spLocks noGrp="1"/>
          </p:cNvSpPr>
          <p:nvPr>
            <p:ph type="body" sz="quarter" idx="13"/>
          </p:nvPr>
        </p:nvSpPr>
        <p:spPr>
          <a:xfrm>
            <a:off x="500745" y="741406"/>
            <a:ext cx="3854646" cy="830997"/>
          </a:xfrm>
        </p:spPr>
        <p:txBody>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solidFill>
                  <a:schemeClr val="bg1"/>
                </a:solidFill>
              </a:rPr>
              <a:t>Suite 1020</a:t>
            </a:r>
          </a:p>
        </p:txBody>
      </p:sp>
      <p:sp>
        <p:nvSpPr>
          <p:cNvPr id="15" name="Picture Placeholder 14">
            <a:extLst>
              <a:ext uri="{FF2B5EF4-FFF2-40B4-BE49-F238E27FC236}">
                <a16:creationId xmlns:a16="http://schemas.microsoft.com/office/drawing/2014/main" id="{DE0346DD-8A69-D74E-3AE6-085606ECA034}"/>
              </a:ext>
            </a:extLst>
          </p:cNvPr>
          <p:cNvSpPr>
            <a:spLocks noGrp="1"/>
          </p:cNvSpPr>
          <p:nvPr>
            <p:ph type="pic" sz="quarter" idx="16"/>
          </p:nvPr>
        </p:nvSpPr>
        <p:spPr>
          <a:xfrm>
            <a:off x="10972802" y="741364"/>
            <a:ext cx="4572000" cy="2778079"/>
          </a:xfrm>
        </p:spPr>
        <p:txBody>
          <a:bodyPr/>
          <a:lstStyle/>
          <a:p>
            <a:endParaRPr lang="en-US" dirty="0"/>
          </a:p>
        </p:txBody>
      </p:sp>
      <p:sp>
        <p:nvSpPr>
          <p:cNvPr id="21" name="Picture Placeholder 20">
            <a:extLst>
              <a:ext uri="{FF2B5EF4-FFF2-40B4-BE49-F238E27FC236}">
                <a16:creationId xmlns:a16="http://schemas.microsoft.com/office/drawing/2014/main" id="{AF7FB22A-AA9A-8A11-C38B-DD23CE69D1F2}"/>
              </a:ext>
            </a:extLst>
          </p:cNvPr>
          <p:cNvSpPr>
            <a:spLocks noGrp="1"/>
          </p:cNvSpPr>
          <p:nvPr>
            <p:ph type="pic" sz="quarter" idx="19" hasCustomPrompt="1"/>
          </p:nvPr>
        </p:nvSpPr>
        <p:spPr>
          <a:xfrm>
            <a:off x="609601" y="3858076"/>
            <a:ext cx="9905999" cy="5343981"/>
          </a:xfrm>
        </p:spPr>
        <p:txBody>
          <a:bodyPr/>
          <a:lstStyle>
            <a:lvl1pPr>
              <a:defRPr/>
            </a:lvl1pPr>
          </a:lstStyle>
          <a:p>
            <a:r>
              <a:rPr lang="en-US" dirty="0"/>
              <a:t>Floor Plan</a:t>
            </a:r>
          </a:p>
        </p:txBody>
      </p:sp>
      <p:sp>
        <p:nvSpPr>
          <p:cNvPr id="23" name="Text Placeholder 22">
            <a:extLst>
              <a:ext uri="{FF2B5EF4-FFF2-40B4-BE49-F238E27FC236}">
                <a16:creationId xmlns:a16="http://schemas.microsoft.com/office/drawing/2014/main" id="{33EE3E9E-2289-08CE-7110-96ABB8604487}"/>
              </a:ext>
            </a:extLst>
          </p:cNvPr>
          <p:cNvSpPr>
            <a:spLocks noGrp="1"/>
          </p:cNvSpPr>
          <p:nvPr>
            <p:ph type="body" sz="quarter" idx="20" hasCustomPrompt="1"/>
          </p:nvPr>
        </p:nvSpPr>
        <p:spPr>
          <a:xfrm>
            <a:off x="500065" y="1717359"/>
            <a:ext cx="3856037" cy="492571"/>
          </a:xfrm>
        </p:spPr>
        <p:txBody>
          <a:bodyPr/>
          <a:lstStyle>
            <a:lvl1pPr>
              <a:defRPr sz="3201">
                <a:solidFill>
                  <a:schemeClr val="bg1"/>
                </a:solidFill>
                <a:latin typeface="Arial" panose="020B0604020202020204" pitchFamily="34" charset="0"/>
                <a:cs typeface="Arial" panose="020B0604020202020204" pitchFamily="34" charset="0"/>
              </a:defRPr>
            </a:lvl1pPr>
          </a:lstStyle>
          <a:p>
            <a:pPr lvl="0"/>
            <a:r>
              <a:rPr lang="en-US" dirty="0"/>
              <a:t>#### SF</a:t>
            </a:r>
          </a:p>
        </p:txBody>
      </p:sp>
      <p:sp>
        <p:nvSpPr>
          <p:cNvPr id="28" name="Text Placeholder 27">
            <a:extLst>
              <a:ext uri="{FF2B5EF4-FFF2-40B4-BE49-F238E27FC236}">
                <a16:creationId xmlns:a16="http://schemas.microsoft.com/office/drawing/2014/main" id="{DFF2B018-DDB1-9CBE-1882-2E6125C0A2ED}"/>
              </a:ext>
            </a:extLst>
          </p:cNvPr>
          <p:cNvSpPr>
            <a:spLocks noGrp="1"/>
          </p:cNvSpPr>
          <p:nvPr>
            <p:ph type="body" sz="quarter" idx="21" hasCustomPrompt="1"/>
          </p:nvPr>
        </p:nvSpPr>
        <p:spPr>
          <a:xfrm>
            <a:off x="12039603" y="8104174"/>
            <a:ext cx="2895599" cy="615553"/>
          </a:xfrm>
        </p:spPr>
        <p:txBody>
          <a:bodyPr/>
          <a:lstStyle>
            <a:lvl1pPr algn="ctr">
              <a:defRPr sz="2000" b="0">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Available: </a:t>
            </a:r>
          </a:p>
          <a:p>
            <a:pPr lvl="0"/>
            <a:r>
              <a:rPr lang="en-US" dirty="0"/>
              <a:t>June 1, 2023</a:t>
            </a:r>
          </a:p>
        </p:txBody>
      </p:sp>
      <p:sp>
        <p:nvSpPr>
          <p:cNvPr id="30" name="Text Placeholder 29">
            <a:extLst>
              <a:ext uri="{FF2B5EF4-FFF2-40B4-BE49-F238E27FC236}">
                <a16:creationId xmlns:a16="http://schemas.microsoft.com/office/drawing/2014/main" id="{121170C0-8CCA-D4F3-0E9E-4F917793B7A4}"/>
              </a:ext>
            </a:extLst>
          </p:cNvPr>
          <p:cNvSpPr>
            <a:spLocks noGrp="1"/>
          </p:cNvSpPr>
          <p:nvPr>
            <p:ph type="body" sz="quarter" idx="22" hasCustomPrompt="1"/>
          </p:nvPr>
        </p:nvSpPr>
        <p:spPr>
          <a:xfrm>
            <a:off x="5181600" y="741362"/>
            <a:ext cx="5334000" cy="1938992"/>
          </a:xfrm>
        </p:spPr>
        <p:txBody>
          <a:bodyPr/>
          <a:lstStyle>
            <a:lvl1pPr>
              <a:defRPr>
                <a:latin typeface="Arial" panose="020B0604020202020204" pitchFamily="34" charset="0"/>
                <a:cs typeface="Arial" panose="020B0604020202020204" pitchFamily="34" charset="0"/>
              </a:defRPr>
            </a:lvl1pPr>
          </a:lstStyle>
          <a:p>
            <a:pPr lvl="0"/>
            <a:r>
              <a:rPr lang="en-US" dirty="0"/>
              <a:t>Feature 1</a:t>
            </a:r>
          </a:p>
          <a:p>
            <a:pPr lvl="0"/>
            <a:endParaRPr lang="en-US" dirty="0"/>
          </a:p>
          <a:p>
            <a:pPr lvl="0"/>
            <a:r>
              <a:rPr lang="en-US" dirty="0"/>
              <a:t>Feature 2</a:t>
            </a:r>
          </a:p>
          <a:p>
            <a:pPr lvl="0"/>
            <a:endParaRPr lang="en-US" dirty="0"/>
          </a:p>
          <a:p>
            <a:pPr lvl="0"/>
            <a:r>
              <a:rPr lang="en-US" dirty="0"/>
              <a:t>Feature 3</a:t>
            </a:r>
          </a:p>
          <a:p>
            <a:pPr lvl="0"/>
            <a:endParaRPr lang="en-US" dirty="0"/>
          </a:p>
          <a:p>
            <a:pPr lvl="0"/>
            <a:r>
              <a:rPr lang="en-US" dirty="0"/>
              <a:t>Feature 4</a:t>
            </a:r>
          </a:p>
        </p:txBody>
      </p:sp>
      <p:sp>
        <p:nvSpPr>
          <p:cNvPr id="32" name="Picture Placeholder 14">
            <a:extLst>
              <a:ext uri="{FF2B5EF4-FFF2-40B4-BE49-F238E27FC236}">
                <a16:creationId xmlns:a16="http://schemas.microsoft.com/office/drawing/2014/main" id="{90AFF62D-A65E-947E-DA36-7DEB551D3FF1}"/>
              </a:ext>
            </a:extLst>
          </p:cNvPr>
          <p:cNvSpPr>
            <a:spLocks noGrp="1"/>
          </p:cNvSpPr>
          <p:nvPr>
            <p:ph type="pic" sz="quarter" idx="23"/>
          </p:nvPr>
        </p:nvSpPr>
        <p:spPr>
          <a:xfrm>
            <a:off x="10972802" y="3858076"/>
            <a:ext cx="4572000" cy="2778076"/>
          </a:xfrm>
        </p:spPr>
        <p:txBody>
          <a:bodyPr/>
          <a:lstStyle/>
          <a:p>
            <a:endParaRPr lang="en-US" dirty="0"/>
          </a:p>
        </p:txBody>
      </p:sp>
      <p:sp>
        <p:nvSpPr>
          <p:cNvPr id="33" name="Text Placeholder 27">
            <a:extLst>
              <a:ext uri="{FF2B5EF4-FFF2-40B4-BE49-F238E27FC236}">
                <a16:creationId xmlns:a16="http://schemas.microsoft.com/office/drawing/2014/main" id="{61C4690E-87CD-9F2C-0E00-51C7D58D1642}"/>
              </a:ext>
            </a:extLst>
          </p:cNvPr>
          <p:cNvSpPr>
            <a:spLocks noGrp="1"/>
          </p:cNvSpPr>
          <p:nvPr>
            <p:ph type="body" sz="quarter" idx="24" hasCustomPrompt="1"/>
          </p:nvPr>
        </p:nvSpPr>
        <p:spPr>
          <a:xfrm>
            <a:off x="12039603" y="7056400"/>
            <a:ext cx="2895599" cy="492571"/>
          </a:xfrm>
        </p:spPr>
        <p:txBody>
          <a:bodyPr/>
          <a:lstStyle>
            <a:lvl1pPr algn="ctr">
              <a:defRPr sz="3201" b="1">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$5,000/month</a:t>
            </a:r>
          </a:p>
        </p:txBody>
      </p:sp>
      <p:cxnSp>
        <p:nvCxnSpPr>
          <p:cNvPr id="35" name="Straight Connector 34">
            <a:extLst>
              <a:ext uri="{FF2B5EF4-FFF2-40B4-BE49-F238E27FC236}">
                <a16:creationId xmlns:a16="http://schemas.microsoft.com/office/drawing/2014/main" id="{B01DF561-FC85-669D-EA83-468517BE0A10}"/>
              </a:ext>
            </a:extLst>
          </p:cNvPr>
          <p:cNvCxnSpPr/>
          <p:nvPr userDrawn="1"/>
        </p:nvCxnSpPr>
        <p:spPr>
          <a:xfrm>
            <a:off x="12039603" y="7887603"/>
            <a:ext cx="289559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 Placeholder 22">
            <a:extLst>
              <a:ext uri="{FF2B5EF4-FFF2-40B4-BE49-F238E27FC236}">
                <a16:creationId xmlns:a16="http://schemas.microsoft.com/office/drawing/2014/main" id="{FA4D055B-906D-D818-25BE-472CB7D73EB1}"/>
              </a:ext>
            </a:extLst>
          </p:cNvPr>
          <p:cNvSpPr>
            <a:spLocks noGrp="1"/>
          </p:cNvSpPr>
          <p:nvPr>
            <p:ph type="body" sz="quarter" idx="25" hasCustomPrompt="1"/>
          </p:nvPr>
        </p:nvSpPr>
        <p:spPr>
          <a:xfrm>
            <a:off x="500065" y="2305615"/>
            <a:ext cx="3856037" cy="277127"/>
          </a:xfrm>
        </p:spPr>
        <p:txBody>
          <a:bodyPr/>
          <a:lstStyle>
            <a:lvl1pPr>
              <a:defRPr sz="1801">
                <a:solidFill>
                  <a:schemeClr val="bg1"/>
                </a:solidFill>
                <a:latin typeface="Arial" panose="020B0604020202020204" pitchFamily="34" charset="0"/>
                <a:cs typeface="Arial" panose="020B0604020202020204" pitchFamily="34" charset="0"/>
              </a:defRPr>
            </a:lvl1pPr>
          </a:lstStyle>
          <a:p>
            <a:pPr lvl="0"/>
            <a:r>
              <a:rPr lang="en-US" dirty="0"/>
              <a:t>Building address</a:t>
            </a:r>
          </a:p>
        </p:txBody>
      </p:sp>
    </p:spTree>
    <p:extLst>
      <p:ext uri="{BB962C8B-B14F-4D97-AF65-F5344CB8AC3E}">
        <p14:creationId xmlns:p14="http://schemas.microsoft.com/office/powerpoint/2010/main" val="328641070"/>
      </p:ext>
    </p:extLst>
  </p:cSld>
  <p:clrMapOvr>
    <a:masterClrMapping/>
  </p:clrMapOvr>
  <p:extLst>
    <p:ext uri="{DCECCB84-F9BA-43D5-87BE-67443E8EF086}">
      <p15:sldGuideLst xmlns:p15="http://schemas.microsoft.com/office/powerpoint/2012/main">
        <p15:guide id="1" orient="horz" pos="2238" userDrawn="1">
          <p15:clr>
            <a:srgbClr val="FBAE40"/>
          </p15:clr>
        </p15:guide>
        <p15:guide id="2" orient="horz" pos="469" userDrawn="1">
          <p15:clr>
            <a:srgbClr val="FBAE40"/>
          </p15:clr>
        </p15:guide>
        <p15:guide id="3" orient="horz" pos="2420" userDrawn="1">
          <p15:clr>
            <a:srgbClr val="FBAE40"/>
          </p15:clr>
        </p15:guide>
        <p15:guide id="4" orient="horz" pos="418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ite Option 2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5A49F5-5222-47A3-32F6-A5BA51ADE6B9}"/>
              </a:ext>
            </a:extLst>
          </p:cNvPr>
          <p:cNvSpPr/>
          <p:nvPr userDrawn="1"/>
        </p:nvSpPr>
        <p:spPr>
          <a:xfrm>
            <a:off x="3" y="-1"/>
            <a:ext cx="4724400" cy="3121573"/>
          </a:xfrm>
          <a:prstGeom prst="rect">
            <a:avLst/>
          </a:prstGeom>
          <a:solidFill>
            <a:srgbClr val="38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573ABB18-8C7B-2AD2-8CEE-05D8FDFFF16C}"/>
              </a:ext>
            </a:extLst>
          </p:cNvPr>
          <p:cNvSpPr/>
          <p:nvPr userDrawn="1"/>
        </p:nvSpPr>
        <p:spPr>
          <a:xfrm>
            <a:off x="11468102" y="3412"/>
            <a:ext cx="4076700" cy="9198645"/>
          </a:xfrm>
          <a:prstGeom prst="rect">
            <a:avLst/>
          </a:prstGeom>
          <a:solidFill>
            <a:srgbClr val="FCB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7">
            <a:extLst>
              <a:ext uri="{FF2B5EF4-FFF2-40B4-BE49-F238E27FC236}">
                <a16:creationId xmlns:a16="http://schemas.microsoft.com/office/drawing/2014/main" id="{D7A5A819-1741-4B39-B3CD-AB53BC1F38E2}"/>
              </a:ext>
            </a:extLst>
          </p:cNvPr>
          <p:cNvSpPr>
            <a:spLocks noGrp="1"/>
          </p:cNvSpPr>
          <p:nvPr>
            <p:ph type="body" sz="quarter" idx="21" hasCustomPrompt="1"/>
          </p:nvPr>
        </p:nvSpPr>
        <p:spPr>
          <a:xfrm>
            <a:off x="12039603" y="8104174"/>
            <a:ext cx="2895599" cy="615553"/>
          </a:xfrm>
        </p:spPr>
        <p:txBody>
          <a:bodyPr/>
          <a:lstStyle>
            <a:lvl1pPr algn="ctr">
              <a:defRPr sz="2000" b="0">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Available: </a:t>
            </a:r>
          </a:p>
          <a:p>
            <a:pPr lvl="0"/>
            <a:r>
              <a:rPr lang="en-US" dirty="0"/>
              <a:t>June 1, 2023</a:t>
            </a:r>
          </a:p>
        </p:txBody>
      </p:sp>
      <p:sp>
        <p:nvSpPr>
          <p:cNvPr id="8" name="Text Placeholder 27">
            <a:extLst>
              <a:ext uri="{FF2B5EF4-FFF2-40B4-BE49-F238E27FC236}">
                <a16:creationId xmlns:a16="http://schemas.microsoft.com/office/drawing/2014/main" id="{9F1BB130-F28F-16D8-C8F7-01098B51CA3B}"/>
              </a:ext>
            </a:extLst>
          </p:cNvPr>
          <p:cNvSpPr>
            <a:spLocks noGrp="1"/>
          </p:cNvSpPr>
          <p:nvPr>
            <p:ph type="body" sz="quarter" idx="24" hasCustomPrompt="1"/>
          </p:nvPr>
        </p:nvSpPr>
        <p:spPr>
          <a:xfrm>
            <a:off x="12039603" y="7056400"/>
            <a:ext cx="2895599" cy="492571"/>
          </a:xfrm>
        </p:spPr>
        <p:txBody>
          <a:bodyPr/>
          <a:lstStyle>
            <a:lvl1pPr algn="ctr">
              <a:defRPr sz="3201" b="1">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$5,000/month</a:t>
            </a:r>
          </a:p>
        </p:txBody>
      </p:sp>
      <p:cxnSp>
        <p:nvCxnSpPr>
          <p:cNvPr id="9" name="Straight Connector 8">
            <a:extLst>
              <a:ext uri="{FF2B5EF4-FFF2-40B4-BE49-F238E27FC236}">
                <a16:creationId xmlns:a16="http://schemas.microsoft.com/office/drawing/2014/main" id="{7AA7BF70-F351-C826-9E98-0E9CCD91BB7E}"/>
              </a:ext>
            </a:extLst>
          </p:cNvPr>
          <p:cNvCxnSpPr/>
          <p:nvPr userDrawn="1"/>
        </p:nvCxnSpPr>
        <p:spPr>
          <a:xfrm>
            <a:off x="12039603" y="7887603"/>
            <a:ext cx="289559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8">
            <a:extLst>
              <a:ext uri="{FF2B5EF4-FFF2-40B4-BE49-F238E27FC236}">
                <a16:creationId xmlns:a16="http://schemas.microsoft.com/office/drawing/2014/main" id="{66F36351-5A4F-91C2-B854-07C6F24F3A3B}"/>
              </a:ext>
            </a:extLst>
          </p:cNvPr>
          <p:cNvSpPr>
            <a:spLocks noGrp="1"/>
          </p:cNvSpPr>
          <p:nvPr>
            <p:ph type="body" sz="quarter" idx="13"/>
          </p:nvPr>
        </p:nvSpPr>
        <p:spPr>
          <a:xfrm>
            <a:off x="500745" y="741406"/>
            <a:ext cx="3854646" cy="830997"/>
          </a:xfrm>
        </p:spPr>
        <p:txBody>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solidFill>
                  <a:schemeClr val="bg1"/>
                </a:solidFill>
              </a:rPr>
              <a:t>Suite 1020</a:t>
            </a:r>
          </a:p>
        </p:txBody>
      </p:sp>
      <p:sp>
        <p:nvSpPr>
          <p:cNvPr id="20" name="Text Placeholder 22">
            <a:extLst>
              <a:ext uri="{FF2B5EF4-FFF2-40B4-BE49-F238E27FC236}">
                <a16:creationId xmlns:a16="http://schemas.microsoft.com/office/drawing/2014/main" id="{50D6D42C-174C-5EA7-DBB7-BB5CCD50E125}"/>
              </a:ext>
            </a:extLst>
          </p:cNvPr>
          <p:cNvSpPr>
            <a:spLocks noGrp="1"/>
          </p:cNvSpPr>
          <p:nvPr>
            <p:ph type="body" sz="quarter" idx="20" hasCustomPrompt="1"/>
          </p:nvPr>
        </p:nvSpPr>
        <p:spPr>
          <a:xfrm>
            <a:off x="500065" y="1717359"/>
            <a:ext cx="3856037" cy="492571"/>
          </a:xfrm>
        </p:spPr>
        <p:txBody>
          <a:bodyPr/>
          <a:lstStyle>
            <a:lvl1pPr>
              <a:defRPr sz="3201">
                <a:solidFill>
                  <a:schemeClr val="bg1"/>
                </a:solidFill>
                <a:latin typeface="Arial" panose="020B0604020202020204" pitchFamily="34" charset="0"/>
                <a:cs typeface="Arial" panose="020B0604020202020204" pitchFamily="34" charset="0"/>
              </a:defRPr>
            </a:lvl1pPr>
          </a:lstStyle>
          <a:p>
            <a:pPr lvl="0"/>
            <a:r>
              <a:rPr lang="en-US" dirty="0"/>
              <a:t>#### SF</a:t>
            </a:r>
          </a:p>
        </p:txBody>
      </p:sp>
      <p:sp>
        <p:nvSpPr>
          <p:cNvPr id="22" name="Text Placeholder 29">
            <a:extLst>
              <a:ext uri="{FF2B5EF4-FFF2-40B4-BE49-F238E27FC236}">
                <a16:creationId xmlns:a16="http://schemas.microsoft.com/office/drawing/2014/main" id="{E886F310-2E67-8970-552F-BAB24E46FB4B}"/>
              </a:ext>
            </a:extLst>
          </p:cNvPr>
          <p:cNvSpPr>
            <a:spLocks noGrp="1"/>
          </p:cNvSpPr>
          <p:nvPr>
            <p:ph type="body" sz="quarter" idx="22" hasCustomPrompt="1"/>
          </p:nvPr>
        </p:nvSpPr>
        <p:spPr>
          <a:xfrm>
            <a:off x="5181600" y="741362"/>
            <a:ext cx="5334000" cy="1938992"/>
          </a:xfrm>
        </p:spPr>
        <p:txBody>
          <a:bodyPr/>
          <a:lstStyle>
            <a:lvl1pPr>
              <a:defRPr>
                <a:latin typeface="Arial" panose="020B0604020202020204" pitchFamily="34" charset="0"/>
                <a:cs typeface="Arial" panose="020B0604020202020204" pitchFamily="34" charset="0"/>
              </a:defRPr>
            </a:lvl1pPr>
          </a:lstStyle>
          <a:p>
            <a:pPr lvl="0"/>
            <a:r>
              <a:rPr lang="en-US" dirty="0"/>
              <a:t>Feature 1</a:t>
            </a:r>
          </a:p>
          <a:p>
            <a:pPr lvl="0"/>
            <a:endParaRPr lang="en-US" dirty="0"/>
          </a:p>
          <a:p>
            <a:pPr lvl="0"/>
            <a:r>
              <a:rPr lang="en-US" dirty="0"/>
              <a:t>Feature 2</a:t>
            </a:r>
          </a:p>
          <a:p>
            <a:pPr lvl="0"/>
            <a:endParaRPr lang="en-US" dirty="0"/>
          </a:p>
          <a:p>
            <a:pPr lvl="0"/>
            <a:r>
              <a:rPr lang="en-US" dirty="0"/>
              <a:t>Feature 3</a:t>
            </a:r>
          </a:p>
          <a:p>
            <a:pPr lvl="0"/>
            <a:endParaRPr lang="en-US" dirty="0"/>
          </a:p>
          <a:p>
            <a:pPr lvl="0"/>
            <a:r>
              <a:rPr lang="en-US" dirty="0"/>
              <a:t>Feature 4</a:t>
            </a:r>
          </a:p>
        </p:txBody>
      </p:sp>
      <p:sp>
        <p:nvSpPr>
          <p:cNvPr id="24" name="Text Placeholder 22">
            <a:extLst>
              <a:ext uri="{FF2B5EF4-FFF2-40B4-BE49-F238E27FC236}">
                <a16:creationId xmlns:a16="http://schemas.microsoft.com/office/drawing/2014/main" id="{59F8CFBC-E47A-2DE5-4359-A4B063AC6ADC}"/>
              </a:ext>
            </a:extLst>
          </p:cNvPr>
          <p:cNvSpPr>
            <a:spLocks noGrp="1"/>
          </p:cNvSpPr>
          <p:nvPr>
            <p:ph type="body" sz="quarter" idx="25" hasCustomPrompt="1"/>
          </p:nvPr>
        </p:nvSpPr>
        <p:spPr>
          <a:xfrm>
            <a:off x="500065" y="2305615"/>
            <a:ext cx="3856037" cy="277127"/>
          </a:xfrm>
        </p:spPr>
        <p:txBody>
          <a:bodyPr/>
          <a:lstStyle>
            <a:lvl1pPr>
              <a:defRPr sz="1801">
                <a:solidFill>
                  <a:schemeClr val="bg1"/>
                </a:solidFill>
                <a:latin typeface="Arial" panose="020B0604020202020204" pitchFamily="34" charset="0"/>
                <a:cs typeface="Arial" panose="020B0604020202020204" pitchFamily="34" charset="0"/>
              </a:defRPr>
            </a:lvl1pPr>
          </a:lstStyle>
          <a:p>
            <a:pPr lvl="0"/>
            <a:r>
              <a:rPr lang="en-US" dirty="0"/>
              <a:t>Building address</a:t>
            </a:r>
          </a:p>
        </p:txBody>
      </p:sp>
      <p:sp>
        <p:nvSpPr>
          <p:cNvPr id="2" name="Picture Placeholder 14">
            <a:extLst>
              <a:ext uri="{FF2B5EF4-FFF2-40B4-BE49-F238E27FC236}">
                <a16:creationId xmlns:a16="http://schemas.microsoft.com/office/drawing/2014/main" id="{33F9B8D9-F0EF-7138-A4F0-442D4DB39F94}"/>
              </a:ext>
            </a:extLst>
          </p:cNvPr>
          <p:cNvSpPr>
            <a:spLocks noGrp="1"/>
          </p:cNvSpPr>
          <p:nvPr>
            <p:ph type="pic" sz="quarter" idx="16"/>
          </p:nvPr>
        </p:nvSpPr>
        <p:spPr>
          <a:xfrm>
            <a:off x="10972802" y="741364"/>
            <a:ext cx="4572000" cy="2778079"/>
          </a:xfrm>
        </p:spPr>
        <p:txBody>
          <a:bodyPr/>
          <a:lstStyle/>
          <a:p>
            <a:endParaRPr lang="en-US" dirty="0"/>
          </a:p>
        </p:txBody>
      </p:sp>
      <p:sp>
        <p:nvSpPr>
          <p:cNvPr id="10" name="Picture Placeholder 14">
            <a:extLst>
              <a:ext uri="{FF2B5EF4-FFF2-40B4-BE49-F238E27FC236}">
                <a16:creationId xmlns:a16="http://schemas.microsoft.com/office/drawing/2014/main" id="{98C29E65-C441-5ED7-1D5D-AA5AE23255D2}"/>
              </a:ext>
            </a:extLst>
          </p:cNvPr>
          <p:cNvSpPr>
            <a:spLocks noGrp="1"/>
          </p:cNvSpPr>
          <p:nvPr>
            <p:ph type="pic" sz="quarter" idx="23"/>
          </p:nvPr>
        </p:nvSpPr>
        <p:spPr>
          <a:xfrm>
            <a:off x="10972802" y="3858076"/>
            <a:ext cx="4572000" cy="2778076"/>
          </a:xfrm>
        </p:spPr>
        <p:txBody>
          <a:bodyPr/>
          <a:lstStyle/>
          <a:p>
            <a:endParaRPr lang="en-US" dirty="0"/>
          </a:p>
        </p:txBody>
      </p:sp>
      <p:sp>
        <p:nvSpPr>
          <p:cNvPr id="7" name="Picture Placeholder 20">
            <a:extLst>
              <a:ext uri="{FF2B5EF4-FFF2-40B4-BE49-F238E27FC236}">
                <a16:creationId xmlns:a16="http://schemas.microsoft.com/office/drawing/2014/main" id="{92C1F2A5-CCE7-D047-5E0F-AE4A9EAFFEF4}"/>
              </a:ext>
            </a:extLst>
          </p:cNvPr>
          <p:cNvSpPr>
            <a:spLocks noGrp="1"/>
          </p:cNvSpPr>
          <p:nvPr>
            <p:ph type="pic" sz="quarter" idx="19" hasCustomPrompt="1"/>
          </p:nvPr>
        </p:nvSpPr>
        <p:spPr>
          <a:xfrm>
            <a:off x="609601" y="3858076"/>
            <a:ext cx="9905999" cy="5343981"/>
          </a:xfrm>
        </p:spPr>
        <p:txBody>
          <a:bodyPr/>
          <a:lstStyle>
            <a:lvl1pPr>
              <a:defRPr/>
            </a:lvl1pPr>
          </a:lstStyle>
          <a:p>
            <a:r>
              <a:rPr lang="en-US" dirty="0"/>
              <a:t>Floor Plan</a:t>
            </a:r>
          </a:p>
        </p:txBody>
      </p:sp>
    </p:spTree>
    <p:extLst>
      <p:ext uri="{BB962C8B-B14F-4D97-AF65-F5344CB8AC3E}">
        <p14:creationId xmlns:p14="http://schemas.microsoft.com/office/powerpoint/2010/main" val="1038299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77240" y="402338"/>
            <a:ext cx="1399032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777240" y="2313434"/>
            <a:ext cx="13990320" cy="276999"/>
          </a:xfrm>
          <a:prstGeom prst="rect">
            <a:avLst/>
          </a:prstGeom>
        </p:spPr>
        <p:txBody>
          <a:bodyPr wrap="square" lIns="0" tIns="0" rIns="0" bIns="0">
            <a:spAutoFit/>
          </a:bodyPr>
          <a:lstStyle>
            <a:lvl1pPr>
              <a:defRPr/>
            </a:lvl1pPr>
          </a:lstStyle>
          <a:p>
            <a:endParaRPr dirty="0"/>
          </a:p>
        </p:txBody>
      </p:sp>
      <p:pic>
        <p:nvPicPr>
          <p:cNvPr id="8" name="Picture 7" descr="A picture containing black, darkness&#10;&#10;Description automatically generated">
            <a:extLst>
              <a:ext uri="{FF2B5EF4-FFF2-40B4-BE49-F238E27FC236}">
                <a16:creationId xmlns:a16="http://schemas.microsoft.com/office/drawing/2014/main" id="{89097C32-4437-B4C3-8340-97F6B867219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3744977" y="9111613"/>
            <a:ext cx="1799826" cy="1088902"/>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66" r:id="rId2"/>
    <p:sldLayoutId id="2147483667" r:id="rId3"/>
    <p:sldLayoutId id="2147483671" r:id="rId4"/>
    <p:sldLayoutId id="2147483668" r:id="rId5"/>
    <p:sldLayoutId id="2147483677" r:id="rId6"/>
    <p:sldLayoutId id="2147483678" r:id="rId7"/>
    <p:sldLayoutId id="2147483674" r:id="rId8"/>
    <p:sldLayoutId id="2147483681" r:id="rId9"/>
    <p:sldLayoutId id="2147483682" r:id="rId10"/>
    <p:sldLayoutId id="2147483675" r:id="rId11"/>
    <p:sldLayoutId id="2147483686" r:id="rId12"/>
    <p:sldLayoutId id="2147483676" r:id="rId13"/>
  </p:sldLayoutIdLst>
  <p:txStyles>
    <p:titleStyle>
      <a:lvl1pPr>
        <a:defRPr>
          <a:latin typeface="+mj-lt"/>
          <a:ea typeface="+mj-ea"/>
          <a:cs typeface="+mj-cs"/>
        </a:defRPr>
      </a:lvl1pPr>
    </p:titleStyle>
    <p:bodyStyle>
      <a:lvl1pPr marL="0">
        <a:defRPr>
          <a:latin typeface="+mn-lt"/>
          <a:ea typeface="+mn-ea"/>
          <a:cs typeface="+mn-cs"/>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p:bodyStyle>
    <p:otherStyle>
      <a:lvl1pPr marL="0">
        <a:defRPr>
          <a:latin typeface="+mn-lt"/>
          <a:ea typeface="+mn-ea"/>
          <a:cs typeface="+mn-cs"/>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0.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D7885A-21C8-04D5-2D7A-D7F6EC1DA906}"/>
              </a:ext>
            </a:extLst>
          </p:cNvPr>
          <p:cNvGrpSpPr/>
          <p:nvPr/>
        </p:nvGrpSpPr>
        <p:grpSpPr>
          <a:xfrm>
            <a:off x="381001" y="7924801"/>
            <a:ext cx="1125805" cy="1745291"/>
            <a:chOff x="2318308" y="2598262"/>
            <a:chExt cx="3136265" cy="4862029"/>
          </a:xfrm>
        </p:grpSpPr>
        <p:sp>
          <p:nvSpPr>
            <p:cNvPr id="3" name="object 12">
              <a:extLst>
                <a:ext uri="{FF2B5EF4-FFF2-40B4-BE49-F238E27FC236}">
                  <a16:creationId xmlns:a16="http://schemas.microsoft.com/office/drawing/2014/main" id="{9B017117-D992-C7A6-741E-478AEF3C4D15}"/>
                </a:ext>
              </a:extLst>
            </p:cNvPr>
            <p:cNvSpPr/>
            <p:nvPr userDrawn="1"/>
          </p:nvSpPr>
          <p:spPr>
            <a:xfrm>
              <a:off x="2318308" y="2672219"/>
              <a:ext cx="3136265" cy="4714240"/>
            </a:xfrm>
            <a:custGeom>
              <a:avLst/>
              <a:gdLst/>
              <a:ahLst/>
              <a:cxnLst/>
              <a:rect l="l" t="t" r="r" b="b"/>
              <a:pathLst>
                <a:path w="3136265" h="4714240">
                  <a:moveTo>
                    <a:pt x="3135782" y="0"/>
                  </a:moveTo>
                  <a:lnTo>
                    <a:pt x="0" y="0"/>
                  </a:lnTo>
                  <a:lnTo>
                    <a:pt x="0" y="4713960"/>
                  </a:lnTo>
                  <a:lnTo>
                    <a:pt x="3135782" y="4713960"/>
                  </a:lnTo>
                  <a:lnTo>
                    <a:pt x="3135782" y="0"/>
                  </a:lnTo>
                  <a:close/>
                </a:path>
              </a:pathLst>
            </a:custGeom>
            <a:solidFill>
              <a:srgbClr val="FFFFFF"/>
            </a:solidFill>
          </p:spPr>
          <p:txBody>
            <a:bodyPr wrap="square" lIns="0" tIns="0" rIns="0" bIns="0" rtlCol="0"/>
            <a:lstStyle/>
            <a:p>
              <a:endParaRPr/>
            </a:p>
          </p:txBody>
        </p:sp>
        <p:sp>
          <p:nvSpPr>
            <p:cNvPr id="4" name="object 13">
              <a:extLst>
                <a:ext uri="{FF2B5EF4-FFF2-40B4-BE49-F238E27FC236}">
                  <a16:creationId xmlns:a16="http://schemas.microsoft.com/office/drawing/2014/main" id="{5BC57B96-4C7B-55AA-0B81-9F11A0A5CFEE}"/>
                </a:ext>
              </a:extLst>
            </p:cNvPr>
            <p:cNvSpPr/>
            <p:nvPr userDrawn="1"/>
          </p:nvSpPr>
          <p:spPr>
            <a:xfrm>
              <a:off x="2318308" y="2598262"/>
              <a:ext cx="3136265" cy="4862029"/>
            </a:xfrm>
            <a:custGeom>
              <a:avLst/>
              <a:gdLst/>
              <a:ahLst/>
              <a:cxnLst/>
              <a:rect l="l" t="t" r="r" b="b"/>
              <a:pathLst>
                <a:path w="2798445" h="4338320">
                  <a:moveTo>
                    <a:pt x="1138542" y="3818318"/>
                  </a:moveTo>
                  <a:lnTo>
                    <a:pt x="1129715" y="3807663"/>
                  </a:lnTo>
                  <a:lnTo>
                    <a:pt x="1121524" y="3784371"/>
                  </a:lnTo>
                  <a:lnTo>
                    <a:pt x="1114196" y="3742715"/>
                  </a:lnTo>
                  <a:lnTo>
                    <a:pt x="1108011" y="3676980"/>
                  </a:lnTo>
                  <a:lnTo>
                    <a:pt x="1099921" y="3612794"/>
                  </a:lnTo>
                  <a:lnTo>
                    <a:pt x="1083335" y="3565233"/>
                  </a:lnTo>
                  <a:lnTo>
                    <a:pt x="1064907" y="3543058"/>
                  </a:lnTo>
                  <a:lnTo>
                    <a:pt x="1055306" y="3531514"/>
                  </a:lnTo>
                  <a:lnTo>
                    <a:pt x="1012901" y="3508883"/>
                  </a:lnTo>
                  <a:lnTo>
                    <a:pt x="1012901" y="3506114"/>
                  </a:lnTo>
                  <a:lnTo>
                    <a:pt x="1055319" y="3486886"/>
                  </a:lnTo>
                  <a:lnTo>
                    <a:pt x="1069086" y="3475621"/>
                  </a:lnTo>
                  <a:lnTo>
                    <a:pt x="1087539" y="3460534"/>
                  </a:lnTo>
                  <a:lnTo>
                    <a:pt x="1110005" y="3427425"/>
                  </a:lnTo>
                  <a:lnTo>
                    <a:pt x="1123162" y="3387991"/>
                  </a:lnTo>
                  <a:lnTo>
                    <a:pt x="1127455" y="3342627"/>
                  </a:lnTo>
                  <a:lnTo>
                    <a:pt x="1122756" y="3298558"/>
                  </a:lnTo>
                  <a:lnTo>
                    <a:pt x="1109167" y="3259455"/>
                  </a:lnTo>
                  <a:lnTo>
                    <a:pt x="1092352" y="3233623"/>
                  </a:lnTo>
                  <a:lnTo>
                    <a:pt x="1087386" y="3225977"/>
                  </a:lnTo>
                  <a:lnTo>
                    <a:pt x="1058125" y="3198787"/>
                  </a:lnTo>
                  <a:lnTo>
                    <a:pt x="1041539" y="3189478"/>
                  </a:lnTo>
                  <a:lnTo>
                    <a:pt x="1041539" y="3354641"/>
                  </a:lnTo>
                  <a:lnTo>
                    <a:pt x="1035989" y="3395942"/>
                  </a:lnTo>
                  <a:lnTo>
                    <a:pt x="1019378" y="3429533"/>
                  </a:lnTo>
                  <a:lnTo>
                    <a:pt x="991679" y="3454577"/>
                  </a:lnTo>
                  <a:lnTo>
                    <a:pt x="952893" y="3470224"/>
                  </a:lnTo>
                  <a:lnTo>
                    <a:pt x="903008" y="3475621"/>
                  </a:lnTo>
                  <a:lnTo>
                    <a:pt x="707199" y="3475621"/>
                  </a:lnTo>
                  <a:lnTo>
                    <a:pt x="707199" y="3233623"/>
                  </a:lnTo>
                  <a:lnTo>
                    <a:pt x="907630" y="3233623"/>
                  </a:lnTo>
                  <a:lnTo>
                    <a:pt x="958786" y="3238487"/>
                  </a:lnTo>
                  <a:lnTo>
                    <a:pt x="996645" y="3253067"/>
                  </a:lnTo>
                  <a:lnTo>
                    <a:pt x="1036916" y="3311194"/>
                  </a:lnTo>
                  <a:lnTo>
                    <a:pt x="1041539" y="3354641"/>
                  </a:lnTo>
                  <a:lnTo>
                    <a:pt x="1041539" y="3189478"/>
                  </a:lnTo>
                  <a:lnTo>
                    <a:pt x="1022083" y="3178556"/>
                  </a:lnTo>
                  <a:lnTo>
                    <a:pt x="979995" y="3165919"/>
                  </a:lnTo>
                  <a:lnTo>
                    <a:pt x="932573" y="3161563"/>
                  </a:lnTo>
                  <a:lnTo>
                    <a:pt x="624014" y="3161563"/>
                  </a:lnTo>
                  <a:lnTo>
                    <a:pt x="624014" y="3822014"/>
                  </a:lnTo>
                  <a:lnTo>
                    <a:pt x="707199" y="3822014"/>
                  </a:lnTo>
                  <a:lnTo>
                    <a:pt x="707199" y="3543058"/>
                  </a:lnTo>
                  <a:lnTo>
                    <a:pt x="891006" y="3543058"/>
                  </a:lnTo>
                  <a:lnTo>
                    <a:pt x="938339" y="3547389"/>
                  </a:lnTo>
                  <a:lnTo>
                    <a:pt x="974572" y="3561296"/>
                  </a:lnTo>
                  <a:lnTo>
                    <a:pt x="1017028" y="3623335"/>
                  </a:lnTo>
                  <a:lnTo>
                    <a:pt x="1024953" y="3674199"/>
                  </a:lnTo>
                  <a:lnTo>
                    <a:pt x="1029893" y="3742715"/>
                  </a:lnTo>
                  <a:lnTo>
                    <a:pt x="1034516" y="3785184"/>
                  </a:lnTo>
                  <a:lnTo>
                    <a:pt x="1040371" y="3809441"/>
                  </a:lnTo>
                  <a:lnTo>
                    <a:pt x="1048931" y="3822014"/>
                  </a:lnTo>
                  <a:lnTo>
                    <a:pt x="1138542" y="3822014"/>
                  </a:lnTo>
                  <a:lnTo>
                    <a:pt x="1138542" y="3818318"/>
                  </a:lnTo>
                  <a:close/>
                </a:path>
                <a:path w="2798445" h="4338320">
                  <a:moveTo>
                    <a:pt x="1175512" y="822528"/>
                  </a:moveTo>
                  <a:lnTo>
                    <a:pt x="1172959" y="774230"/>
                  </a:lnTo>
                  <a:lnTo>
                    <a:pt x="1165415" y="728370"/>
                  </a:lnTo>
                  <a:lnTo>
                    <a:pt x="1153045" y="685304"/>
                  </a:lnTo>
                  <a:lnTo>
                    <a:pt x="1136027" y="645350"/>
                  </a:lnTo>
                  <a:lnTo>
                    <a:pt x="1114513" y="608850"/>
                  </a:lnTo>
                  <a:lnTo>
                    <a:pt x="1090523" y="578459"/>
                  </a:lnTo>
                  <a:lnTo>
                    <a:pt x="1090523" y="822528"/>
                  </a:lnTo>
                  <a:lnTo>
                    <a:pt x="1087462" y="872705"/>
                  </a:lnTo>
                  <a:lnTo>
                    <a:pt x="1078331" y="919378"/>
                  </a:lnTo>
                  <a:lnTo>
                    <a:pt x="1063218" y="961898"/>
                  </a:lnTo>
                  <a:lnTo>
                    <a:pt x="1042225" y="999617"/>
                  </a:lnTo>
                  <a:lnTo>
                    <a:pt x="1015441" y="1031925"/>
                  </a:lnTo>
                  <a:lnTo>
                    <a:pt x="982954" y="1058164"/>
                  </a:lnTo>
                  <a:lnTo>
                    <a:pt x="944867" y="1077696"/>
                  </a:lnTo>
                  <a:lnTo>
                    <a:pt x="901255" y="1089888"/>
                  </a:lnTo>
                  <a:lnTo>
                    <a:pt x="852220" y="1094092"/>
                  </a:lnTo>
                  <a:lnTo>
                    <a:pt x="803173" y="1089888"/>
                  </a:lnTo>
                  <a:lnTo>
                    <a:pt x="759561" y="1077696"/>
                  </a:lnTo>
                  <a:lnTo>
                    <a:pt x="721474" y="1058164"/>
                  </a:lnTo>
                  <a:lnTo>
                    <a:pt x="688987" y="1031925"/>
                  </a:lnTo>
                  <a:lnTo>
                    <a:pt x="662203" y="999617"/>
                  </a:lnTo>
                  <a:lnTo>
                    <a:pt x="641210" y="961898"/>
                  </a:lnTo>
                  <a:lnTo>
                    <a:pt x="626097" y="919378"/>
                  </a:lnTo>
                  <a:lnTo>
                    <a:pt x="616966" y="872705"/>
                  </a:lnTo>
                  <a:lnTo>
                    <a:pt x="613905" y="822528"/>
                  </a:lnTo>
                  <a:lnTo>
                    <a:pt x="616966" y="772325"/>
                  </a:lnTo>
                  <a:lnTo>
                    <a:pt x="626097" y="725563"/>
                  </a:lnTo>
                  <a:lnTo>
                    <a:pt x="641210" y="682929"/>
                  </a:lnTo>
                  <a:lnTo>
                    <a:pt x="662203" y="645045"/>
                  </a:lnTo>
                  <a:lnTo>
                    <a:pt x="688987" y="612584"/>
                  </a:lnTo>
                  <a:lnTo>
                    <a:pt x="721474" y="586206"/>
                  </a:lnTo>
                  <a:lnTo>
                    <a:pt x="759561" y="566547"/>
                  </a:lnTo>
                  <a:lnTo>
                    <a:pt x="803173" y="554278"/>
                  </a:lnTo>
                  <a:lnTo>
                    <a:pt x="852220" y="550037"/>
                  </a:lnTo>
                  <a:lnTo>
                    <a:pt x="901255" y="554278"/>
                  </a:lnTo>
                  <a:lnTo>
                    <a:pt x="944867" y="566547"/>
                  </a:lnTo>
                  <a:lnTo>
                    <a:pt x="982954" y="586206"/>
                  </a:lnTo>
                  <a:lnTo>
                    <a:pt x="1015441" y="612584"/>
                  </a:lnTo>
                  <a:lnTo>
                    <a:pt x="1042225" y="645045"/>
                  </a:lnTo>
                  <a:lnTo>
                    <a:pt x="1063218" y="682929"/>
                  </a:lnTo>
                  <a:lnTo>
                    <a:pt x="1078331" y="725563"/>
                  </a:lnTo>
                  <a:lnTo>
                    <a:pt x="1087462" y="772325"/>
                  </a:lnTo>
                  <a:lnTo>
                    <a:pt x="1090523" y="822528"/>
                  </a:lnTo>
                  <a:lnTo>
                    <a:pt x="1090523" y="578459"/>
                  </a:lnTo>
                  <a:lnTo>
                    <a:pt x="1061313" y="550037"/>
                  </a:lnTo>
                  <a:lnTo>
                    <a:pt x="1024699" y="523379"/>
                  </a:lnTo>
                  <a:lnTo>
                    <a:pt x="986904" y="504012"/>
                  </a:lnTo>
                  <a:lnTo>
                    <a:pt x="945438" y="489775"/>
                  </a:lnTo>
                  <a:lnTo>
                    <a:pt x="900493" y="480987"/>
                  </a:lnTo>
                  <a:lnTo>
                    <a:pt x="852220" y="477977"/>
                  </a:lnTo>
                  <a:lnTo>
                    <a:pt x="803948" y="480987"/>
                  </a:lnTo>
                  <a:lnTo>
                    <a:pt x="758990" y="489775"/>
                  </a:lnTo>
                  <a:lnTo>
                    <a:pt x="717537" y="504012"/>
                  </a:lnTo>
                  <a:lnTo>
                    <a:pt x="679729" y="523379"/>
                  </a:lnTo>
                  <a:lnTo>
                    <a:pt x="645744" y="547535"/>
                  </a:lnTo>
                  <a:lnTo>
                    <a:pt x="615746" y="576122"/>
                  </a:lnTo>
                  <a:lnTo>
                    <a:pt x="589915" y="608850"/>
                  </a:lnTo>
                  <a:lnTo>
                    <a:pt x="568401" y="645350"/>
                  </a:lnTo>
                  <a:lnTo>
                    <a:pt x="551370" y="685304"/>
                  </a:lnTo>
                  <a:lnTo>
                    <a:pt x="539013" y="728370"/>
                  </a:lnTo>
                  <a:lnTo>
                    <a:pt x="531469" y="774230"/>
                  </a:lnTo>
                  <a:lnTo>
                    <a:pt x="528916" y="822528"/>
                  </a:lnTo>
                  <a:lnTo>
                    <a:pt x="531469" y="870826"/>
                  </a:lnTo>
                  <a:lnTo>
                    <a:pt x="539013" y="916686"/>
                  </a:lnTo>
                  <a:lnTo>
                    <a:pt x="551370" y="959751"/>
                  </a:lnTo>
                  <a:lnTo>
                    <a:pt x="568401" y="999705"/>
                  </a:lnTo>
                  <a:lnTo>
                    <a:pt x="589915" y="1036205"/>
                  </a:lnTo>
                  <a:lnTo>
                    <a:pt x="615746" y="1068920"/>
                  </a:lnTo>
                  <a:lnTo>
                    <a:pt x="645744" y="1097521"/>
                  </a:lnTo>
                  <a:lnTo>
                    <a:pt x="679729" y="1121676"/>
                  </a:lnTo>
                  <a:lnTo>
                    <a:pt x="717537" y="1141044"/>
                  </a:lnTo>
                  <a:lnTo>
                    <a:pt x="758990" y="1155280"/>
                  </a:lnTo>
                  <a:lnTo>
                    <a:pt x="803948" y="1164069"/>
                  </a:lnTo>
                  <a:lnTo>
                    <a:pt x="852220" y="1167079"/>
                  </a:lnTo>
                  <a:lnTo>
                    <a:pt x="900493" y="1164069"/>
                  </a:lnTo>
                  <a:lnTo>
                    <a:pt x="945438" y="1155280"/>
                  </a:lnTo>
                  <a:lnTo>
                    <a:pt x="986904" y="1141044"/>
                  </a:lnTo>
                  <a:lnTo>
                    <a:pt x="1024699" y="1121676"/>
                  </a:lnTo>
                  <a:lnTo>
                    <a:pt x="1058684" y="1097521"/>
                  </a:lnTo>
                  <a:lnTo>
                    <a:pt x="1088682" y="1068920"/>
                  </a:lnTo>
                  <a:lnTo>
                    <a:pt x="1114513" y="1036205"/>
                  </a:lnTo>
                  <a:lnTo>
                    <a:pt x="1136065" y="999617"/>
                  </a:lnTo>
                  <a:lnTo>
                    <a:pt x="1153045" y="959751"/>
                  </a:lnTo>
                  <a:lnTo>
                    <a:pt x="1165415" y="916686"/>
                  </a:lnTo>
                  <a:lnTo>
                    <a:pt x="1172959" y="870826"/>
                  </a:lnTo>
                  <a:lnTo>
                    <a:pt x="1175512" y="822528"/>
                  </a:lnTo>
                  <a:close/>
                </a:path>
                <a:path w="2798445" h="4338320">
                  <a:moveTo>
                    <a:pt x="1290485" y="1831606"/>
                  </a:moveTo>
                  <a:lnTo>
                    <a:pt x="1206360" y="1831606"/>
                  </a:lnTo>
                  <a:lnTo>
                    <a:pt x="1096467" y="2261108"/>
                  </a:lnTo>
                  <a:lnTo>
                    <a:pt x="1085659" y="2305570"/>
                  </a:lnTo>
                  <a:lnTo>
                    <a:pt x="1070610" y="2372893"/>
                  </a:lnTo>
                  <a:lnTo>
                    <a:pt x="1068755" y="2372893"/>
                  </a:lnTo>
                  <a:lnTo>
                    <a:pt x="1059891" y="2332710"/>
                  </a:lnTo>
                  <a:lnTo>
                    <a:pt x="1051255" y="2295728"/>
                  </a:lnTo>
                  <a:lnTo>
                    <a:pt x="1042009" y="2259253"/>
                  </a:lnTo>
                  <a:lnTo>
                    <a:pt x="926528" y="1831606"/>
                  </a:lnTo>
                  <a:lnTo>
                    <a:pt x="836917" y="1831606"/>
                  </a:lnTo>
                  <a:lnTo>
                    <a:pt x="710603" y="2285454"/>
                  </a:lnTo>
                  <a:lnTo>
                    <a:pt x="705319" y="2306028"/>
                  </a:lnTo>
                  <a:lnTo>
                    <a:pt x="699338" y="2331618"/>
                  </a:lnTo>
                  <a:lnTo>
                    <a:pt x="690067" y="2372893"/>
                  </a:lnTo>
                  <a:lnTo>
                    <a:pt x="688225" y="2372893"/>
                  </a:lnTo>
                  <a:lnTo>
                    <a:pt x="679907" y="2333637"/>
                  </a:lnTo>
                  <a:lnTo>
                    <a:pt x="671855" y="2297290"/>
                  </a:lnTo>
                  <a:lnTo>
                    <a:pt x="663270" y="2261108"/>
                  </a:lnTo>
                  <a:lnTo>
                    <a:pt x="558927" y="1831606"/>
                  </a:lnTo>
                  <a:lnTo>
                    <a:pt x="472084" y="1831606"/>
                  </a:lnTo>
                  <a:lnTo>
                    <a:pt x="643001" y="2492019"/>
                  </a:lnTo>
                  <a:lnTo>
                    <a:pt x="726059" y="2492019"/>
                  </a:lnTo>
                  <a:lnTo>
                    <a:pt x="862025" y="2003094"/>
                  </a:lnTo>
                  <a:lnTo>
                    <a:pt x="866838" y="1984806"/>
                  </a:lnTo>
                  <a:lnTo>
                    <a:pt x="872159" y="1962213"/>
                  </a:lnTo>
                  <a:lnTo>
                    <a:pt x="880338" y="1925840"/>
                  </a:lnTo>
                  <a:lnTo>
                    <a:pt x="882180" y="1925840"/>
                  </a:lnTo>
                  <a:lnTo>
                    <a:pt x="898169" y="1994395"/>
                  </a:lnTo>
                  <a:lnTo>
                    <a:pt x="906208" y="2026488"/>
                  </a:lnTo>
                  <a:lnTo>
                    <a:pt x="1027226" y="2492019"/>
                  </a:lnTo>
                  <a:lnTo>
                    <a:pt x="1106639" y="2492019"/>
                  </a:lnTo>
                  <a:lnTo>
                    <a:pt x="1290485" y="1831606"/>
                  </a:lnTo>
                  <a:close/>
                </a:path>
                <a:path w="2798445" h="4338320">
                  <a:moveTo>
                    <a:pt x="2220353" y="3822027"/>
                  </a:moveTo>
                  <a:lnTo>
                    <a:pt x="1997760" y="3484867"/>
                  </a:lnTo>
                  <a:lnTo>
                    <a:pt x="2213851" y="3161563"/>
                  </a:lnTo>
                  <a:lnTo>
                    <a:pt x="2122436" y="3161563"/>
                  </a:lnTo>
                  <a:lnTo>
                    <a:pt x="1955215" y="3425736"/>
                  </a:lnTo>
                  <a:lnTo>
                    <a:pt x="1953412" y="3425736"/>
                  </a:lnTo>
                  <a:lnTo>
                    <a:pt x="1789887" y="3161563"/>
                  </a:lnTo>
                  <a:lnTo>
                    <a:pt x="1693849" y="3161563"/>
                  </a:lnTo>
                  <a:lnTo>
                    <a:pt x="1906295" y="3483940"/>
                  </a:lnTo>
                  <a:lnTo>
                    <a:pt x="1677225" y="3822027"/>
                  </a:lnTo>
                  <a:lnTo>
                    <a:pt x="1771459" y="3822027"/>
                  </a:lnTo>
                  <a:lnTo>
                    <a:pt x="1948789" y="3543985"/>
                  </a:lnTo>
                  <a:lnTo>
                    <a:pt x="1950643" y="3543985"/>
                  </a:lnTo>
                  <a:lnTo>
                    <a:pt x="2120582" y="3822027"/>
                  </a:lnTo>
                  <a:lnTo>
                    <a:pt x="2220353" y="3822027"/>
                  </a:lnTo>
                  <a:close/>
                </a:path>
                <a:path w="2798445" h="4338320">
                  <a:moveTo>
                    <a:pt x="2220353" y="1162913"/>
                  </a:moveTo>
                  <a:lnTo>
                    <a:pt x="1997760" y="825754"/>
                  </a:lnTo>
                  <a:lnTo>
                    <a:pt x="2213851" y="502450"/>
                  </a:lnTo>
                  <a:lnTo>
                    <a:pt x="2122436" y="502450"/>
                  </a:lnTo>
                  <a:lnTo>
                    <a:pt x="1955215" y="766622"/>
                  </a:lnTo>
                  <a:lnTo>
                    <a:pt x="1953412" y="766622"/>
                  </a:lnTo>
                  <a:lnTo>
                    <a:pt x="1789887" y="502450"/>
                  </a:lnTo>
                  <a:lnTo>
                    <a:pt x="1693849" y="502450"/>
                  </a:lnTo>
                  <a:lnTo>
                    <a:pt x="1906295" y="824826"/>
                  </a:lnTo>
                  <a:lnTo>
                    <a:pt x="1677225" y="1162913"/>
                  </a:lnTo>
                  <a:lnTo>
                    <a:pt x="1771459" y="1162913"/>
                  </a:lnTo>
                  <a:lnTo>
                    <a:pt x="1948789" y="884872"/>
                  </a:lnTo>
                  <a:lnTo>
                    <a:pt x="1950643" y="884872"/>
                  </a:lnTo>
                  <a:lnTo>
                    <a:pt x="2120582" y="1162913"/>
                  </a:lnTo>
                  <a:lnTo>
                    <a:pt x="2220353" y="1162913"/>
                  </a:lnTo>
                  <a:close/>
                </a:path>
                <a:path w="2798445" h="4338320">
                  <a:moveTo>
                    <a:pt x="2272093" y="2161362"/>
                  </a:moveTo>
                  <a:lnTo>
                    <a:pt x="2269540" y="2113064"/>
                  </a:lnTo>
                  <a:lnTo>
                    <a:pt x="2261997" y="2067204"/>
                  </a:lnTo>
                  <a:lnTo>
                    <a:pt x="2249627" y="2024138"/>
                  </a:lnTo>
                  <a:lnTo>
                    <a:pt x="2232609" y="1984184"/>
                  </a:lnTo>
                  <a:lnTo>
                    <a:pt x="2211095" y="1947684"/>
                  </a:lnTo>
                  <a:lnTo>
                    <a:pt x="2187105" y="1917293"/>
                  </a:lnTo>
                  <a:lnTo>
                    <a:pt x="2187105" y="2161362"/>
                  </a:lnTo>
                  <a:lnTo>
                    <a:pt x="2184031" y="2211540"/>
                  </a:lnTo>
                  <a:lnTo>
                    <a:pt x="2174900" y="2258199"/>
                  </a:lnTo>
                  <a:lnTo>
                    <a:pt x="2159800" y="2300719"/>
                  </a:lnTo>
                  <a:lnTo>
                    <a:pt x="2138807" y="2338451"/>
                  </a:lnTo>
                  <a:lnTo>
                    <a:pt x="2112022" y="2370759"/>
                  </a:lnTo>
                  <a:lnTo>
                    <a:pt x="2079536" y="2396998"/>
                  </a:lnTo>
                  <a:lnTo>
                    <a:pt x="2041448" y="2416530"/>
                  </a:lnTo>
                  <a:lnTo>
                    <a:pt x="1997837" y="2428722"/>
                  </a:lnTo>
                  <a:lnTo>
                    <a:pt x="1948802" y="2432926"/>
                  </a:lnTo>
                  <a:lnTo>
                    <a:pt x="1899754" y="2428722"/>
                  </a:lnTo>
                  <a:lnTo>
                    <a:pt x="1856143" y="2416530"/>
                  </a:lnTo>
                  <a:lnTo>
                    <a:pt x="1818043" y="2396998"/>
                  </a:lnTo>
                  <a:lnTo>
                    <a:pt x="1785569" y="2370759"/>
                  </a:lnTo>
                  <a:lnTo>
                    <a:pt x="1758772" y="2338451"/>
                  </a:lnTo>
                  <a:lnTo>
                    <a:pt x="1737791" y="2300719"/>
                  </a:lnTo>
                  <a:lnTo>
                    <a:pt x="1722678" y="2258199"/>
                  </a:lnTo>
                  <a:lnTo>
                    <a:pt x="1713547" y="2211540"/>
                  </a:lnTo>
                  <a:lnTo>
                    <a:pt x="1710486" y="2161362"/>
                  </a:lnTo>
                  <a:lnTo>
                    <a:pt x="1713547" y="2111146"/>
                  </a:lnTo>
                  <a:lnTo>
                    <a:pt x="1722678" y="2064397"/>
                  </a:lnTo>
                  <a:lnTo>
                    <a:pt x="1737791" y="2021751"/>
                  </a:lnTo>
                  <a:lnTo>
                    <a:pt x="1758772" y="1983879"/>
                  </a:lnTo>
                  <a:lnTo>
                    <a:pt x="1785569" y="1951418"/>
                  </a:lnTo>
                  <a:lnTo>
                    <a:pt x="1818043" y="1925040"/>
                  </a:lnTo>
                  <a:lnTo>
                    <a:pt x="1856143" y="1905381"/>
                  </a:lnTo>
                  <a:lnTo>
                    <a:pt x="1899754" y="1893100"/>
                  </a:lnTo>
                  <a:lnTo>
                    <a:pt x="1948802" y="1888871"/>
                  </a:lnTo>
                  <a:lnTo>
                    <a:pt x="1997837" y="1893100"/>
                  </a:lnTo>
                  <a:lnTo>
                    <a:pt x="2041448" y="1905381"/>
                  </a:lnTo>
                  <a:lnTo>
                    <a:pt x="2079536" y="1925040"/>
                  </a:lnTo>
                  <a:lnTo>
                    <a:pt x="2112022" y="1951418"/>
                  </a:lnTo>
                  <a:lnTo>
                    <a:pt x="2138807" y="1983879"/>
                  </a:lnTo>
                  <a:lnTo>
                    <a:pt x="2159800" y="2021751"/>
                  </a:lnTo>
                  <a:lnTo>
                    <a:pt x="2174900" y="2064397"/>
                  </a:lnTo>
                  <a:lnTo>
                    <a:pt x="2184031" y="2111146"/>
                  </a:lnTo>
                  <a:lnTo>
                    <a:pt x="2187105" y="2161362"/>
                  </a:lnTo>
                  <a:lnTo>
                    <a:pt x="2187105" y="1917293"/>
                  </a:lnTo>
                  <a:lnTo>
                    <a:pt x="2185263" y="1914956"/>
                  </a:lnTo>
                  <a:lnTo>
                    <a:pt x="2157895" y="1888871"/>
                  </a:lnTo>
                  <a:lnTo>
                    <a:pt x="2155266" y="1886356"/>
                  </a:lnTo>
                  <a:lnTo>
                    <a:pt x="2121281" y="1862213"/>
                  </a:lnTo>
                  <a:lnTo>
                    <a:pt x="2083473" y="1842846"/>
                  </a:lnTo>
                  <a:lnTo>
                    <a:pt x="2042020" y="1828609"/>
                  </a:lnTo>
                  <a:lnTo>
                    <a:pt x="1997075" y="1819808"/>
                  </a:lnTo>
                  <a:lnTo>
                    <a:pt x="1948802" y="1816811"/>
                  </a:lnTo>
                  <a:lnTo>
                    <a:pt x="1900529" y="1819808"/>
                  </a:lnTo>
                  <a:lnTo>
                    <a:pt x="1855571" y="1828609"/>
                  </a:lnTo>
                  <a:lnTo>
                    <a:pt x="1814106" y="1842846"/>
                  </a:lnTo>
                  <a:lnTo>
                    <a:pt x="1776310" y="1862213"/>
                  </a:lnTo>
                  <a:lnTo>
                    <a:pt x="1742325" y="1886356"/>
                  </a:lnTo>
                  <a:lnTo>
                    <a:pt x="1712328" y="1914956"/>
                  </a:lnTo>
                  <a:lnTo>
                    <a:pt x="1686496" y="1947684"/>
                  </a:lnTo>
                  <a:lnTo>
                    <a:pt x="1664982" y="1984184"/>
                  </a:lnTo>
                  <a:lnTo>
                    <a:pt x="1647952" y="2024138"/>
                  </a:lnTo>
                  <a:lnTo>
                    <a:pt x="1635582" y="2067204"/>
                  </a:lnTo>
                  <a:lnTo>
                    <a:pt x="1628051" y="2113064"/>
                  </a:lnTo>
                  <a:lnTo>
                    <a:pt x="1625498" y="2161362"/>
                  </a:lnTo>
                  <a:lnTo>
                    <a:pt x="1628051" y="2209660"/>
                  </a:lnTo>
                  <a:lnTo>
                    <a:pt x="1635582" y="2255520"/>
                  </a:lnTo>
                  <a:lnTo>
                    <a:pt x="1647952" y="2298585"/>
                  </a:lnTo>
                  <a:lnTo>
                    <a:pt x="1664982" y="2338540"/>
                  </a:lnTo>
                  <a:lnTo>
                    <a:pt x="1686496" y="2375039"/>
                  </a:lnTo>
                  <a:lnTo>
                    <a:pt x="1712328" y="2407755"/>
                  </a:lnTo>
                  <a:lnTo>
                    <a:pt x="1742325" y="2436355"/>
                  </a:lnTo>
                  <a:lnTo>
                    <a:pt x="1776310" y="2460510"/>
                  </a:lnTo>
                  <a:lnTo>
                    <a:pt x="1814106" y="2479878"/>
                  </a:lnTo>
                  <a:lnTo>
                    <a:pt x="1855571" y="2494115"/>
                  </a:lnTo>
                  <a:lnTo>
                    <a:pt x="1900529" y="2502903"/>
                  </a:lnTo>
                  <a:lnTo>
                    <a:pt x="1948802" y="2505913"/>
                  </a:lnTo>
                  <a:lnTo>
                    <a:pt x="1997075" y="2502903"/>
                  </a:lnTo>
                  <a:lnTo>
                    <a:pt x="2042020" y="2494115"/>
                  </a:lnTo>
                  <a:lnTo>
                    <a:pt x="2083473" y="2479878"/>
                  </a:lnTo>
                  <a:lnTo>
                    <a:pt x="2121281" y="2460510"/>
                  </a:lnTo>
                  <a:lnTo>
                    <a:pt x="2155266" y="2436355"/>
                  </a:lnTo>
                  <a:lnTo>
                    <a:pt x="2185263" y="2407755"/>
                  </a:lnTo>
                  <a:lnTo>
                    <a:pt x="2211095" y="2375039"/>
                  </a:lnTo>
                  <a:lnTo>
                    <a:pt x="2232647" y="2338451"/>
                  </a:lnTo>
                  <a:lnTo>
                    <a:pt x="2249627" y="2298585"/>
                  </a:lnTo>
                  <a:lnTo>
                    <a:pt x="2261997" y="2255520"/>
                  </a:lnTo>
                  <a:lnTo>
                    <a:pt x="2269540" y="2209660"/>
                  </a:lnTo>
                  <a:lnTo>
                    <a:pt x="2272093" y="2161362"/>
                  </a:lnTo>
                  <a:close/>
                </a:path>
                <a:path w="2798445" h="4338320">
                  <a:moveTo>
                    <a:pt x="2798051" y="0"/>
                  </a:moveTo>
                  <a:lnTo>
                    <a:pt x="2731541" y="0"/>
                  </a:lnTo>
                  <a:lnTo>
                    <a:pt x="2731541" y="67310"/>
                  </a:lnTo>
                  <a:lnTo>
                    <a:pt x="2731541" y="4271010"/>
                  </a:lnTo>
                  <a:lnTo>
                    <a:pt x="66509" y="4271010"/>
                  </a:lnTo>
                  <a:lnTo>
                    <a:pt x="66509" y="67310"/>
                  </a:lnTo>
                  <a:lnTo>
                    <a:pt x="2731541" y="67310"/>
                  </a:lnTo>
                  <a:lnTo>
                    <a:pt x="2731541" y="0"/>
                  </a:lnTo>
                  <a:lnTo>
                    <a:pt x="0" y="0"/>
                  </a:lnTo>
                  <a:lnTo>
                    <a:pt x="0" y="67310"/>
                  </a:lnTo>
                  <a:lnTo>
                    <a:pt x="0" y="4271010"/>
                  </a:lnTo>
                  <a:lnTo>
                    <a:pt x="0" y="4338320"/>
                  </a:lnTo>
                  <a:lnTo>
                    <a:pt x="2798051" y="4338320"/>
                  </a:lnTo>
                  <a:lnTo>
                    <a:pt x="2798051" y="4271442"/>
                  </a:lnTo>
                  <a:lnTo>
                    <a:pt x="2798051" y="4271010"/>
                  </a:lnTo>
                  <a:lnTo>
                    <a:pt x="2798051" y="67310"/>
                  </a:lnTo>
                  <a:lnTo>
                    <a:pt x="2798051" y="66903"/>
                  </a:lnTo>
                  <a:lnTo>
                    <a:pt x="2798051" y="0"/>
                  </a:lnTo>
                  <a:close/>
                </a:path>
              </a:pathLst>
            </a:custGeom>
            <a:solidFill>
              <a:srgbClr val="24282A"/>
            </a:solidFill>
          </p:spPr>
          <p:txBody>
            <a:bodyPr wrap="square" lIns="0" tIns="0" rIns="0" bIns="0" rtlCol="0"/>
            <a:lstStyle/>
            <a:p>
              <a:endParaRPr/>
            </a:p>
          </p:txBody>
        </p:sp>
      </p:grpSp>
    </p:spTree>
    <p:extLst>
      <p:ext uri="{BB962C8B-B14F-4D97-AF65-F5344CB8AC3E}">
        <p14:creationId xmlns:p14="http://schemas.microsoft.com/office/powerpoint/2010/main" val="594218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4">
            <a:extLst>
              <a:ext uri="{FF2B5EF4-FFF2-40B4-BE49-F238E27FC236}">
                <a16:creationId xmlns:a16="http://schemas.microsoft.com/office/drawing/2014/main" id="{1A4D8886-E778-C453-39BE-B8DBDAE1E226}"/>
              </a:ext>
            </a:extLst>
          </p:cNvPr>
          <p:cNvPicPr>
            <a:picLocks noChangeAspect="1"/>
          </p:cNvPicPr>
          <p:nvPr/>
        </p:nvPicPr>
        <p:blipFill rotWithShape="1">
          <a:blip r:embed="rId2">
            <a:extLst>
              <a:ext uri="{28A0092B-C50C-407E-A947-70E740481C1C}">
                <a14:useLocalDpi xmlns:a14="http://schemas.microsoft.com/office/drawing/2010/main" val="0"/>
              </a:ext>
            </a:extLst>
          </a:blip>
          <a:srcRect l="28707" r="30241"/>
          <a:stretch/>
        </p:blipFill>
        <p:spPr>
          <a:xfrm>
            <a:off x="0" y="2"/>
            <a:ext cx="7340600" cy="10058398"/>
          </a:xfrm>
          <a:prstGeom prst="rect">
            <a:avLst/>
          </a:prstGeom>
          <a:solidFill>
            <a:schemeClr val="bg1">
              <a:lumMod val="95000"/>
            </a:schemeClr>
          </a:solidFill>
        </p:spPr>
      </p:pic>
      <p:sp>
        <p:nvSpPr>
          <p:cNvPr id="7" name="Text Placeholder 8">
            <a:extLst>
              <a:ext uri="{FF2B5EF4-FFF2-40B4-BE49-F238E27FC236}">
                <a16:creationId xmlns:a16="http://schemas.microsoft.com/office/drawing/2014/main" id="{0ACD57AD-433D-0666-9530-7246E9AB8A5F}"/>
              </a:ext>
            </a:extLst>
          </p:cNvPr>
          <p:cNvSpPr>
            <a:spLocks noGrp="1"/>
          </p:cNvSpPr>
          <p:nvPr>
            <p:ph type="body" sz="quarter" idx="13"/>
          </p:nvPr>
        </p:nvSpPr>
        <p:spPr>
          <a:xfrm>
            <a:off x="8107363" y="533402"/>
            <a:ext cx="6629399" cy="830997"/>
          </a:xfrm>
        </p:spPr>
        <p:txBody>
          <a:bodyPr/>
          <a:lstStyle/>
          <a:p>
            <a:r>
              <a:rPr lang="en-US" dirty="0">
                <a:solidFill>
                  <a:schemeClr val="tx1"/>
                </a:solidFill>
              </a:rPr>
              <a:t>About Suite 440</a:t>
            </a:r>
          </a:p>
        </p:txBody>
      </p:sp>
      <p:sp>
        <p:nvSpPr>
          <p:cNvPr id="5" name="Text Placeholder 4">
            <a:extLst>
              <a:ext uri="{FF2B5EF4-FFF2-40B4-BE49-F238E27FC236}">
                <a16:creationId xmlns:a16="http://schemas.microsoft.com/office/drawing/2014/main" id="{1D564597-5A99-F108-C6E6-868696726154}"/>
              </a:ext>
            </a:extLst>
          </p:cNvPr>
          <p:cNvSpPr>
            <a:spLocks noGrp="1"/>
          </p:cNvSpPr>
          <p:nvPr>
            <p:ph type="body" sz="quarter" idx="17"/>
          </p:nvPr>
        </p:nvSpPr>
        <p:spPr>
          <a:xfrm>
            <a:off x="7460726" y="1573671"/>
            <a:ext cx="8364536" cy="492443"/>
          </a:xfrm>
        </p:spPr>
        <p:txBody>
          <a:bodyPr wrap="square" lIns="0" tIns="0" rIns="0" bIns="0" anchor="t">
            <a:spAutoFit/>
          </a:bodyPr>
          <a:lstStyle/>
          <a:p>
            <a:r>
              <a:rPr lang="en-CA" sz="3200" dirty="0">
                <a:solidFill>
                  <a:schemeClr val="tx1"/>
                </a:solidFill>
                <a:latin typeface="Helvetica"/>
                <a:cs typeface="Arial"/>
              </a:rPr>
              <a:t>2 offices and open workstations  |</a:t>
            </a:r>
            <a:r>
              <a:rPr lang="en-CA" sz="3200" dirty="0">
                <a:solidFill>
                  <a:srgbClr val="FF00DC"/>
                </a:solidFill>
                <a:latin typeface="Helvetica"/>
                <a:cs typeface="Arial"/>
              </a:rPr>
              <a:t> </a:t>
            </a:r>
            <a:r>
              <a:rPr lang="en-CA" sz="3200" dirty="0">
                <a:solidFill>
                  <a:schemeClr val="tx1"/>
                </a:solidFill>
                <a:latin typeface="Helvetica"/>
                <a:cs typeface="Arial"/>
              </a:rPr>
              <a:t>978</a:t>
            </a:r>
            <a:r>
              <a:rPr lang="en-US" sz="3200" dirty="0">
                <a:solidFill>
                  <a:schemeClr val="tx1"/>
                </a:solidFill>
                <a:latin typeface="Arial"/>
                <a:cs typeface="Arial"/>
              </a:rPr>
              <a:t> SF</a:t>
            </a:r>
          </a:p>
        </p:txBody>
      </p:sp>
      <p:sp>
        <p:nvSpPr>
          <p:cNvPr id="11" name="Text Placeholder 3">
            <a:extLst>
              <a:ext uri="{FF2B5EF4-FFF2-40B4-BE49-F238E27FC236}">
                <a16:creationId xmlns:a16="http://schemas.microsoft.com/office/drawing/2014/main" id="{94A7D580-99DD-C486-78F8-C186614E51D1}"/>
              </a:ext>
            </a:extLst>
          </p:cNvPr>
          <p:cNvSpPr>
            <a:spLocks noGrp="1"/>
          </p:cNvSpPr>
          <p:nvPr>
            <p:ph type="body" sz="quarter" idx="14"/>
          </p:nvPr>
        </p:nvSpPr>
        <p:spPr>
          <a:xfrm>
            <a:off x="8008507" y="2275386"/>
            <a:ext cx="6855426" cy="1939890"/>
          </a:xfrm>
        </p:spPr>
        <p:txBody>
          <a:bodyPr/>
          <a:lstStyle/>
          <a:p>
            <a:r>
              <a:rPr lang="en-US" dirty="0">
                <a:solidFill>
                  <a:srgbClr val="212529"/>
                </a:solidFill>
              </a:rPr>
              <a:t>Grow your business in the center of it all. The common space is equipped </a:t>
            </a:r>
            <a:r>
              <a:rPr lang="en-US" b="0" i="0" dirty="0">
                <a:solidFill>
                  <a:srgbClr val="212529"/>
                </a:solidFill>
                <a:effectLst/>
              </a:rPr>
              <a:t>with TV, waiting area, and kitchenette with new appliances.</a:t>
            </a:r>
            <a:r>
              <a:rPr lang="en-US" dirty="0">
                <a:solidFill>
                  <a:srgbClr val="212529"/>
                </a:solidFill>
              </a:rPr>
              <a:t> </a:t>
            </a:r>
            <a:r>
              <a:rPr lang="en-US" b="0" i="0" dirty="0">
                <a:solidFill>
                  <a:srgbClr val="212529"/>
                </a:solidFill>
                <a:effectLst/>
              </a:rPr>
              <a:t>It’s filled with plush soft-seating and locally made, original art pieces. Wi-Fi ensures smooth sailing.</a:t>
            </a:r>
          </a:p>
          <a:p>
            <a:endParaRPr lang="en-US" dirty="0">
              <a:solidFill>
                <a:srgbClr val="212529"/>
              </a:solidFill>
            </a:endParaRPr>
          </a:p>
          <a:p>
            <a:r>
              <a:rPr lang="en-US" dirty="0">
                <a:solidFill>
                  <a:srgbClr val="212529"/>
                </a:solidFill>
              </a:rPr>
              <a:t>Bright </a:t>
            </a:r>
            <a:r>
              <a:rPr lang="en-US" b="0" i="0" dirty="0">
                <a:solidFill>
                  <a:srgbClr val="212529"/>
                </a:solidFill>
                <a:effectLst/>
              </a:rPr>
              <a:t>natural light amplifies the space which comes fully furnished with sit-stand working desks and premium task chairs.</a:t>
            </a:r>
            <a:endParaRPr lang="en-US" dirty="0"/>
          </a:p>
        </p:txBody>
      </p:sp>
      <p:pic>
        <p:nvPicPr>
          <p:cNvPr id="15" name="Picture Placeholder 14" descr="A room with glass walls and tables&#10;&#10;Description automatically generated">
            <a:extLst>
              <a:ext uri="{FF2B5EF4-FFF2-40B4-BE49-F238E27FC236}">
                <a16:creationId xmlns:a16="http://schemas.microsoft.com/office/drawing/2014/main" id="{B1FD2C25-2453-A1AE-0FA8-299A43BDD65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9474" r="29474"/>
          <a:stretch>
            <a:fillRect/>
          </a:stretch>
        </p:blipFill>
        <p:spPr/>
      </p:pic>
      <p:pic>
        <p:nvPicPr>
          <p:cNvPr id="19" name="Picture 18" descr="An office with tables and chairs&#10;&#10;Description automatically generated">
            <a:extLst>
              <a:ext uri="{FF2B5EF4-FFF2-40B4-BE49-F238E27FC236}">
                <a16:creationId xmlns:a16="http://schemas.microsoft.com/office/drawing/2014/main" id="{5C962B2B-6C43-AF20-1FA2-8E809026F0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3900" y="4521200"/>
            <a:ext cx="10521810" cy="5918518"/>
          </a:xfrm>
          <a:prstGeom prst="rect">
            <a:avLst/>
          </a:prstGeom>
        </p:spPr>
      </p:pic>
    </p:spTree>
    <p:extLst>
      <p:ext uri="{BB962C8B-B14F-4D97-AF65-F5344CB8AC3E}">
        <p14:creationId xmlns:p14="http://schemas.microsoft.com/office/powerpoint/2010/main" val="3269924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C78D5A-4C1B-EB4E-FA0F-3512543DD037}"/>
              </a:ext>
            </a:extLst>
          </p:cNvPr>
          <p:cNvPicPr>
            <a:picLocks noChangeAspect="1"/>
          </p:cNvPicPr>
          <p:nvPr/>
        </p:nvPicPr>
        <p:blipFill rotWithShape="1">
          <a:blip r:embed="rId2">
            <a:extLst>
              <a:ext uri="{28A0092B-C50C-407E-A947-70E740481C1C}">
                <a14:useLocalDpi xmlns:a14="http://schemas.microsoft.com/office/drawing/2010/main" val="0"/>
              </a:ext>
            </a:extLst>
          </a:blip>
          <a:srcRect l="15086" t="68176" r="70157" b="10924"/>
          <a:stretch/>
        </p:blipFill>
        <p:spPr>
          <a:xfrm>
            <a:off x="1735015" y="4454770"/>
            <a:ext cx="6037385" cy="4205939"/>
          </a:xfrm>
          <a:prstGeom prst="rect">
            <a:avLst/>
          </a:prstGeom>
        </p:spPr>
      </p:pic>
      <p:sp>
        <p:nvSpPr>
          <p:cNvPr id="13" name="Text Placeholder 12">
            <a:extLst>
              <a:ext uri="{FF2B5EF4-FFF2-40B4-BE49-F238E27FC236}">
                <a16:creationId xmlns:a16="http://schemas.microsoft.com/office/drawing/2014/main" id="{606E3ECA-3EE7-CEF7-49EC-39BAA982390B}"/>
              </a:ext>
            </a:extLst>
          </p:cNvPr>
          <p:cNvSpPr>
            <a:spLocks noGrp="1"/>
          </p:cNvSpPr>
          <p:nvPr>
            <p:ph type="body" sz="quarter" idx="13"/>
          </p:nvPr>
        </p:nvSpPr>
        <p:spPr/>
        <p:txBody>
          <a:bodyPr/>
          <a:lstStyle/>
          <a:p>
            <a:r>
              <a:rPr lang="en-US" dirty="0">
                <a:solidFill>
                  <a:schemeClr val="bg1"/>
                </a:solidFill>
              </a:rPr>
              <a:t>Suite 440</a:t>
            </a:r>
          </a:p>
        </p:txBody>
      </p:sp>
      <p:sp>
        <p:nvSpPr>
          <p:cNvPr id="16" name="Text Placeholder 15">
            <a:extLst>
              <a:ext uri="{FF2B5EF4-FFF2-40B4-BE49-F238E27FC236}">
                <a16:creationId xmlns:a16="http://schemas.microsoft.com/office/drawing/2014/main" id="{32E63E69-3683-B05E-0436-0D103B70A006}"/>
              </a:ext>
            </a:extLst>
          </p:cNvPr>
          <p:cNvSpPr>
            <a:spLocks noGrp="1"/>
          </p:cNvSpPr>
          <p:nvPr>
            <p:ph type="body" sz="quarter" idx="20"/>
          </p:nvPr>
        </p:nvSpPr>
        <p:spPr/>
        <p:txBody>
          <a:bodyPr wrap="square" lIns="0" tIns="0" rIns="0" bIns="0" anchor="t">
            <a:spAutoFit/>
          </a:bodyPr>
          <a:lstStyle/>
          <a:p>
            <a:r>
              <a:rPr lang="en-US" sz="3200" dirty="0">
                <a:latin typeface="Arial"/>
                <a:cs typeface="Arial"/>
              </a:rPr>
              <a:t>978 SF</a:t>
            </a:r>
          </a:p>
        </p:txBody>
      </p:sp>
      <p:sp>
        <p:nvSpPr>
          <p:cNvPr id="17" name="Text Placeholder 16">
            <a:extLst>
              <a:ext uri="{FF2B5EF4-FFF2-40B4-BE49-F238E27FC236}">
                <a16:creationId xmlns:a16="http://schemas.microsoft.com/office/drawing/2014/main" id="{E0ADC30F-CC5F-A31E-9F4F-CEB6B2CA4289}"/>
              </a:ext>
            </a:extLst>
          </p:cNvPr>
          <p:cNvSpPr>
            <a:spLocks noGrp="1"/>
          </p:cNvSpPr>
          <p:nvPr>
            <p:ph type="body" sz="quarter" idx="21"/>
          </p:nvPr>
        </p:nvSpPr>
        <p:spPr>
          <a:xfrm>
            <a:off x="12039603" y="8104174"/>
            <a:ext cx="2895599" cy="615553"/>
          </a:xfrm>
        </p:spPr>
        <p:txBody>
          <a:bodyPr wrap="square" lIns="0" tIns="0" rIns="0" bIns="0" anchor="t">
            <a:spAutoFit/>
          </a:bodyPr>
          <a:lstStyle/>
          <a:p>
            <a:r>
              <a:rPr lang="en-US" dirty="0">
                <a:solidFill>
                  <a:schemeClr val="tx1"/>
                </a:solidFill>
              </a:rPr>
              <a:t>Available:</a:t>
            </a:r>
          </a:p>
          <a:p>
            <a:r>
              <a:rPr lang="en-US" dirty="0">
                <a:solidFill>
                  <a:schemeClr val="tx1"/>
                </a:solidFill>
                <a:latin typeface="Arial"/>
                <a:cs typeface="Arial"/>
              </a:rPr>
              <a:t>September 1, 2024</a:t>
            </a:r>
          </a:p>
        </p:txBody>
      </p:sp>
      <p:pic>
        <p:nvPicPr>
          <p:cNvPr id="43" name="Picture Placeholder 42">
            <a:extLst>
              <a:ext uri="{FF2B5EF4-FFF2-40B4-BE49-F238E27FC236}">
                <a16:creationId xmlns:a16="http://schemas.microsoft.com/office/drawing/2014/main" id="{BEA532EA-F652-6D68-5684-A2697DC59A5E}"/>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rcRect l="3713" r="3713"/>
          <a:stretch/>
        </p:blipFill>
        <p:spPr>
          <a:xfrm>
            <a:off x="10972802" y="3858076"/>
            <a:ext cx="4572000" cy="2778076"/>
          </a:xfrm>
        </p:spPr>
      </p:pic>
      <p:sp>
        <p:nvSpPr>
          <p:cNvPr id="23" name="Text Placeholder 22">
            <a:extLst>
              <a:ext uri="{FF2B5EF4-FFF2-40B4-BE49-F238E27FC236}">
                <a16:creationId xmlns:a16="http://schemas.microsoft.com/office/drawing/2014/main" id="{36E847A6-67D7-86D4-35F8-4261B7E8AE45}"/>
              </a:ext>
            </a:extLst>
          </p:cNvPr>
          <p:cNvSpPr>
            <a:spLocks noGrp="1"/>
          </p:cNvSpPr>
          <p:nvPr>
            <p:ph type="body" sz="quarter" idx="25"/>
          </p:nvPr>
        </p:nvSpPr>
        <p:spPr/>
        <p:txBody>
          <a:bodyPr/>
          <a:lstStyle/>
          <a:p>
            <a:r>
              <a:rPr lang="en-US" dirty="0"/>
              <a:t>Bow Valley Square</a:t>
            </a:r>
          </a:p>
        </p:txBody>
      </p:sp>
      <p:pic>
        <p:nvPicPr>
          <p:cNvPr id="41" name="Picture Placeholder 40">
            <a:extLst>
              <a:ext uri="{FF2B5EF4-FFF2-40B4-BE49-F238E27FC236}">
                <a16:creationId xmlns:a16="http://schemas.microsoft.com/office/drawing/2014/main" id="{0392970A-4192-6B58-E9ED-01BC0A3E44A6}"/>
              </a:ext>
            </a:extLst>
          </p:cNvPr>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l="3714" r="3714"/>
          <a:stretch/>
        </p:blipFill>
        <p:spPr>
          <a:xfrm>
            <a:off x="10972802" y="741364"/>
            <a:ext cx="4572000" cy="2778079"/>
          </a:xfrm>
        </p:spPr>
      </p:pic>
      <p:sp>
        <p:nvSpPr>
          <p:cNvPr id="20" name="Text Placeholder 17">
            <a:extLst>
              <a:ext uri="{FF2B5EF4-FFF2-40B4-BE49-F238E27FC236}">
                <a16:creationId xmlns:a16="http://schemas.microsoft.com/office/drawing/2014/main" id="{7F561A91-2638-5010-CD40-4A086D734DC0}"/>
              </a:ext>
            </a:extLst>
          </p:cNvPr>
          <p:cNvSpPr>
            <a:spLocks noGrp="1"/>
          </p:cNvSpPr>
          <p:nvPr>
            <p:ph type="body" sz="quarter" idx="22"/>
          </p:nvPr>
        </p:nvSpPr>
        <p:spPr>
          <a:xfrm>
            <a:off x="5181600" y="741362"/>
            <a:ext cx="5334000" cy="1938992"/>
          </a:xfrm>
        </p:spPr>
        <p:txBody>
          <a:bodyPr/>
          <a:lstStyle/>
          <a:p>
            <a:pPr marL="285777" indent="-285777">
              <a:buFont typeface="Arial" panose="020B0604020202020204" pitchFamily="34" charset="0"/>
              <a:buChar char="•"/>
            </a:pPr>
            <a:r>
              <a:rPr lang="en-US" dirty="0">
                <a:solidFill>
                  <a:schemeClr val="tx1"/>
                </a:solidFill>
              </a:rPr>
              <a:t> Sit-stand desks</a:t>
            </a:r>
          </a:p>
          <a:p>
            <a:endParaRPr lang="en-US" dirty="0">
              <a:solidFill>
                <a:schemeClr val="tx1"/>
              </a:solidFill>
            </a:endParaRPr>
          </a:p>
          <a:p>
            <a:pPr marL="285777" indent="-285777">
              <a:buFont typeface="Arial" panose="020B0604020202020204" pitchFamily="34" charset="0"/>
              <a:buChar char="•"/>
            </a:pPr>
            <a:r>
              <a:rPr lang="en-US" dirty="0">
                <a:solidFill>
                  <a:schemeClr val="tx1"/>
                </a:solidFill>
              </a:rPr>
              <a:t>Fully-wired and furnished</a:t>
            </a:r>
          </a:p>
          <a:p>
            <a:pPr marL="285777" indent="-285777">
              <a:buFont typeface="Arial" panose="020B0604020202020204" pitchFamily="34" charset="0"/>
              <a:buChar char="•"/>
            </a:pPr>
            <a:endParaRPr lang="en-US" dirty="0">
              <a:solidFill>
                <a:schemeClr val="tx1"/>
              </a:solidFill>
            </a:endParaRPr>
          </a:p>
          <a:p>
            <a:pPr marL="285777" indent="-285777">
              <a:buFont typeface="Arial" panose="020B0604020202020204" pitchFamily="34" charset="0"/>
              <a:buChar char="•"/>
            </a:pPr>
            <a:r>
              <a:rPr lang="en-US" dirty="0">
                <a:solidFill>
                  <a:schemeClr val="tx1"/>
                </a:solidFill>
              </a:rPr>
              <a:t>Large windows overlooking downtown Calgary</a:t>
            </a:r>
          </a:p>
          <a:p>
            <a:pPr marL="285777" indent="-285777">
              <a:buFont typeface="Arial" panose="020B0604020202020204" pitchFamily="34" charset="0"/>
              <a:buChar char="•"/>
            </a:pPr>
            <a:endParaRPr lang="en-US" dirty="0">
              <a:solidFill>
                <a:schemeClr val="tx1"/>
              </a:solidFill>
            </a:endParaRPr>
          </a:p>
          <a:p>
            <a:pPr marL="285777" indent="-285777">
              <a:buFont typeface="Arial" panose="020B0604020202020204" pitchFamily="34" charset="0"/>
              <a:buChar char="•"/>
            </a:pPr>
            <a:r>
              <a:rPr lang="en-US" dirty="0">
                <a:solidFill>
                  <a:schemeClr val="tx1"/>
                </a:solidFill>
              </a:rPr>
              <a:t>Small reception area</a:t>
            </a:r>
          </a:p>
        </p:txBody>
      </p:sp>
      <p:sp>
        <p:nvSpPr>
          <p:cNvPr id="6" name="Text Placeholder 5">
            <a:extLst>
              <a:ext uri="{FF2B5EF4-FFF2-40B4-BE49-F238E27FC236}">
                <a16:creationId xmlns:a16="http://schemas.microsoft.com/office/drawing/2014/main" id="{F2059A36-67B5-4734-AC8F-B6D4470EF153}"/>
              </a:ext>
            </a:extLst>
          </p:cNvPr>
          <p:cNvSpPr txBox="1">
            <a:spLocks/>
          </p:cNvSpPr>
          <p:nvPr/>
        </p:nvSpPr>
        <p:spPr>
          <a:xfrm>
            <a:off x="11990175" y="7164020"/>
            <a:ext cx="2895599" cy="307777"/>
          </a:xfrm>
          <a:prstGeom prst="rect">
            <a:avLst/>
          </a:prstGeom>
          <a:ln>
            <a:noFill/>
          </a:ln>
        </p:spPr>
        <p:txBody>
          <a:bodyPr wrap="square" lIns="0" tIns="0" rIns="0" bIns="0">
            <a:spAutoFit/>
          </a:bodyPr>
          <a:lstStyle>
            <a:lvl1pPr marL="0" algn="ctr">
              <a:defRPr sz="2000" b="0">
                <a:solidFill>
                  <a:schemeClr val="bg1"/>
                </a:solidFill>
                <a:latin typeface="Arial" panose="020B0604020202020204" pitchFamily="34" charset="0"/>
                <a:ea typeface="+mn-ea"/>
                <a:cs typeface="Arial" panose="020B0604020202020204" pitchFamily="34" charset="0"/>
              </a:defRPr>
            </a:lvl1pPr>
            <a:lvl2pPr marL="457242">
              <a:defRPr sz="3201">
                <a:solidFill>
                  <a:schemeClr val="bg1"/>
                </a:solidFill>
                <a:latin typeface="Arial" panose="020B0604020202020204" pitchFamily="34" charset="0"/>
                <a:ea typeface="+mn-ea"/>
                <a:cs typeface="Arial" panose="020B0604020202020204" pitchFamily="34" charset="0"/>
              </a:defRPr>
            </a:lvl2pPr>
            <a:lvl3pPr marL="914485">
              <a:defRPr sz="3201">
                <a:solidFill>
                  <a:schemeClr val="bg1"/>
                </a:solidFill>
                <a:latin typeface="Arial" panose="020B0604020202020204" pitchFamily="34" charset="0"/>
                <a:ea typeface="+mn-ea"/>
                <a:cs typeface="Arial" panose="020B0604020202020204" pitchFamily="34" charset="0"/>
              </a:defRPr>
            </a:lvl3pPr>
            <a:lvl4pPr marL="1371727">
              <a:defRPr sz="3201">
                <a:solidFill>
                  <a:schemeClr val="bg1"/>
                </a:solidFill>
                <a:latin typeface="Arial" panose="020B0604020202020204" pitchFamily="34" charset="0"/>
                <a:ea typeface="+mn-ea"/>
                <a:cs typeface="Arial" panose="020B0604020202020204" pitchFamily="34" charset="0"/>
              </a:defRPr>
            </a:lvl4pPr>
            <a:lvl5pPr marL="1828969">
              <a:defRPr sz="3201">
                <a:solidFill>
                  <a:schemeClr val="bg1"/>
                </a:solidFill>
                <a:latin typeface="Arial" panose="020B0604020202020204" pitchFamily="34" charset="0"/>
                <a:ea typeface="+mn-ea"/>
                <a:cs typeface="Arial" panose="020B0604020202020204" pitchFamily="34" charset="0"/>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a:lstStyle>
          <a:p>
            <a:r>
              <a:rPr lang="en-US" dirty="0"/>
              <a:t>Contact us today!</a:t>
            </a:r>
          </a:p>
        </p:txBody>
      </p:sp>
    </p:spTree>
    <p:extLst>
      <p:ext uri="{BB962C8B-B14F-4D97-AF65-F5344CB8AC3E}">
        <p14:creationId xmlns:p14="http://schemas.microsoft.com/office/powerpoint/2010/main" val="3772578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7B4E0C8-5A4E-5ED8-8F97-20F06B105EB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99325" y="3496890"/>
            <a:ext cx="10321855" cy="5077072"/>
          </a:xfrm>
          <a:prstGeom prst="rect">
            <a:avLst/>
          </a:prstGeom>
        </p:spPr>
      </p:pic>
      <p:sp>
        <p:nvSpPr>
          <p:cNvPr id="3" name="object 18">
            <a:extLst>
              <a:ext uri="{FF2B5EF4-FFF2-40B4-BE49-F238E27FC236}">
                <a16:creationId xmlns:a16="http://schemas.microsoft.com/office/drawing/2014/main" id="{180C8E15-6CDA-CB93-2569-411F6124CF76}"/>
              </a:ext>
            </a:extLst>
          </p:cNvPr>
          <p:cNvSpPr/>
          <p:nvPr/>
        </p:nvSpPr>
        <p:spPr>
          <a:xfrm>
            <a:off x="637328" y="5324576"/>
            <a:ext cx="1352962" cy="1209544"/>
          </a:xfrm>
          <a:custGeom>
            <a:avLst/>
            <a:gdLst>
              <a:gd name="connsiteX0" fmla="*/ 430618 w 431178"/>
              <a:gd name="connsiteY0" fmla="*/ 0 h 180924"/>
              <a:gd name="connsiteX1" fmla="*/ 0 w 431178"/>
              <a:gd name="connsiteY1" fmla="*/ 0 h 180924"/>
              <a:gd name="connsiteX2" fmla="*/ 0 w 431178"/>
              <a:gd name="connsiteY2" fmla="*/ 180924 h 180924"/>
              <a:gd name="connsiteX3" fmla="*/ 430618 w 431178"/>
              <a:gd name="connsiteY3" fmla="*/ 180924 h 180924"/>
              <a:gd name="connsiteX4" fmla="*/ 431165 w 431178"/>
              <a:gd name="connsiteY4" fmla="*/ 74521 h 180924"/>
              <a:gd name="connsiteX5" fmla="*/ 430618 w 431178"/>
              <a:gd name="connsiteY5" fmla="*/ 0 h 180924"/>
              <a:gd name="connsiteX0" fmla="*/ 430618 w 471156"/>
              <a:gd name="connsiteY0" fmla="*/ 0 h 180924"/>
              <a:gd name="connsiteX1" fmla="*/ 0 w 471156"/>
              <a:gd name="connsiteY1" fmla="*/ 0 h 180924"/>
              <a:gd name="connsiteX2" fmla="*/ 0 w 471156"/>
              <a:gd name="connsiteY2" fmla="*/ 180924 h 180924"/>
              <a:gd name="connsiteX3" fmla="*/ 430618 w 471156"/>
              <a:gd name="connsiteY3" fmla="*/ 180924 h 180924"/>
              <a:gd name="connsiteX4" fmla="*/ 431165 w 471156"/>
              <a:gd name="connsiteY4" fmla="*/ 74521 h 180924"/>
              <a:gd name="connsiteX5" fmla="*/ 456982 w 471156"/>
              <a:gd name="connsiteY5" fmla="*/ 73708 h 180924"/>
              <a:gd name="connsiteX6" fmla="*/ 430618 w 471156"/>
              <a:gd name="connsiteY6" fmla="*/ 0 h 180924"/>
              <a:gd name="connsiteX0" fmla="*/ 430618 w 471156"/>
              <a:gd name="connsiteY0" fmla="*/ 0 h 180924"/>
              <a:gd name="connsiteX1" fmla="*/ 0 w 471156"/>
              <a:gd name="connsiteY1" fmla="*/ 0 h 180924"/>
              <a:gd name="connsiteX2" fmla="*/ 0 w 471156"/>
              <a:gd name="connsiteY2" fmla="*/ 180924 h 180924"/>
              <a:gd name="connsiteX3" fmla="*/ 430618 w 471156"/>
              <a:gd name="connsiteY3" fmla="*/ 180924 h 180924"/>
              <a:gd name="connsiteX4" fmla="*/ 431165 w 471156"/>
              <a:gd name="connsiteY4" fmla="*/ 74521 h 180924"/>
              <a:gd name="connsiteX5" fmla="*/ 456982 w 471156"/>
              <a:gd name="connsiteY5" fmla="*/ 73708 h 180924"/>
              <a:gd name="connsiteX6" fmla="*/ 430618 w 471156"/>
              <a:gd name="connsiteY6" fmla="*/ 0 h 180924"/>
              <a:gd name="connsiteX0" fmla="*/ 430618 w 470956"/>
              <a:gd name="connsiteY0" fmla="*/ 0 h 180924"/>
              <a:gd name="connsiteX1" fmla="*/ 0 w 470956"/>
              <a:gd name="connsiteY1" fmla="*/ 0 h 180924"/>
              <a:gd name="connsiteX2" fmla="*/ 0 w 470956"/>
              <a:gd name="connsiteY2" fmla="*/ 180924 h 180924"/>
              <a:gd name="connsiteX3" fmla="*/ 430618 w 470956"/>
              <a:gd name="connsiteY3" fmla="*/ 180924 h 180924"/>
              <a:gd name="connsiteX4" fmla="*/ 431165 w 470956"/>
              <a:gd name="connsiteY4" fmla="*/ 74521 h 180924"/>
              <a:gd name="connsiteX5" fmla="*/ 456982 w 470956"/>
              <a:gd name="connsiteY5" fmla="*/ 73708 h 180924"/>
              <a:gd name="connsiteX6" fmla="*/ 430618 w 470956"/>
              <a:gd name="connsiteY6" fmla="*/ 0 h 180924"/>
              <a:gd name="connsiteX0" fmla="*/ 430618 w 470956"/>
              <a:gd name="connsiteY0" fmla="*/ 0 h 180924"/>
              <a:gd name="connsiteX1" fmla="*/ 0 w 470956"/>
              <a:gd name="connsiteY1" fmla="*/ 0 h 180924"/>
              <a:gd name="connsiteX2" fmla="*/ 0 w 470956"/>
              <a:gd name="connsiteY2" fmla="*/ 180924 h 180924"/>
              <a:gd name="connsiteX3" fmla="*/ 430618 w 470956"/>
              <a:gd name="connsiteY3" fmla="*/ 180924 h 180924"/>
              <a:gd name="connsiteX4" fmla="*/ 431165 w 470956"/>
              <a:gd name="connsiteY4" fmla="*/ 74521 h 180924"/>
              <a:gd name="connsiteX5" fmla="*/ 456982 w 470956"/>
              <a:gd name="connsiteY5" fmla="*/ 73708 h 180924"/>
              <a:gd name="connsiteX6" fmla="*/ 430618 w 470956"/>
              <a:gd name="connsiteY6" fmla="*/ 0 h 180924"/>
              <a:gd name="connsiteX0" fmla="*/ 430618 w 471209"/>
              <a:gd name="connsiteY0" fmla="*/ 0 h 180924"/>
              <a:gd name="connsiteX1" fmla="*/ 0 w 471209"/>
              <a:gd name="connsiteY1" fmla="*/ 0 h 180924"/>
              <a:gd name="connsiteX2" fmla="*/ 0 w 471209"/>
              <a:gd name="connsiteY2" fmla="*/ 180924 h 180924"/>
              <a:gd name="connsiteX3" fmla="*/ 430618 w 471209"/>
              <a:gd name="connsiteY3" fmla="*/ 180924 h 180924"/>
              <a:gd name="connsiteX4" fmla="*/ 431165 w 471209"/>
              <a:gd name="connsiteY4" fmla="*/ 74521 h 180924"/>
              <a:gd name="connsiteX5" fmla="*/ 457597 w 471209"/>
              <a:gd name="connsiteY5" fmla="*/ 74521 h 180924"/>
              <a:gd name="connsiteX6" fmla="*/ 430618 w 471209"/>
              <a:gd name="connsiteY6" fmla="*/ 0 h 180924"/>
              <a:gd name="connsiteX0" fmla="*/ 457971 w 489657"/>
              <a:gd name="connsiteY0" fmla="*/ 271 h 180924"/>
              <a:gd name="connsiteX1" fmla="*/ 0 w 489657"/>
              <a:gd name="connsiteY1" fmla="*/ 0 h 180924"/>
              <a:gd name="connsiteX2" fmla="*/ 0 w 489657"/>
              <a:gd name="connsiteY2" fmla="*/ 180924 h 180924"/>
              <a:gd name="connsiteX3" fmla="*/ 430618 w 489657"/>
              <a:gd name="connsiteY3" fmla="*/ 180924 h 180924"/>
              <a:gd name="connsiteX4" fmla="*/ 431165 w 489657"/>
              <a:gd name="connsiteY4" fmla="*/ 74521 h 180924"/>
              <a:gd name="connsiteX5" fmla="*/ 457597 w 489657"/>
              <a:gd name="connsiteY5" fmla="*/ 74521 h 180924"/>
              <a:gd name="connsiteX6" fmla="*/ 457971 w 489657"/>
              <a:gd name="connsiteY6" fmla="*/ 271 h 180924"/>
              <a:gd name="connsiteX0" fmla="*/ 457971 w 458197"/>
              <a:gd name="connsiteY0" fmla="*/ 271 h 180924"/>
              <a:gd name="connsiteX1" fmla="*/ 0 w 458197"/>
              <a:gd name="connsiteY1" fmla="*/ 0 h 180924"/>
              <a:gd name="connsiteX2" fmla="*/ 0 w 458197"/>
              <a:gd name="connsiteY2" fmla="*/ 180924 h 180924"/>
              <a:gd name="connsiteX3" fmla="*/ 430618 w 458197"/>
              <a:gd name="connsiteY3" fmla="*/ 180924 h 180924"/>
              <a:gd name="connsiteX4" fmla="*/ 431165 w 458197"/>
              <a:gd name="connsiteY4" fmla="*/ 74521 h 180924"/>
              <a:gd name="connsiteX5" fmla="*/ 457597 w 458197"/>
              <a:gd name="connsiteY5" fmla="*/ 74521 h 180924"/>
              <a:gd name="connsiteX6" fmla="*/ 457971 w 458197"/>
              <a:gd name="connsiteY6" fmla="*/ 271 h 180924"/>
              <a:gd name="connsiteX0" fmla="*/ 457971 w 458152"/>
              <a:gd name="connsiteY0" fmla="*/ 271 h 180924"/>
              <a:gd name="connsiteX1" fmla="*/ 0 w 458152"/>
              <a:gd name="connsiteY1" fmla="*/ 0 h 180924"/>
              <a:gd name="connsiteX2" fmla="*/ 0 w 458152"/>
              <a:gd name="connsiteY2" fmla="*/ 180924 h 180924"/>
              <a:gd name="connsiteX3" fmla="*/ 430618 w 458152"/>
              <a:gd name="connsiteY3" fmla="*/ 180924 h 180924"/>
              <a:gd name="connsiteX4" fmla="*/ 431165 w 458152"/>
              <a:gd name="connsiteY4" fmla="*/ 74521 h 180924"/>
              <a:gd name="connsiteX5" fmla="*/ 456982 w 458152"/>
              <a:gd name="connsiteY5" fmla="*/ 74250 h 180924"/>
              <a:gd name="connsiteX6" fmla="*/ 457971 w 458152"/>
              <a:gd name="connsiteY6" fmla="*/ 271 h 180924"/>
              <a:gd name="connsiteX0" fmla="*/ 460430 w 460530"/>
              <a:gd name="connsiteY0" fmla="*/ 136 h 180924"/>
              <a:gd name="connsiteX1" fmla="*/ 0 w 460530"/>
              <a:gd name="connsiteY1" fmla="*/ 0 h 180924"/>
              <a:gd name="connsiteX2" fmla="*/ 0 w 460530"/>
              <a:gd name="connsiteY2" fmla="*/ 180924 h 180924"/>
              <a:gd name="connsiteX3" fmla="*/ 430618 w 460530"/>
              <a:gd name="connsiteY3" fmla="*/ 180924 h 180924"/>
              <a:gd name="connsiteX4" fmla="*/ 431165 w 460530"/>
              <a:gd name="connsiteY4" fmla="*/ 74521 h 180924"/>
              <a:gd name="connsiteX5" fmla="*/ 456982 w 460530"/>
              <a:gd name="connsiteY5" fmla="*/ 74250 h 180924"/>
              <a:gd name="connsiteX6" fmla="*/ 460430 w 460530"/>
              <a:gd name="connsiteY6" fmla="*/ 136 h 180924"/>
              <a:gd name="connsiteX0" fmla="*/ 460430 w 460734"/>
              <a:gd name="connsiteY0" fmla="*/ 136 h 180924"/>
              <a:gd name="connsiteX1" fmla="*/ 0 w 460734"/>
              <a:gd name="connsiteY1" fmla="*/ 0 h 180924"/>
              <a:gd name="connsiteX2" fmla="*/ 0 w 460734"/>
              <a:gd name="connsiteY2" fmla="*/ 180924 h 180924"/>
              <a:gd name="connsiteX3" fmla="*/ 430618 w 460734"/>
              <a:gd name="connsiteY3" fmla="*/ 180924 h 180924"/>
              <a:gd name="connsiteX4" fmla="*/ 431165 w 460734"/>
              <a:gd name="connsiteY4" fmla="*/ 74521 h 180924"/>
              <a:gd name="connsiteX5" fmla="*/ 460670 w 460734"/>
              <a:gd name="connsiteY5" fmla="*/ 74250 h 180924"/>
              <a:gd name="connsiteX6" fmla="*/ 460430 w 460734"/>
              <a:gd name="connsiteY6" fmla="*/ 136 h 180924"/>
              <a:gd name="connsiteX0" fmla="*/ 460430 w 460739"/>
              <a:gd name="connsiteY0" fmla="*/ 136 h 180924"/>
              <a:gd name="connsiteX1" fmla="*/ 0 w 460739"/>
              <a:gd name="connsiteY1" fmla="*/ 0 h 180924"/>
              <a:gd name="connsiteX2" fmla="*/ 0 w 460739"/>
              <a:gd name="connsiteY2" fmla="*/ 180924 h 180924"/>
              <a:gd name="connsiteX3" fmla="*/ 430618 w 460739"/>
              <a:gd name="connsiteY3" fmla="*/ 180924 h 180924"/>
              <a:gd name="connsiteX4" fmla="*/ 460724 w 460739"/>
              <a:gd name="connsiteY4" fmla="*/ 82208 h 180924"/>
              <a:gd name="connsiteX5" fmla="*/ 460670 w 460739"/>
              <a:gd name="connsiteY5" fmla="*/ 74250 h 180924"/>
              <a:gd name="connsiteX6" fmla="*/ 460430 w 460739"/>
              <a:gd name="connsiteY6" fmla="*/ 136 h 180924"/>
              <a:gd name="connsiteX0" fmla="*/ 460430 w 460739"/>
              <a:gd name="connsiteY0" fmla="*/ 136 h 182632"/>
              <a:gd name="connsiteX1" fmla="*/ 0 w 460739"/>
              <a:gd name="connsiteY1" fmla="*/ 0 h 182632"/>
              <a:gd name="connsiteX2" fmla="*/ 0 w 460739"/>
              <a:gd name="connsiteY2" fmla="*/ 180924 h 182632"/>
              <a:gd name="connsiteX3" fmla="*/ 456482 w 460739"/>
              <a:gd name="connsiteY3" fmla="*/ 182632 h 182632"/>
              <a:gd name="connsiteX4" fmla="*/ 460724 w 460739"/>
              <a:gd name="connsiteY4" fmla="*/ 82208 h 182632"/>
              <a:gd name="connsiteX5" fmla="*/ 460670 w 460739"/>
              <a:gd name="connsiteY5" fmla="*/ 74250 h 182632"/>
              <a:gd name="connsiteX6" fmla="*/ 460430 w 460739"/>
              <a:gd name="connsiteY6" fmla="*/ 136 h 182632"/>
              <a:gd name="connsiteX0" fmla="*/ 460430 w 481609"/>
              <a:gd name="connsiteY0" fmla="*/ 136 h 182632"/>
              <a:gd name="connsiteX1" fmla="*/ 0 w 481609"/>
              <a:gd name="connsiteY1" fmla="*/ 0 h 182632"/>
              <a:gd name="connsiteX2" fmla="*/ 0 w 481609"/>
              <a:gd name="connsiteY2" fmla="*/ 180924 h 182632"/>
              <a:gd name="connsiteX3" fmla="*/ 456482 w 481609"/>
              <a:gd name="connsiteY3" fmla="*/ 182632 h 182632"/>
              <a:gd name="connsiteX4" fmla="*/ 481609 w 481609"/>
              <a:gd name="connsiteY4" fmla="*/ 128102 h 182632"/>
              <a:gd name="connsiteX5" fmla="*/ 460670 w 481609"/>
              <a:gd name="connsiteY5" fmla="*/ 74250 h 182632"/>
              <a:gd name="connsiteX6" fmla="*/ 460430 w 481609"/>
              <a:gd name="connsiteY6" fmla="*/ 136 h 182632"/>
              <a:gd name="connsiteX0" fmla="*/ 460430 w 491572"/>
              <a:gd name="connsiteY0" fmla="*/ 136 h 182632"/>
              <a:gd name="connsiteX1" fmla="*/ 0 w 491572"/>
              <a:gd name="connsiteY1" fmla="*/ 0 h 182632"/>
              <a:gd name="connsiteX2" fmla="*/ 0 w 491572"/>
              <a:gd name="connsiteY2" fmla="*/ 180924 h 182632"/>
              <a:gd name="connsiteX3" fmla="*/ 456482 w 491572"/>
              <a:gd name="connsiteY3" fmla="*/ 182632 h 182632"/>
              <a:gd name="connsiteX4" fmla="*/ 460670 w 491572"/>
              <a:gd name="connsiteY4" fmla="*/ 74250 h 182632"/>
              <a:gd name="connsiteX5" fmla="*/ 460430 w 491572"/>
              <a:gd name="connsiteY5" fmla="*/ 136 h 182632"/>
              <a:gd name="connsiteX0" fmla="*/ 460430 w 515794"/>
              <a:gd name="connsiteY0" fmla="*/ 136 h 182632"/>
              <a:gd name="connsiteX1" fmla="*/ 0 w 515794"/>
              <a:gd name="connsiteY1" fmla="*/ 0 h 182632"/>
              <a:gd name="connsiteX2" fmla="*/ 0 w 515794"/>
              <a:gd name="connsiteY2" fmla="*/ 180924 h 182632"/>
              <a:gd name="connsiteX3" fmla="*/ 456482 w 515794"/>
              <a:gd name="connsiteY3" fmla="*/ 182632 h 182632"/>
              <a:gd name="connsiteX4" fmla="*/ 460430 w 515794"/>
              <a:gd name="connsiteY4" fmla="*/ 136 h 182632"/>
              <a:gd name="connsiteX0" fmla="*/ 460430 w 493670"/>
              <a:gd name="connsiteY0" fmla="*/ 136 h 182632"/>
              <a:gd name="connsiteX1" fmla="*/ 0 w 493670"/>
              <a:gd name="connsiteY1" fmla="*/ 0 h 182632"/>
              <a:gd name="connsiteX2" fmla="*/ 0 w 493670"/>
              <a:gd name="connsiteY2" fmla="*/ 180924 h 182632"/>
              <a:gd name="connsiteX3" fmla="*/ 456482 w 493670"/>
              <a:gd name="connsiteY3" fmla="*/ 182632 h 182632"/>
              <a:gd name="connsiteX4" fmla="*/ 460430 w 493670"/>
              <a:gd name="connsiteY4" fmla="*/ 136 h 182632"/>
              <a:gd name="connsiteX0" fmla="*/ 460430 w 460430"/>
              <a:gd name="connsiteY0" fmla="*/ 136 h 182632"/>
              <a:gd name="connsiteX1" fmla="*/ 0 w 460430"/>
              <a:gd name="connsiteY1" fmla="*/ 0 h 182632"/>
              <a:gd name="connsiteX2" fmla="*/ 0 w 460430"/>
              <a:gd name="connsiteY2" fmla="*/ 180924 h 182632"/>
              <a:gd name="connsiteX3" fmla="*/ 456482 w 460430"/>
              <a:gd name="connsiteY3" fmla="*/ 182632 h 182632"/>
              <a:gd name="connsiteX4" fmla="*/ 460430 w 460430"/>
              <a:gd name="connsiteY4" fmla="*/ 136 h 182632"/>
              <a:gd name="connsiteX0" fmla="*/ 460430 w 460659"/>
              <a:gd name="connsiteY0" fmla="*/ 136 h 181375"/>
              <a:gd name="connsiteX1" fmla="*/ 0 w 460659"/>
              <a:gd name="connsiteY1" fmla="*/ 0 h 181375"/>
              <a:gd name="connsiteX2" fmla="*/ 0 w 460659"/>
              <a:gd name="connsiteY2" fmla="*/ 180924 h 181375"/>
              <a:gd name="connsiteX3" fmla="*/ 460659 w 460659"/>
              <a:gd name="connsiteY3" fmla="*/ 181375 h 181375"/>
              <a:gd name="connsiteX4" fmla="*/ 460430 w 460659"/>
              <a:gd name="connsiteY4" fmla="*/ 136 h 1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59" h="181375">
                <a:moveTo>
                  <a:pt x="460430" y="136"/>
                </a:moveTo>
                <a:lnTo>
                  <a:pt x="0" y="0"/>
                </a:lnTo>
                <a:lnTo>
                  <a:pt x="0" y="180924"/>
                </a:lnTo>
                <a:lnTo>
                  <a:pt x="460659" y="181375"/>
                </a:lnTo>
                <a:cubicBezTo>
                  <a:pt x="460583" y="120962"/>
                  <a:pt x="460506" y="60549"/>
                  <a:pt x="460430" y="136"/>
                </a:cubicBezTo>
                <a:close/>
              </a:path>
            </a:pathLst>
          </a:custGeom>
          <a:solidFill>
            <a:srgbClr val="8FB1CC">
              <a:alpha val="44975"/>
            </a:srgbClr>
          </a:solidFill>
        </p:spPr>
        <p:txBody>
          <a:bodyPr wrap="square" lIns="0" tIns="0" rIns="0" bIns="0" rtlCol="0"/>
          <a:lstStyle/>
          <a:p>
            <a:endParaRPr/>
          </a:p>
        </p:txBody>
      </p:sp>
      <p:sp>
        <p:nvSpPr>
          <p:cNvPr id="9" name="Text Placeholder 8">
            <a:extLst>
              <a:ext uri="{FF2B5EF4-FFF2-40B4-BE49-F238E27FC236}">
                <a16:creationId xmlns:a16="http://schemas.microsoft.com/office/drawing/2014/main" id="{28F2E20A-FC3D-57E4-AB44-2A8EEFEFC79D}"/>
              </a:ext>
            </a:extLst>
          </p:cNvPr>
          <p:cNvSpPr>
            <a:spLocks noGrp="1"/>
          </p:cNvSpPr>
          <p:nvPr>
            <p:ph type="body" sz="quarter" idx="13"/>
          </p:nvPr>
        </p:nvSpPr>
        <p:spPr>
          <a:xfrm>
            <a:off x="500744" y="597715"/>
            <a:ext cx="4646021" cy="830997"/>
          </a:xfrm>
        </p:spPr>
        <p:txBody>
          <a:bodyPr/>
          <a:lstStyle/>
          <a:p>
            <a:r>
              <a:rPr lang="en-US">
                <a:solidFill>
                  <a:schemeClr val="bg1"/>
                </a:solidFill>
              </a:rPr>
              <a:t>4</a:t>
            </a:r>
            <a:r>
              <a:rPr lang="en-US" baseline="30000">
                <a:solidFill>
                  <a:schemeClr val="bg1"/>
                </a:solidFill>
              </a:rPr>
              <a:t>th</a:t>
            </a:r>
            <a:r>
              <a:rPr lang="en-US">
                <a:solidFill>
                  <a:schemeClr val="bg1"/>
                </a:solidFill>
              </a:rPr>
              <a:t> Floor</a:t>
            </a:r>
          </a:p>
        </p:txBody>
      </p:sp>
      <p:pic>
        <p:nvPicPr>
          <p:cNvPr id="7" name="Picture Placeholder 6">
            <a:extLst>
              <a:ext uri="{FF2B5EF4-FFF2-40B4-BE49-F238E27FC236}">
                <a16:creationId xmlns:a16="http://schemas.microsoft.com/office/drawing/2014/main" id="{FAAC881A-384C-94C5-E39C-E7A1DAAECEDB}"/>
              </a:ext>
            </a:extLst>
          </p:cNvPr>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t="4040" b="4040"/>
          <a:stretch/>
        </p:blipFill>
        <p:spPr>
          <a:xfrm>
            <a:off x="10975917" y="741365"/>
            <a:ext cx="4568883" cy="2799840"/>
          </a:xfrm>
          <a:prstGeom prst="rect">
            <a:avLst/>
          </a:prstGeom>
        </p:spPr>
      </p:pic>
      <p:sp>
        <p:nvSpPr>
          <p:cNvPr id="32" name="Text Placeholder 31">
            <a:extLst>
              <a:ext uri="{FF2B5EF4-FFF2-40B4-BE49-F238E27FC236}">
                <a16:creationId xmlns:a16="http://schemas.microsoft.com/office/drawing/2014/main" id="{DAECF973-58C1-E1E2-AE52-0A1D808F5DD3}"/>
              </a:ext>
            </a:extLst>
          </p:cNvPr>
          <p:cNvSpPr>
            <a:spLocks noGrp="1"/>
          </p:cNvSpPr>
          <p:nvPr>
            <p:ph type="body" sz="quarter" idx="20"/>
          </p:nvPr>
        </p:nvSpPr>
        <p:spPr>
          <a:xfrm>
            <a:off x="500065" y="1495291"/>
            <a:ext cx="3856037" cy="492571"/>
          </a:xfrm>
        </p:spPr>
        <p:txBody>
          <a:bodyPr/>
          <a:lstStyle/>
          <a:p>
            <a:r>
              <a:rPr lang="en-US" dirty="0"/>
              <a:t>Suite 440 | 978 SF</a:t>
            </a:r>
          </a:p>
        </p:txBody>
      </p:sp>
      <p:sp>
        <p:nvSpPr>
          <p:cNvPr id="37" name="Text Placeholder 36">
            <a:extLst>
              <a:ext uri="{FF2B5EF4-FFF2-40B4-BE49-F238E27FC236}">
                <a16:creationId xmlns:a16="http://schemas.microsoft.com/office/drawing/2014/main" id="{F45CDCDB-D69D-CF5C-DEF0-57BF6C78F14B}"/>
              </a:ext>
            </a:extLst>
          </p:cNvPr>
          <p:cNvSpPr>
            <a:spLocks noGrp="1"/>
          </p:cNvSpPr>
          <p:nvPr>
            <p:ph type="body" sz="quarter" idx="21"/>
          </p:nvPr>
        </p:nvSpPr>
        <p:spPr/>
        <p:txBody>
          <a:bodyPr/>
          <a:lstStyle/>
          <a:p>
            <a:r>
              <a:rPr lang="en-US" dirty="0">
                <a:solidFill>
                  <a:schemeClr val="tx1"/>
                </a:solidFill>
              </a:rPr>
              <a:t>Available:</a:t>
            </a:r>
          </a:p>
          <a:p>
            <a:r>
              <a:rPr lang="en-US" dirty="0">
                <a:solidFill>
                  <a:schemeClr val="tx1"/>
                </a:solidFill>
              </a:rPr>
              <a:t>September 1, 2024</a:t>
            </a:r>
          </a:p>
        </p:txBody>
      </p:sp>
      <p:sp>
        <p:nvSpPr>
          <p:cNvPr id="28" name="Text Placeholder 27">
            <a:extLst>
              <a:ext uri="{FF2B5EF4-FFF2-40B4-BE49-F238E27FC236}">
                <a16:creationId xmlns:a16="http://schemas.microsoft.com/office/drawing/2014/main" id="{DCBF6AD0-1445-2CE2-415C-C67D6E7A2DD7}"/>
              </a:ext>
            </a:extLst>
          </p:cNvPr>
          <p:cNvSpPr>
            <a:spLocks noGrp="1"/>
          </p:cNvSpPr>
          <p:nvPr>
            <p:ph type="body" sz="quarter" idx="22"/>
          </p:nvPr>
        </p:nvSpPr>
        <p:spPr/>
        <p:txBody>
          <a:bodyPr/>
          <a:lstStyle/>
          <a:p>
            <a:pPr marL="285777" indent="-285777">
              <a:buFont typeface="Arial" panose="020B0604020202020204" pitchFamily="34" charset="0"/>
              <a:buChar char="•"/>
            </a:pPr>
            <a:r>
              <a:rPr lang="en-US" dirty="0">
                <a:solidFill>
                  <a:schemeClr val="tx1"/>
                </a:solidFill>
              </a:rPr>
              <a:t>Multi-use shared meeting rooms</a:t>
            </a:r>
          </a:p>
          <a:p>
            <a:pPr marL="285777" indent="-285777">
              <a:buFont typeface="Arial" panose="020B0604020202020204" pitchFamily="34" charset="0"/>
              <a:buChar char="•"/>
            </a:pPr>
            <a:endParaRPr lang="en-US" dirty="0">
              <a:solidFill>
                <a:schemeClr val="tx1"/>
              </a:solidFill>
            </a:endParaRPr>
          </a:p>
          <a:p>
            <a:pPr marL="285777" indent="-285777">
              <a:buFont typeface="Arial" panose="020B0604020202020204" pitchFamily="34" charset="0"/>
              <a:buChar char="•"/>
            </a:pPr>
            <a:r>
              <a:rPr lang="en-US" dirty="0">
                <a:solidFill>
                  <a:schemeClr val="tx1"/>
                </a:solidFill>
              </a:rPr>
              <a:t>Original local artworks</a:t>
            </a:r>
          </a:p>
          <a:p>
            <a:endParaRPr lang="en-US" dirty="0">
              <a:solidFill>
                <a:schemeClr val="tx1"/>
              </a:solidFill>
            </a:endParaRPr>
          </a:p>
          <a:p>
            <a:pPr marL="285777" indent="-285777">
              <a:buFont typeface="Arial" panose="020B0604020202020204" pitchFamily="34" charset="0"/>
              <a:buChar char="•"/>
            </a:pPr>
            <a:r>
              <a:rPr lang="en-US" dirty="0">
                <a:solidFill>
                  <a:schemeClr val="tx1"/>
                </a:solidFill>
              </a:rPr>
              <a:t>Fully-wired and furnished</a:t>
            </a:r>
          </a:p>
          <a:p>
            <a:pPr marL="285777" indent="-285777">
              <a:buFont typeface="Arial" panose="020B0604020202020204" pitchFamily="34" charset="0"/>
              <a:buChar char="•"/>
            </a:pPr>
            <a:endParaRPr lang="en-US" dirty="0">
              <a:solidFill>
                <a:schemeClr val="tx1"/>
              </a:solidFill>
            </a:endParaRPr>
          </a:p>
          <a:p>
            <a:pPr marL="285777" indent="-285777">
              <a:buFont typeface="Arial" panose="020B0604020202020204" pitchFamily="34" charset="0"/>
              <a:buChar char="•"/>
            </a:pPr>
            <a:r>
              <a:rPr lang="en-US" dirty="0">
                <a:solidFill>
                  <a:schemeClr val="tx1"/>
                </a:solidFill>
              </a:rPr>
              <a:t>Large windows overlooking Toronto</a:t>
            </a:r>
          </a:p>
        </p:txBody>
      </p:sp>
      <p:pic>
        <p:nvPicPr>
          <p:cNvPr id="34" name="Picture Placeholder 33">
            <a:extLst>
              <a:ext uri="{FF2B5EF4-FFF2-40B4-BE49-F238E27FC236}">
                <a16:creationId xmlns:a16="http://schemas.microsoft.com/office/drawing/2014/main" id="{44DAD637-8BC5-868B-E64A-21FE309FCC33}"/>
              </a:ext>
            </a:extLst>
          </p:cNvPr>
          <p:cNvPicPr>
            <a:picLocks noGrp="1" noChangeAspect="1"/>
          </p:cNvPicPr>
          <p:nvPr>
            <p:ph type="pic" sz="quarter" idx="23"/>
          </p:nvPr>
        </p:nvPicPr>
        <p:blipFill>
          <a:blip r:embed="rId4" cstate="print">
            <a:extLst>
              <a:ext uri="{28A0092B-C50C-407E-A947-70E740481C1C}">
                <a14:useLocalDpi xmlns:a14="http://schemas.microsoft.com/office/drawing/2010/main" val="0"/>
              </a:ext>
            </a:extLst>
          </a:blip>
          <a:srcRect t="4674" b="4674"/>
          <a:stretch/>
        </p:blipFill>
        <p:spPr>
          <a:xfrm>
            <a:off x="10975916" y="3858076"/>
            <a:ext cx="4568884" cy="2761200"/>
          </a:xfrm>
          <a:prstGeom prst="rect">
            <a:avLst/>
          </a:prstGeom>
        </p:spPr>
      </p:pic>
      <p:sp>
        <p:nvSpPr>
          <p:cNvPr id="39" name="Text Placeholder 38">
            <a:extLst>
              <a:ext uri="{FF2B5EF4-FFF2-40B4-BE49-F238E27FC236}">
                <a16:creationId xmlns:a16="http://schemas.microsoft.com/office/drawing/2014/main" id="{132507A2-A104-5ABB-A256-E3AFB4BBE5DE}"/>
              </a:ext>
            </a:extLst>
          </p:cNvPr>
          <p:cNvSpPr>
            <a:spLocks noGrp="1"/>
          </p:cNvSpPr>
          <p:nvPr>
            <p:ph type="body" sz="quarter" idx="25"/>
          </p:nvPr>
        </p:nvSpPr>
        <p:spPr>
          <a:xfrm>
            <a:off x="500065" y="2161924"/>
            <a:ext cx="3856037" cy="277127"/>
          </a:xfrm>
        </p:spPr>
        <p:txBody>
          <a:bodyPr/>
          <a:lstStyle/>
          <a:p>
            <a:r>
              <a:rPr lang="en-US"/>
              <a:t>Bow Valley Square</a:t>
            </a:r>
          </a:p>
        </p:txBody>
      </p:sp>
      <p:grpSp>
        <p:nvGrpSpPr>
          <p:cNvPr id="10" name="Group 9">
            <a:extLst>
              <a:ext uri="{FF2B5EF4-FFF2-40B4-BE49-F238E27FC236}">
                <a16:creationId xmlns:a16="http://schemas.microsoft.com/office/drawing/2014/main" id="{742097FF-B0A1-639F-A256-CAFBCEFFF636}"/>
              </a:ext>
            </a:extLst>
          </p:cNvPr>
          <p:cNvGrpSpPr/>
          <p:nvPr/>
        </p:nvGrpSpPr>
        <p:grpSpPr>
          <a:xfrm>
            <a:off x="515561" y="8926351"/>
            <a:ext cx="5673572" cy="583189"/>
            <a:chOff x="515561" y="8718533"/>
            <a:chExt cx="5673572" cy="583189"/>
          </a:xfrm>
        </p:grpSpPr>
        <p:sp>
          <p:nvSpPr>
            <p:cNvPr id="14" name="object 18">
              <a:extLst>
                <a:ext uri="{FF2B5EF4-FFF2-40B4-BE49-F238E27FC236}">
                  <a16:creationId xmlns:a16="http://schemas.microsoft.com/office/drawing/2014/main" id="{38D93ADF-66C8-DD78-A78A-1D8CFC7E0663}"/>
                </a:ext>
              </a:extLst>
            </p:cNvPr>
            <p:cNvSpPr/>
            <p:nvPr/>
          </p:nvSpPr>
          <p:spPr>
            <a:xfrm>
              <a:off x="515561" y="8728788"/>
              <a:ext cx="557978" cy="234203"/>
            </a:xfrm>
            <a:custGeom>
              <a:avLst/>
              <a:gdLst/>
              <a:ahLst/>
              <a:cxnLst/>
              <a:rect l="l" t="t" r="r" b="b"/>
              <a:pathLst>
                <a:path w="431165" h="180975">
                  <a:moveTo>
                    <a:pt x="430618" y="0"/>
                  </a:moveTo>
                  <a:lnTo>
                    <a:pt x="0" y="0"/>
                  </a:lnTo>
                  <a:lnTo>
                    <a:pt x="0" y="180924"/>
                  </a:lnTo>
                  <a:lnTo>
                    <a:pt x="430618" y="180924"/>
                  </a:lnTo>
                  <a:lnTo>
                    <a:pt x="430618" y="0"/>
                  </a:lnTo>
                  <a:close/>
                </a:path>
              </a:pathLst>
            </a:custGeom>
            <a:solidFill>
              <a:srgbClr val="8FB1CC">
                <a:alpha val="44975"/>
              </a:srgbClr>
            </a:solidFill>
          </p:spPr>
          <p:txBody>
            <a:bodyPr wrap="square" lIns="0" tIns="0" rIns="0" bIns="0" rtlCol="0"/>
            <a:lstStyle/>
            <a:p>
              <a:endParaRPr/>
            </a:p>
          </p:txBody>
        </p:sp>
        <p:sp>
          <p:nvSpPr>
            <p:cNvPr id="15" name="object 19">
              <a:extLst>
                <a:ext uri="{FF2B5EF4-FFF2-40B4-BE49-F238E27FC236}">
                  <a16:creationId xmlns:a16="http://schemas.microsoft.com/office/drawing/2014/main" id="{1D15FC6B-31B5-E47A-9B19-69F7179FBDF5}"/>
                </a:ext>
              </a:extLst>
            </p:cNvPr>
            <p:cNvSpPr txBox="1"/>
            <p:nvPr/>
          </p:nvSpPr>
          <p:spPr>
            <a:xfrm>
              <a:off x="1185431" y="8718533"/>
              <a:ext cx="2260413" cy="559769"/>
            </a:xfrm>
            <a:prstGeom prst="rect">
              <a:avLst/>
            </a:prstGeom>
          </p:spPr>
          <p:txBody>
            <a:bodyPr vert="horz" wrap="square" lIns="0" tIns="12700" rIns="0" bIns="0" rtlCol="0">
              <a:spAutoFit/>
            </a:bodyPr>
            <a:lstStyle/>
            <a:p>
              <a:pPr>
                <a:lnSpc>
                  <a:spcPct val="100000"/>
                </a:lnSpc>
                <a:spcBef>
                  <a:spcPts val="100"/>
                </a:spcBef>
                <a:spcAft>
                  <a:spcPts val="200"/>
                </a:spcAft>
              </a:pPr>
              <a:r>
                <a:rPr sz="1400" spc="-10">
                  <a:solidFill>
                    <a:schemeClr val="tx1"/>
                  </a:solidFill>
                  <a:latin typeface="Arial"/>
                  <a:cs typeface="Arial"/>
                </a:rPr>
                <a:t>Office</a:t>
              </a:r>
              <a:endParaRPr sz="1400">
                <a:solidFill>
                  <a:schemeClr val="tx1"/>
                </a:solidFill>
                <a:latin typeface="Arial"/>
                <a:cs typeface="Arial"/>
              </a:endParaRPr>
            </a:p>
            <a:p>
              <a:pPr marR="373380">
                <a:lnSpc>
                  <a:spcPct val="163600"/>
                </a:lnSpc>
                <a:spcAft>
                  <a:spcPts val="200"/>
                </a:spcAft>
              </a:pPr>
              <a:r>
                <a:rPr lang="en-US" sz="1400">
                  <a:solidFill>
                    <a:schemeClr val="tx1"/>
                  </a:solidFill>
                  <a:latin typeface="Arial"/>
                  <a:cs typeface="Arial"/>
                </a:rPr>
                <a:t>Shared </a:t>
              </a:r>
              <a:r>
                <a:rPr sz="1400">
                  <a:solidFill>
                    <a:schemeClr val="tx1"/>
                  </a:solidFill>
                  <a:latin typeface="Arial"/>
                  <a:cs typeface="Arial"/>
                </a:rPr>
                <a:t>Meeting</a:t>
              </a:r>
              <a:r>
                <a:rPr sz="1400" spc="120">
                  <a:solidFill>
                    <a:schemeClr val="tx1"/>
                  </a:solidFill>
                  <a:latin typeface="Arial"/>
                  <a:cs typeface="Arial"/>
                </a:rPr>
                <a:t> </a:t>
              </a:r>
              <a:r>
                <a:rPr sz="1400" spc="-20">
                  <a:solidFill>
                    <a:schemeClr val="tx1"/>
                  </a:solidFill>
                  <a:latin typeface="Arial"/>
                  <a:cs typeface="Arial"/>
                </a:rPr>
                <a:t>Room</a:t>
              </a:r>
              <a:endParaRPr lang="en-CA" sz="1400" spc="-10">
                <a:solidFill>
                  <a:schemeClr val="tx1"/>
                </a:solidFill>
                <a:latin typeface="Arial"/>
                <a:cs typeface="Arial"/>
              </a:endParaRPr>
            </a:p>
          </p:txBody>
        </p:sp>
        <p:sp>
          <p:nvSpPr>
            <p:cNvPr id="16" name="object 20">
              <a:extLst>
                <a:ext uri="{FF2B5EF4-FFF2-40B4-BE49-F238E27FC236}">
                  <a16:creationId xmlns:a16="http://schemas.microsoft.com/office/drawing/2014/main" id="{D4DB1EA1-2459-8A5A-C3AD-997D25E3B79D}"/>
                </a:ext>
              </a:extLst>
            </p:cNvPr>
            <p:cNvSpPr/>
            <p:nvPr/>
          </p:nvSpPr>
          <p:spPr>
            <a:xfrm>
              <a:off x="515561" y="9067519"/>
              <a:ext cx="557978" cy="234203"/>
            </a:xfrm>
            <a:custGeom>
              <a:avLst/>
              <a:gdLst/>
              <a:ahLst/>
              <a:cxnLst/>
              <a:rect l="l" t="t" r="r" b="b"/>
              <a:pathLst>
                <a:path w="431165" h="180975">
                  <a:moveTo>
                    <a:pt x="430618" y="0"/>
                  </a:moveTo>
                  <a:lnTo>
                    <a:pt x="0" y="0"/>
                  </a:lnTo>
                  <a:lnTo>
                    <a:pt x="0" y="180924"/>
                  </a:lnTo>
                  <a:lnTo>
                    <a:pt x="430618" y="180924"/>
                  </a:lnTo>
                  <a:lnTo>
                    <a:pt x="430618" y="0"/>
                  </a:lnTo>
                  <a:close/>
                </a:path>
              </a:pathLst>
            </a:custGeom>
            <a:solidFill>
              <a:srgbClr val="B58081">
                <a:alpha val="42000"/>
              </a:srgbClr>
            </a:solidFill>
          </p:spPr>
          <p:txBody>
            <a:bodyPr wrap="square" lIns="0" tIns="0" rIns="0" bIns="0" rtlCol="0"/>
            <a:lstStyle/>
            <a:p>
              <a:endParaRPr/>
            </a:p>
          </p:txBody>
        </p:sp>
        <p:sp>
          <p:nvSpPr>
            <p:cNvPr id="18" name="object 21">
              <a:extLst>
                <a:ext uri="{FF2B5EF4-FFF2-40B4-BE49-F238E27FC236}">
                  <a16:creationId xmlns:a16="http://schemas.microsoft.com/office/drawing/2014/main" id="{1ACEC2CF-A796-AB37-9D4A-4BF633087D87}"/>
                </a:ext>
              </a:extLst>
            </p:cNvPr>
            <p:cNvSpPr/>
            <p:nvPr/>
          </p:nvSpPr>
          <p:spPr>
            <a:xfrm>
              <a:off x="3290299" y="9063086"/>
              <a:ext cx="557978" cy="234203"/>
            </a:xfrm>
            <a:custGeom>
              <a:avLst/>
              <a:gdLst/>
              <a:ahLst/>
              <a:cxnLst/>
              <a:rect l="l" t="t" r="r" b="b"/>
              <a:pathLst>
                <a:path w="431165" h="180975">
                  <a:moveTo>
                    <a:pt x="430618" y="0"/>
                  </a:moveTo>
                  <a:lnTo>
                    <a:pt x="0" y="0"/>
                  </a:lnTo>
                  <a:lnTo>
                    <a:pt x="0" y="180924"/>
                  </a:lnTo>
                  <a:lnTo>
                    <a:pt x="430618" y="180924"/>
                  </a:lnTo>
                  <a:lnTo>
                    <a:pt x="430618" y="0"/>
                  </a:lnTo>
                  <a:close/>
                </a:path>
              </a:pathLst>
            </a:custGeom>
            <a:solidFill>
              <a:srgbClr val="FCAF15">
                <a:alpha val="36812"/>
              </a:srgbClr>
            </a:solidFill>
          </p:spPr>
          <p:txBody>
            <a:bodyPr wrap="square" lIns="0" tIns="0" rIns="0" bIns="0" rtlCol="0"/>
            <a:lstStyle/>
            <a:p>
              <a:endParaRPr/>
            </a:p>
          </p:txBody>
        </p:sp>
        <p:sp>
          <p:nvSpPr>
            <p:cNvPr id="19" name="object 24">
              <a:extLst>
                <a:ext uri="{FF2B5EF4-FFF2-40B4-BE49-F238E27FC236}">
                  <a16:creationId xmlns:a16="http://schemas.microsoft.com/office/drawing/2014/main" id="{BF0F6F59-2833-5E4F-2DD1-8BE32B4CB65B}"/>
                </a:ext>
              </a:extLst>
            </p:cNvPr>
            <p:cNvSpPr/>
            <p:nvPr/>
          </p:nvSpPr>
          <p:spPr>
            <a:xfrm>
              <a:off x="3290299" y="8724371"/>
              <a:ext cx="557978" cy="234203"/>
            </a:xfrm>
            <a:custGeom>
              <a:avLst/>
              <a:gdLst/>
              <a:ahLst/>
              <a:cxnLst/>
              <a:rect l="l" t="t" r="r" b="b"/>
              <a:pathLst>
                <a:path w="431165" h="180975">
                  <a:moveTo>
                    <a:pt x="430618" y="0"/>
                  </a:moveTo>
                  <a:lnTo>
                    <a:pt x="0" y="0"/>
                  </a:lnTo>
                  <a:lnTo>
                    <a:pt x="0" y="180924"/>
                  </a:lnTo>
                  <a:lnTo>
                    <a:pt x="430618" y="180924"/>
                  </a:lnTo>
                  <a:lnTo>
                    <a:pt x="430618" y="0"/>
                  </a:lnTo>
                  <a:close/>
                </a:path>
              </a:pathLst>
            </a:custGeom>
            <a:solidFill>
              <a:srgbClr val="70AEA4">
                <a:alpha val="43000"/>
              </a:srgbClr>
            </a:solidFill>
          </p:spPr>
          <p:txBody>
            <a:bodyPr wrap="square" lIns="0" tIns="0" rIns="0" bIns="0" rtlCol="0"/>
            <a:lstStyle/>
            <a:p>
              <a:endParaRPr/>
            </a:p>
          </p:txBody>
        </p:sp>
        <p:sp>
          <p:nvSpPr>
            <p:cNvPr id="23" name="object 19">
              <a:extLst>
                <a:ext uri="{FF2B5EF4-FFF2-40B4-BE49-F238E27FC236}">
                  <a16:creationId xmlns:a16="http://schemas.microsoft.com/office/drawing/2014/main" id="{3508DED4-EB43-AAB3-E910-6D851B70E250}"/>
                </a:ext>
              </a:extLst>
            </p:cNvPr>
            <p:cNvSpPr txBox="1"/>
            <p:nvPr/>
          </p:nvSpPr>
          <p:spPr>
            <a:xfrm>
              <a:off x="4004153" y="8718533"/>
              <a:ext cx="2184980" cy="559769"/>
            </a:xfrm>
            <a:prstGeom prst="rect">
              <a:avLst/>
            </a:prstGeom>
          </p:spPr>
          <p:txBody>
            <a:bodyPr vert="horz" wrap="square" lIns="0" tIns="12700" rIns="0" bIns="0" rtlCol="0">
              <a:spAutoFit/>
            </a:bodyPr>
            <a:lstStyle/>
            <a:p>
              <a:pPr>
                <a:lnSpc>
                  <a:spcPct val="100000"/>
                </a:lnSpc>
                <a:spcBef>
                  <a:spcPts val="100"/>
                </a:spcBef>
                <a:spcAft>
                  <a:spcPts val="200"/>
                </a:spcAft>
              </a:pPr>
              <a:r>
                <a:rPr lang="en-CA" sz="1400" spc="-10">
                  <a:solidFill>
                    <a:schemeClr val="tx1"/>
                  </a:solidFill>
                  <a:latin typeface="Arial"/>
                  <a:cs typeface="Arial"/>
                </a:rPr>
                <a:t>Kitchenette &amp; Lounge</a:t>
              </a:r>
              <a:endParaRPr sz="1400">
                <a:solidFill>
                  <a:schemeClr val="tx1"/>
                </a:solidFill>
                <a:latin typeface="Arial"/>
                <a:cs typeface="Arial"/>
              </a:endParaRPr>
            </a:p>
            <a:p>
              <a:pPr marR="373380">
                <a:lnSpc>
                  <a:spcPct val="163600"/>
                </a:lnSpc>
                <a:spcAft>
                  <a:spcPts val="200"/>
                </a:spcAft>
              </a:pPr>
              <a:r>
                <a:rPr lang="en-CA" sz="1400">
                  <a:solidFill>
                    <a:schemeClr val="tx1"/>
                  </a:solidFill>
                  <a:latin typeface="Arial"/>
                  <a:cs typeface="Arial"/>
                </a:rPr>
                <a:t>Elevators</a:t>
              </a:r>
              <a:endParaRPr lang="en-CA" sz="1400" spc="-10">
                <a:solidFill>
                  <a:schemeClr val="tx1"/>
                </a:solidFill>
                <a:latin typeface="Arial"/>
                <a:cs typeface="Arial"/>
              </a:endParaRPr>
            </a:p>
          </p:txBody>
        </p:sp>
      </p:grpSp>
      <p:sp>
        <p:nvSpPr>
          <p:cNvPr id="20" name="Text Placeholder 12">
            <a:extLst>
              <a:ext uri="{FF2B5EF4-FFF2-40B4-BE49-F238E27FC236}">
                <a16:creationId xmlns:a16="http://schemas.microsoft.com/office/drawing/2014/main" id="{A89218AC-16FB-CEB7-F0D5-35667D0B9E4C}"/>
              </a:ext>
            </a:extLst>
          </p:cNvPr>
          <p:cNvSpPr txBox="1">
            <a:spLocks/>
          </p:cNvSpPr>
          <p:nvPr/>
        </p:nvSpPr>
        <p:spPr>
          <a:xfrm>
            <a:off x="4996828" y="4483757"/>
            <a:ext cx="771089" cy="250069"/>
          </a:xfrm>
          <a:prstGeom prst="rect">
            <a:avLst/>
          </a:prstGeom>
          <a:solidFill>
            <a:srgbClr val="384B5A"/>
          </a:solidFill>
        </p:spPr>
        <p:txBody>
          <a:bodyPr wrap="none" lIns="0" tIns="36000" rIns="0" bIns="0">
            <a:noAutofit/>
          </a:bodyPr>
          <a:lstStyle>
            <a:lvl1pPr marL="0">
              <a:defRPr sz="5400" b="1">
                <a:solidFill>
                  <a:schemeClr val="bg1"/>
                </a:solidFill>
                <a:latin typeface="Arial" panose="020B0604020202020204" pitchFamily="34" charset="0"/>
                <a:ea typeface="+mn-ea"/>
                <a:cs typeface="Arial" panose="020B0604020202020204" pitchFamily="34" charset="0"/>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a:lstStyle>
          <a:p>
            <a:pPr algn="ctr"/>
            <a:r>
              <a:rPr lang="en-US" sz="1100"/>
              <a:t>Suite 410</a:t>
            </a:r>
          </a:p>
        </p:txBody>
      </p:sp>
      <p:sp>
        <p:nvSpPr>
          <p:cNvPr id="21" name="Text Placeholder 12">
            <a:extLst>
              <a:ext uri="{FF2B5EF4-FFF2-40B4-BE49-F238E27FC236}">
                <a16:creationId xmlns:a16="http://schemas.microsoft.com/office/drawing/2014/main" id="{85ED222B-E4E8-C2DD-F081-969309FB018A}"/>
              </a:ext>
            </a:extLst>
          </p:cNvPr>
          <p:cNvSpPr txBox="1">
            <a:spLocks/>
          </p:cNvSpPr>
          <p:nvPr/>
        </p:nvSpPr>
        <p:spPr>
          <a:xfrm>
            <a:off x="3962400" y="4483757"/>
            <a:ext cx="771089" cy="250069"/>
          </a:xfrm>
          <a:prstGeom prst="rect">
            <a:avLst/>
          </a:prstGeom>
          <a:solidFill>
            <a:srgbClr val="384B5A"/>
          </a:solidFill>
        </p:spPr>
        <p:txBody>
          <a:bodyPr wrap="none" lIns="0" tIns="36000" rIns="0" bIns="0">
            <a:noAutofit/>
          </a:bodyPr>
          <a:lstStyle>
            <a:lvl1pPr marL="0">
              <a:defRPr sz="5400" b="1">
                <a:solidFill>
                  <a:schemeClr val="bg1"/>
                </a:solidFill>
                <a:latin typeface="Arial" panose="020B0604020202020204" pitchFamily="34" charset="0"/>
                <a:ea typeface="+mn-ea"/>
                <a:cs typeface="Arial" panose="020B0604020202020204" pitchFamily="34" charset="0"/>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a:lstStyle>
          <a:p>
            <a:pPr algn="ctr"/>
            <a:r>
              <a:rPr lang="en-US" sz="1100"/>
              <a:t>Suite 415</a:t>
            </a:r>
          </a:p>
        </p:txBody>
      </p:sp>
      <p:sp>
        <p:nvSpPr>
          <p:cNvPr id="22" name="Text Placeholder 12">
            <a:extLst>
              <a:ext uri="{FF2B5EF4-FFF2-40B4-BE49-F238E27FC236}">
                <a16:creationId xmlns:a16="http://schemas.microsoft.com/office/drawing/2014/main" id="{FFD73106-DB20-FC23-A9A2-FB5597DC320C}"/>
              </a:ext>
            </a:extLst>
          </p:cNvPr>
          <p:cNvSpPr txBox="1">
            <a:spLocks/>
          </p:cNvSpPr>
          <p:nvPr/>
        </p:nvSpPr>
        <p:spPr>
          <a:xfrm>
            <a:off x="2590800" y="4483757"/>
            <a:ext cx="771089" cy="250069"/>
          </a:xfrm>
          <a:prstGeom prst="rect">
            <a:avLst/>
          </a:prstGeom>
          <a:solidFill>
            <a:srgbClr val="384B5A"/>
          </a:solidFill>
        </p:spPr>
        <p:txBody>
          <a:bodyPr wrap="none" lIns="0" tIns="36000" rIns="0" bIns="0">
            <a:noAutofit/>
          </a:bodyPr>
          <a:lstStyle>
            <a:lvl1pPr marL="0">
              <a:defRPr sz="5400" b="1">
                <a:solidFill>
                  <a:schemeClr val="bg1"/>
                </a:solidFill>
                <a:latin typeface="Arial" panose="020B0604020202020204" pitchFamily="34" charset="0"/>
                <a:ea typeface="+mn-ea"/>
                <a:cs typeface="Arial" panose="020B0604020202020204" pitchFamily="34" charset="0"/>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a:lstStyle>
          <a:p>
            <a:pPr algn="ctr"/>
            <a:r>
              <a:rPr lang="en-US" sz="1100"/>
              <a:t>Suite 420</a:t>
            </a:r>
          </a:p>
        </p:txBody>
      </p:sp>
      <p:sp>
        <p:nvSpPr>
          <p:cNvPr id="24" name="Text Placeholder 12">
            <a:extLst>
              <a:ext uri="{FF2B5EF4-FFF2-40B4-BE49-F238E27FC236}">
                <a16:creationId xmlns:a16="http://schemas.microsoft.com/office/drawing/2014/main" id="{BB608D4F-5C64-685C-4E37-F55F52487A93}"/>
              </a:ext>
            </a:extLst>
          </p:cNvPr>
          <p:cNvSpPr txBox="1">
            <a:spLocks/>
          </p:cNvSpPr>
          <p:nvPr/>
        </p:nvSpPr>
        <p:spPr>
          <a:xfrm>
            <a:off x="1219200" y="4483757"/>
            <a:ext cx="771089" cy="250069"/>
          </a:xfrm>
          <a:prstGeom prst="rect">
            <a:avLst/>
          </a:prstGeom>
          <a:solidFill>
            <a:srgbClr val="384B5A"/>
          </a:solidFill>
        </p:spPr>
        <p:txBody>
          <a:bodyPr wrap="none" lIns="0" tIns="36000" rIns="0" bIns="0">
            <a:noAutofit/>
          </a:bodyPr>
          <a:lstStyle>
            <a:lvl1pPr marL="0">
              <a:defRPr sz="5400" b="1">
                <a:solidFill>
                  <a:schemeClr val="bg1"/>
                </a:solidFill>
                <a:latin typeface="Arial" panose="020B0604020202020204" pitchFamily="34" charset="0"/>
                <a:ea typeface="+mn-ea"/>
                <a:cs typeface="Arial" panose="020B0604020202020204" pitchFamily="34" charset="0"/>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a:lstStyle>
          <a:p>
            <a:pPr algn="ctr"/>
            <a:r>
              <a:rPr lang="en-US" sz="1100"/>
              <a:t>Suite 430</a:t>
            </a:r>
          </a:p>
        </p:txBody>
      </p:sp>
      <p:sp>
        <p:nvSpPr>
          <p:cNvPr id="25" name="Text Placeholder 12">
            <a:extLst>
              <a:ext uri="{FF2B5EF4-FFF2-40B4-BE49-F238E27FC236}">
                <a16:creationId xmlns:a16="http://schemas.microsoft.com/office/drawing/2014/main" id="{03DCC78F-40D3-1D0D-EEEC-C39CBA10FE22}"/>
              </a:ext>
            </a:extLst>
          </p:cNvPr>
          <p:cNvSpPr txBox="1">
            <a:spLocks/>
          </p:cNvSpPr>
          <p:nvPr/>
        </p:nvSpPr>
        <p:spPr>
          <a:xfrm>
            <a:off x="997085" y="5896377"/>
            <a:ext cx="771089" cy="250069"/>
          </a:xfrm>
          <a:prstGeom prst="rect">
            <a:avLst/>
          </a:prstGeom>
          <a:solidFill>
            <a:srgbClr val="384B5A"/>
          </a:solidFill>
        </p:spPr>
        <p:txBody>
          <a:bodyPr wrap="none" lIns="0" tIns="36000" rIns="0" bIns="0">
            <a:noAutofit/>
          </a:bodyPr>
          <a:lstStyle>
            <a:lvl1pPr marL="0">
              <a:defRPr sz="5400" b="1">
                <a:solidFill>
                  <a:schemeClr val="bg1"/>
                </a:solidFill>
                <a:latin typeface="Arial" panose="020B0604020202020204" pitchFamily="34" charset="0"/>
                <a:ea typeface="+mn-ea"/>
                <a:cs typeface="Arial" panose="020B0604020202020204" pitchFamily="34" charset="0"/>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a:lstStyle>
          <a:p>
            <a:pPr algn="ctr"/>
            <a:r>
              <a:rPr lang="en-US" sz="1100"/>
              <a:t>Suite 440</a:t>
            </a:r>
          </a:p>
        </p:txBody>
      </p:sp>
      <p:sp>
        <p:nvSpPr>
          <p:cNvPr id="26" name="Text Placeholder 12">
            <a:extLst>
              <a:ext uri="{FF2B5EF4-FFF2-40B4-BE49-F238E27FC236}">
                <a16:creationId xmlns:a16="http://schemas.microsoft.com/office/drawing/2014/main" id="{06818A3E-8E05-280C-3B76-E428B825ED92}"/>
              </a:ext>
            </a:extLst>
          </p:cNvPr>
          <p:cNvSpPr txBox="1">
            <a:spLocks/>
          </p:cNvSpPr>
          <p:nvPr/>
        </p:nvSpPr>
        <p:spPr>
          <a:xfrm>
            <a:off x="841442" y="7182050"/>
            <a:ext cx="771089" cy="250069"/>
          </a:xfrm>
          <a:prstGeom prst="rect">
            <a:avLst/>
          </a:prstGeom>
          <a:solidFill>
            <a:srgbClr val="384B5A"/>
          </a:solidFill>
        </p:spPr>
        <p:txBody>
          <a:bodyPr wrap="none" lIns="0" tIns="36000" rIns="0" bIns="0">
            <a:noAutofit/>
          </a:bodyPr>
          <a:lstStyle>
            <a:lvl1pPr marL="0">
              <a:defRPr sz="5400" b="1">
                <a:solidFill>
                  <a:schemeClr val="bg1"/>
                </a:solidFill>
                <a:latin typeface="Arial" panose="020B0604020202020204" pitchFamily="34" charset="0"/>
                <a:ea typeface="+mn-ea"/>
                <a:cs typeface="Arial" panose="020B0604020202020204" pitchFamily="34" charset="0"/>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a:lstStyle>
          <a:p>
            <a:pPr algn="ctr"/>
            <a:r>
              <a:rPr lang="en-US" sz="1100"/>
              <a:t>Suite 450</a:t>
            </a:r>
          </a:p>
        </p:txBody>
      </p:sp>
      <p:sp>
        <p:nvSpPr>
          <p:cNvPr id="27" name="Text Placeholder 12">
            <a:extLst>
              <a:ext uri="{FF2B5EF4-FFF2-40B4-BE49-F238E27FC236}">
                <a16:creationId xmlns:a16="http://schemas.microsoft.com/office/drawing/2014/main" id="{727C1FA4-AB61-726A-E4C7-7C03F42FA089}"/>
              </a:ext>
            </a:extLst>
          </p:cNvPr>
          <p:cNvSpPr txBox="1">
            <a:spLocks/>
          </p:cNvSpPr>
          <p:nvPr/>
        </p:nvSpPr>
        <p:spPr>
          <a:xfrm>
            <a:off x="2438400" y="7235552"/>
            <a:ext cx="771089" cy="250069"/>
          </a:xfrm>
          <a:prstGeom prst="rect">
            <a:avLst/>
          </a:prstGeom>
          <a:solidFill>
            <a:srgbClr val="384B5A"/>
          </a:solidFill>
        </p:spPr>
        <p:txBody>
          <a:bodyPr wrap="none" lIns="0" tIns="36000" rIns="0" bIns="0">
            <a:noAutofit/>
          </a:bodyPr>
          <a:lstStyle>
            <a:lvl1pPr marL="0">
              <a:defRPr sz="5400" b="1">
                <a:solidFill>
                  <a:schemeClr val="bg1"/>
                </a:solidFill>
                <a:latin typeface="Arial" panose="020B0604020202020204" pitchFamily="34" charset="0"/>
                <a:ea typeface="+mn-ea"/>
                <a:cs typeface="Arial" panose="020B0604020202020204" pitchFamily="34" charset="0"/>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a:lstStyle>
          <a:p>
            <a:pPr algn="ctr"/>
            <a:r>
              <a:rPr lang="en-US" sz="1100"/>
              <a:t>Suite 460</a:t>
            </a:r>
          </a:p>
        </p:txBody>
      </p:sp>
      <p:sp>
        <p:nvSpPr>
          <p:cNvPr id="29" name="Text Placeholder 12">
            <a:extLst>
              <a:ext uri="{FF2B5EF4-FFF2-40B4-BE49-F238E27FC236}">
                <a16:creationId xmlns:a16="http://schemas.microsoft.com/office/drawing/2014/main" id="{EE8F4A77-CE3E-740A-1AE0-3D86150C188D}"/>
              </a:ext>
            </a:extLst>
          </p:cNvPr>
          <p:cNvSpPr txBox="1">
            <a:spLocks/>
          </p:cNvSpPr>
          <p:nvPr/>
        </p:nvSpPr>
        <p:spPr>
          <a:xfrm>
            <a:off x="3975653" y="7235552"/>
            <a:ext cx="771089" cy="250069"/>
          </a:xfrm>
          <a:prstGeom prst="rect">
            <a:avLst/>
          </a:prstGeom>
          <a:solidFill>
            <a:srgbClr val="384B5A"/>
          </a:solidFill>
        </p:spPr>
        <p:txBody>
          <a:bodyPr wrap="none" lIns="0" tIns="36000" rIns="0" bIns="0">
            <a:noAutofit/>
          </a:bodyPr>
          <a:lstStyle>
            <a:lvl1pPr marL="0">
              <a:defRPr sz="5400" b="1">
                <a:solidFill>
                  <a:schemeClr val="bg1"/>
                </a:solidFill>
                <a:latin typeface="Arial" panose="020B0604020202020204" pitchFamily="34" charset="0"/>
                <a:ea typeface="+mn-ea"/>
                <a:cs typeface="Arial" panose="020B0604020202020204" pitchFamily="34" charset="0"/>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a:lstStyle>
          <a:p>
            <a:pPr algn="ctr"/>
            <a:r>
              <a:rPr lang="en-US" sz="1100"/>
              <a:t>Suite 470</a:t>
            </a:r>
          </a:p>
        </p:txBody>
      </p:sp>
      <p:sp>
        <p:nvSpPr>
          <p:cNvPr id="30" name="Text Placeholder 12">
            <a:extLst>
              <a:ext uri="{FF2B5EF4-FFF2-40B4-BE49-F238E27FC236}">
                <a16:creationId xmlns:a16="http://schemas.microsoft.com/office/drawing/2014/main" id="{DE033E6B-2BF3-C423-FDF3-916F757704E0}"/>
              </a:ext>
            </a:extLst>
          </p:cNvPr>
          <p:cNvSpPr txBox="1">
            <a:spLocks/>
          </p:cNvSpPr>
          <p:nvPr/>
        </p:nvSpPr>
        <p:spPr>
          <a:xfrm>
            <a:off x="6374859" y="7235552"/>
            <a:ext cx="771089" cy="250069"/>
          </a:xfrm>
          <a:prstGeom prst="rect">
            <a:avLst/>
          </a:prstGeom>
          <a:solidFill>
            <a:srgbClr val="384B5A"/>
          </a:solidFill>
        </p:spPr>
        <p:txBody>
          <a:bodyPr wrap="none" lIns="0" tIns="36000" rIns="0" bIns="0">
            <a:noAutofit/>
          </a:bodyPr>
          <a:lstStyle>
            <a:lvl1pPr marL="0">
              <a:defRPr sz="5400" b="1">
                <a:solidFill>
                  <a:schemeClr val="bg1"/>
                </a:solidFill>
                <a:latin typeface="Arial" panose="020B0604020202020204" pitchFamily="34" charset="0"/>
                <a:ea typeface="+mn-ea"/>
                <a:cs typeface="Arial" panose="020B0604020202020204" pitchFamily="34" charset="0"/>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a:lstStyle>
          <a:p>
            <a:pPr algn="ctr"/>
            <a:r>
              <a:rPr lang="en-US" sz="1100"/>
              <a:t>Suite 480</a:t>
            </a:r>
          </a:p>
        </p:txBody>
      </p:sp>
      <p:sp>
        <p:nvSpPr>
          <p:cNvPr id="31" name="Text Placeholder 12">
            <a:extLst>
              <a:ext uri="{FF2B5EF4-FFF2-40B4-BE49-F238E27FC236}">
                <a16:creationId xmlns:a16="http://schemas.microsoft.com/office/drawing/2014/main" id="{50FDE189-6EA2-3FE1-2E41-82AB9A903A3C}"/>
              </a:ext>
            </a:extLst>
          </p:cNvPr>
          <p:cNvSpPr txBox="1">
            <a:spLocks/>
          </p:cNvSpPr>
          <p:nvPr/>
        </p:nvSpPr>
        <p:spPr>
          <a:xfrm>
            <a:off x="8128517" y="6170373"/>
            <a:ext cx="771089" cy="250069"/>
          </a:xfrm>
          <a:prstGeom prst="rect">
            <a:avLst/>
          </a:prstGeom>
          <a:solidFill>
            <a:srgbClr val="384B5A"/>
          </a:solidFill>
        </p:spPr>
        <p:txBody>
          <a:bodyPr wrap="none" lIns="0" tIns="36000" rIns="0" bIns="0">
            <a:noAutofit/>
          </a:bodyPr>
          <a:lstStyle>
            <a:lvl1pPr marL="0">
              <a:defRPr sz="5400" b="1">
                <a:solidFill>
                  <a:schemeClr val="bg1"/>
                </a:solidFill>
                <a:latin typeface="Arial" panose="020B0604020202020204" pitchFamily="34" charset="0"/>
                <a:ea typeface="+mn-ea"/>
                <a:cs typeface="Arial" panose="020B0604020202020204" pitchFamily="34" charset="0"/>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a:lstStyle>
          <a:p>
            <a:pPr algn="ctr"/>
            <a:r>
              <a:rPr lang="en-US" sz="1100"/>
              <a:t>Suite 490</a:t>
            </a:r>
          </a:p>
        </p:txBody>
      </p:sp>
      <p:sp>
        <p:nvSpPr>
          <p:cNvPr id="49" name="object 20">
            <a:extLst>
              <a:ext uri="{FF2B5EF4-FFF2-40B4-BE49-F238E27FC236}">
                <a16:creationId xmlns:a16="http://schemas.microsoft.com/office/drawing/2014/main" id="{7748FA2B-E5F5-2BE3-6F60-0F49809C98DD}"/>
              </a:ext>
            </a:extLst>
          </p:cNvPr>
          <p:cNvSpPr/>
          <p:nvPr/>
        </p:nvSpPr>
        <p:spPr>
          <a:xfrm>
            <a:off x="6341252" y="6318777"/>
            <a:ext cx="1339708" cy="653122"/>
          </a:xfrm>
          <a:custGeom>
            <a:avLst/>
            <a:gdLst/>
            <a:ahLst/>
            <a:cxnLst/>
            <a:rect l="l" t="t" r="r" b="b"/>
            <a:pathLst>
              <a:path w="431165" h="180975">
                <a:moveTo>
                  <a:pt x="430618" y="0"/>
                </a:moveTo>
                <a:lnTo>
                  <a:pt x="0" y="0"/>
                </a:lnTo>
                <a:lnTo>
                  <a:pt x="0" y="180924"/>
                </a:lnTo>
                <a:lnTo>
                  <a:pt x="430618" y="180924"/>
                </a:lnTo>
                <a:lnTo>
                  <a:pt x="430618" y="0"/>
                </a:lnTo>
                <a:close/>
              </a:path>
            </a:pathLst>
          </a:custGeom>
          <a:solidFill>
            <a:srgbClr val="B58081">
              <a:alpha val="42000"/>
            </a:srgbClr>
          </a:solidFill>
        </p:spPr>
        <p:txBody>
          <a:bodyPr wrap="square" lIns="0" tIns="0" rIns="0" bIns="0" rtlCol="0"/>
          <a:lstStyle/>
          <a:p>
            <a:endParaRPr/>
          </a:p>
        </p:txBody>
      </p:sp>
      <p:sp>
        <p:nvSpPr>
          <p:cNvPr id="51" name="object 21">
            <a:extLst>
              <a:ext uri="{FF2B5EF4-FFF2-40B4-BE49-F238E27FC236}">
                <a16:creationId xmlns:a16="http://schemas.microsoft.com/office/drawing/2014/main" id="{4603DF0D-8155-7174-5C61-C47AB18BD866}"/>
              </a:ext>
            </a:extLst>
          </p:cNvPr>
          <p:cNvSpPr/>
          <p:nvPr/>
        </p:nvSpPr>
        <p:spPr>
          <a:xfrm>
            <a:off x="4716932" y="5805497"/>
            <a:ext cx="380001" cy="867930"/>
          </a:xfrm>
          <a:custGeom>
            <a:avLst/>
            <a:gdLst/>
            <a:ahLst/>
            <a:cxnLst/>
            <a:rect l="l" t="t" r="r" b="b"/>
            <a:pathLst>
              <a:path w="431165" h="180975">
                <a:moveTo>
                  <a:pt x="430618" y="0"/>
                </a:moveTo>
                <a:lnTo>
                  <a:pt x="0" y="0"/>
                </a:lnTo>
                <a:lnTo>
                  <a:pt x="0" y="180924"/>
                </a:lnTo>
                <a:lnTo>
                  <a:pt x="430618" y="180924"/>
                </a:lnTo>
                <a:lnTo>
                  <a:pt x="430618" y="0"/>
                </a:lnTo>
                <a:close/>
              </a:path>
            </a:pathLst>
          </a:custGeom>
          <a:solidFill>
            <a:srgbClr val="FCAF15">
              <a:alpha val="36812"/>
            </a:srgbClr>
          </a:solidFill>
        </p:spPr>
        <p:txBody>
          <a:bodyPr wrap="square" lIns="0" tIns="0" rIns="0" bIns="0" rtlCol="0"/>
          <a:lstStyle/>
          <a:p>
            <a:endParaRPr/>
          </a:p>
        </p:txBody>
      </p:sp>
      <p:sp>
        <p:nvSpPr>
          <p:cNvPr id="52" name="object 21">
            <a:extLst>
              <a:ext uri="{FF2B5EF4-FFF2-40B4-BE49-F238E27FC236}">
                <a16:creationId xmlns:a16="http://schemas.microsoft.com/office/drawing/2014/main" id="{DCA57C10-7987-5549-3017-DE39ED8BA351}"/>
              </a:ext>
            </a:extLst>
          </p:cNvPr>
          <p:cNvSpPr/>
          <p:nvPr/>
        </p:nvSpPr>
        <p:spPr>
          <a:xfrm>
            <a:off x="5533966" y="5310197"/>
            <a:ext cx="418101" cy="1388630"/>
          </a:xfrm>
          <a:custGeom>
            <a:avLst/>
            <a:gdLst/>
            <a:ahLst/>
            <a:cxnLst/>
            <a:rect l="l" t="t" r="r" b="b"/>
            <a:pathLst>
              <a:path w="431165" h="180975">
                <a:moveTo>
                  <a:pt x="430618" y="0"/>
                </a:moveTo>
                <a:lnTo>
                  <a:pt x="0" y="0"/>
                </a:lnTo>
                <a:lnTo>
                  <a:pt x="0" y="180924"/>
                </a:lnTo>
                <a:lnTo>
                  <a:pt x="430618" y="180924"/>
                </a:lnTo>
                <a:lnTo>
                  <a:pt x="430618" y="0"/>
                </a:lnTo>
                <a:close/>
              </a:path>
            </a:pathLst>
          </a:custGeom>
          <a:solidFill>
            <a:srgbClr val="FCAF15">
              <a:alpha val="36812"/>
            </a:srgbClr>
          </a:solidFill>
        </p:spPr>
        <p:txBody>
          <a:bodyPr wrap="square" lIns="0" tIns="0" rIns="0" bIns="0" rtlCol="0"/>
          <a:lstStyle/>
          <a:p>
            <a:endParaRPr/>
          </a:p>
        </p:txBody>
      </p:sp>
      <p:sp>
        <p:nvSpPr>
          <p:cNvPr id="53" name="object 24">
            <a:extLst>
              <a:ext uri="{FF2B5EF4-FFF2-40B4-BE49-F238E27FC236}">
                <a16:creationId xmlns:a16="http://schemas.microsoft.com/office/drawing/2014/main" id="{9F811120-99A2-E404-58B4-FB381CD0AF7F}"/>
              </a:ext>
            </a:extLst>
          </p:cNvPr>
          <p:cNvSpPr/>
          <p:nvPr/>
        </p:nvSpPr>
        <p:spPr>
          <a:xfrm>
            <a:off x="6338298" y="3743816"/>
            <a:ext cx="1229339" cy="2556356"/>
          </a:xfrm>
          <a:custGeom>
            <a:avLst/>
            <a:gdLst>
              <a:gd name="connsiteX0" fmla="*/ 430618 w 430618"/>
              <a:gd name="connsiteY0" fmla="*/ 0 h 180924"/>
              <a:gd name="connsiteX1" fmla="*/ 0 w 430618"/>
              <a:gd name="connsiteY1" fmla="*/ 0 h 180924"/>
              <a:gd name="connsiteX2" fmla="*/ 0 w 430618"/>
              <a:gd name="connsiteY2" fmla="*/ 180924 h 180924"/>
              <a:gd name="connsiteX3" fmla="*/ 430618 w 430618"/>
              <a:gd name="connsiteY3" fmla="*/ 180924 h 180924"/>
              <a:gd name="connsiteX4" fmla="*/ 430609 w 430618"/>
              <a:gd name="connsiteY4" fmla="*/ 143599 h 180924"/>
              <a:gd name="connsiteX5" fmla="*/ 430618 w 430618"/>
              <a:gd name="connsiteY5" fmla="*/ 0 h 18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618" h="180924">
                <a:moveTo>
                  <a:pt x="430618" y="0"/>
                </a:moveTo>
                <a:lnTo>
                  <a:pt x="0" y="0"/>
                </a:lnTo>
                <a:lnTo>
                  <a:pt x="0" y="180924"/>
                </a:lnTo>
                <a:lnTo>
                  <a:pt x="430618" y="180924"/>
                </a:lnTo>
                <a:cubicBezTo>
                  <a:pt x="430615" y="168482"/>
                  <a:pt x="430612" y="156041"/>
                  <a:pt x="430609" y="143599"/>
                </a:cubicBezTo>
                <a:cubicBezTo>
                  <a:pt x="430612" y="95733"/>
                  <a:pt x="430615" y="47866"/>
                  <a:pt x="430618" y="0"/>
                </a:cubicBezTo>
                <a:close/>
              </a:path>
            </a:pathLst>
          </a:custGeom>
          <a:solidFill>
            <a:srgbClr val="70AEA4">
              <a:alpha val="43000"/>
            </a:srgbClr>
          </a:solidFill>
        </p:spPr>
        <p:txBody>
          <a:bodyPr wrap="square" lIns="0" tIns="0" rIns="0" bIns="0" rtlCol="0"/>
          <a:lstStyle/>
          <a:p>
            <a:endParaRPr/>
          </a:p>
        </p:txBody>
      </p:sp>
      <p:sp>
        <p:nvSpPr>
          <p:cNvPr id="5" name="Text Placeholder 5">
            <a:extLst>
              <a:ext uri="{FF2B5EF4-FFF2-40B4-BE49-F238E27FC236}">
                <a16:creationId xmlns:a16="http://schemas.microsoft.com/office/drawing/2014/main" id="{EBEA45F5-2EDD-8014-54DA-0C1453245582}"/>
              </a:ext>
            </a:extLst>
          </p:cNvPr>
          <p:cNvSpPr txBox="1">
            <a:spLocks/>
          </p:cNvSpPr>
          <p:nvPr/>
        </p:nvSpPr>
        <p:spPr>
          <a:xfrm>
            <a:off x="11990175" y="7164020"/>
            <a:ext cx="2895599" cy="307777"/>
          </a:xfrm>
          <a:prstGeom prst="rect">
            <a:avLst/>
          </a:prstGeom>
          <a:ln>
            <a:noFill/>
          </a:ln>
        </p:spPr>
        <p:txBody>
          <a:bodyPr wrap="square" lIns="0" tIns="0" rIns="0" bIns="0">
            <a:spAutoFit/>
          </a:bodyPr>
          <a:lstStyle>
            <a:lvl1pPr marL="0" algn="ctr">
              <a:defRPr sz="2000" b="0">
                <a:solidFill>
                  <a:schemeClr val="bg1"/>
                </a:solidFill>
                <a:latin typeface="Arial" panose="020B0604020202020204" pitchFamily="34" charset="0"/>
                <a:ea typeface="+mn-ea"/>
                <a:cs typeface="Arial" panose="020B0604020202020204" pitchFamily="34" charset="0"/>
              </a:defRPr>
            </a:lvl1pPr>
            <a:lvl2pPr marL="457242">
              <a:defRPr sz="3201">
                <a:solidFill>
                  <a:schemeClr val="bg1"/>
                </a:solidFill>
                <a:latin typeface="Arial" panose="020B0604020202020204" pitchFamily="34" charset="0"/>
                <a:ea typeface="+mn-ea"/>
                <a:cs typeface="Arial" panose="020B0604020202020204" pitchFamily="34" charset="0"/>
              </a:defRPr>
            </a:lvl2pPr>
            <a:lvl3pPr marL="914485">
              <a:defRPr sz="3201">
                <a:solidFill>
                  <a:schemeClr val="bg1"/>
                </a:solidFill>
                <a:latin typeface="Arial" panose="020B0604020202020204" pitchFamily="34" charset="0"/>
                <a:ea typeface="+mn-ea"/>
                <a:cs typeface="Arial" panose="020B0604020202020204" pitchFamily="34" charset="0"/>
              </a:defRPr>
            </a:lvl3pPr>
            <a:lvl4pPr marL="1371727">
              <a:defRPr sz="3201">
                <a:solidFill>
                  <a:schemeClr val="bg1"/>
                </a:solidFill>
                <a:latin typeface="Arial" panose="020B0604020202020204" pitchFamily="34" charset="0"/>
                <a:ea typeface="+mn-ea"/>
                <a:cs typeface="Arial" panose="020B0604020202020204" pitchFamily="34" charset="0"/>
              </a:defRPr>
            </a:lvl4pPr>
            <a:lvl5pPr marL="1828969">
              <a:defRPr sz="3201">
                <a:solidFill>
                  <a:schemeClr val="bg1"/>
                </a:solidFill>
                <a:latin typeface="Arial" panose="020B0604020202020204" pitchFamily="34" charset="0"/>
                <a:ea typeface="+mn-ea"/>
                <a:cs typeface="Arial" panose="020B0604020202020204" pitchFamily="34" charset="0"/>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a:lstStyle>
          <a:p>
            <a:r>
              <a:rPr lang="en-US" dirty="0"/>
              <a:t>Contact us today!</a:t>
            </a:r>
          </a:p>
        </p:txBody>
      </p:sp>
    </p:spTree>
    <p:extLst>
      <p:ext uri="{BB962C8B-B14F-4D97-AF65-F5344CB8AC3E}">
        <p14:creationId xmlns:p14="http://schemas.microsoft.com/office/powerpoint/2010/main" val="991518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4315D6-8D63-D04C-0601-272B1CE4320C}"/>
              </a:ext>
            </a:extLst>
          </p:cNvPr>
          <p:cNvSpPr>
            <a:spLocks noGrp="1"/>
          </p:cNvSpPr>
          <p:nvPr>
            <p:ph type="body" sz="quarter" idx="13"/>
          </p:nvPr>
        </p:nvSpPr>
        <p:spPr/>
        <p:txBody>
          <a:bodyPr/>
          <a:lstStyle/>
          <a:p>
            <a:r>
              <a:rPr lang="en-US" dirty="0"/>
              <a:t>Connect</a:t>
            </a:r>
          </a:p>
        </p:txBody>
      </p:sp>
      <p:sp>
        <p:nvSpPr>
          <p:cNvPr id="7" name="Text Placeholder 6">
            <a:extLst>
              <a:ext uri="{FF2B5EF4-FFF2-40B4-BE49-F238E27FC236}">
                <a16:creationId xmlns:a16="http://schemas.microsoft.com/office/drawing/2014/main" id="{DC3EEDE4-D4D6-56A2-C3E7-1F79CEB85B7F}"/>
              </a:ext>
            </a:extLst>
          </p:cNvPr>
          <p:cNvSpPr>
            <a:spLocks noGrp="1"/>
          </p:cNvSpPr>
          <p:nvPr>
            <p:ph type="body" sz="quarter" idx="14"/>
          </p:nvPr>
        </p:nvSpPr>
        <p:spPr>
          <a:xfrm>
            <a:off x="8458200" y="4724400"/>
            <a:ext cx="5791200" cy="1572803"/>
          </a:xfrm>
        </p:spPr>
        <p:txBody>
          <a:bodyPr wrap="square" lIns="0" tIns="0" rIns="0" bIns="0" anchor="t">
            <a:spAutoFit/>
          </a:bodyPr>
          <a:lstStyle/>
          <a:p>
            <a:pPr>
              <a:lnSpc>
                <a:spcPct val="115000"/>
              </a:lnSpc>
            </a:pPr>
            <a:r>
              <a:rPr lang="en-US" sz="1800" b="1" dirty="0">
                <a:solidFill>
                  <a:schemeClr val="tx1"/>
                </a:solidFill>
                <a:ea typeface="Calibri" panose="020F0502020204030204" pitchFamily="34" charset="0"/>
              </a:rPr>
              <a:t>Sara Tokhanbeigi</a:t>
            </a:r>
          </a:p>
          <a:p>
            <a:pPr>
              <a:lnSpc>
                <a:spcPct val="115000"/>
              </a:lnSpc>
            </a:pPr>
            <a:r>
              <a:rPr lang="en-US" sz="1800" dirty="0">
                <a:solidFill>
                  <a:schemeClr val="tx1"/>
                </a:solidFill>
                <a:ea typeface="Calibri" panose="020F0502020204030204" pitchFamily="34" charset="0"/>
              </a:rPr>
              <a:t>Manager, Office Leasing</a:t>
            </a:r>
          </a:p>
          <a:p>
            <a:pPr>
              <a:lnSpc>
                <a:spcPct val="115000"/>
              </a:lnSpc>
            </a:pPr>
            <a:endParaRPr lang="en-US" sz="1800" dirty="0">
              <a:solidFill>
                <a:schemeClr val="tx1"/>
              </a:solidFill>
              <a:ea typeface="Calibri" panose="020F0502020204030204" pitchFamily="34" charset="0"/>
            </a:endParaRPr>
          </a:p>
          <a:p>
            <a:pPr>
              <a:lnSpc>
                <a:spcPct val="115000"/>
              </a:lnSpc>
            </a:pPr>
            <a:r>
              <a:rPr lang="en-US" sz="1800" b="1" dirty="0">
                <a:solidFill>
                  <a:schemeClr val="tx1"/>
                </a:solidFill>
                <a:ea typeface="Calibri" panose="020F0502020204030204" pitchFamily="34" charset="0"/>
              </a:rPr>
              <a:t>Mobile: </a:t>
            </a:r>
            <a:r>
              <a:rPr lang="en-US" sz="1800" dirty="0">
                <a:solidFill>
                  <a:schemeClr val="tx1"/>
                </a:solidFill>
                <a:ea typeface="Calibri" panose="020F0502020204030204" pitchFamily="34" charset="0"/>
              </a:rPr>
              <a:t>604.893.3295</a:t>
            </a:r>
          </a:p>
          <a:p>
            <a:pPr>
              <a:lnSpc>
                <a:spcPct val="115000"/>
              </a:lnSpc>
            </a:pPr>
            <a:r>
              <a:rPr lang="en-US" sz="1800" b="1" dirty="0">
                <a:solidFill>
                  <a:schemeClr val="tx1"/>
                </a:solidFill>
                <a:ea typeface="Calibri" panose="020F0502020204030204" pitchFamily="34" charset="0"/>
              </a:rPr>
              <a:t>Email: </a:t>
            </a:r>
            <a:r>
              <a:rPr lang="en-US" sz="1800" dirty="0">
                <a:solidFill>
                  <a:schemeClr val="tx1"/>
                </a:solidFill>
                <a:ea typeface="Calibri" panose="020F0502020204030204" pitchFamily="34" charset="0"/>
              </a:rPr>
              <a:t>stokhanbeigi@oxfordproperties.com</a:t>
            </a:r>
            <a:endParaRPr lang="en-US" dirty="0">
              <a:solidFill>
                <a:schemeClr val="tx1"/>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9023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c131aad-e182-43c5-9790-8149cebcc4e5" xsi:nil="true"/>
    <lcf76f155ced4ddcb4097134ff3c332f xmlns="f32e7e03-3870-433a-975e-16e20ba204b3">
      <Terms xmlns="http://schemas.microsoft.com/office/infopath/2007/PartnerControls"/>
    </lcf76f155ced4ddcb4097134ff3c332f>
    <OwnerName xmlns="f32e7e03-3870-433a-975e-16e20ba204b3" xsi:nil="true"/>
    <OwnerEmail xmlns="f32e7e03-3870-433a-975e-16e20ba204b3" xsi:nil="true"/>
    <Department xmlns="f32e7e03-3870-433a-975e-16e20ba204b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07AA3E82711E4BB85F7F1F0B69E1DE" ma:contentTypeVersion="22" ma:contentTypeDescription="Create a new document." ma:contentTypeScope="" ma:versionID="576f395e273a1faeffb3bfda72713183">
  <xsd:schema xmlns:xsd="http://www.w3.org/2001/XMLSchema" xmlns:xs="http://www.w3.org/2001/XMLSchema" xmlns:p="http://schemas.microsoft.com/office/2006/metadata/properties" xmlns:ns2="f32e7e03-3870-433a-975e-16e20ba204b3" xmlns:ns3="976e2660-4f08-4598-a6a3-5304eaab49a1" xmlns:ns4="8c131aad-e182-43c5-9790-8149cebcc4e5" targetNamespace="http://schemas.microsoft.com/office/2006/metadata/properties" ma:root="true" ma:fieldsID="59fb64eebd45e1e11b0702119a4ddd82" ns2:_="" ns3:_="" ns4:_="">
    <xsd:import namespace="f32e7e03-3870-433a-975e-16e20ba204b3"/>
    <xsd:import namespace="976e2660-4f08-4598-a6a3-5304eaab49a1"/>
    <xsd:import namespace="8c131aad-e182-43c5-9790-8149cebcc4e5"/>
    <xsd:element name="properties">
      <xsd:complexType>
        <xsd:sequence>
          <xsd:element name="documentManagement">
            <xsd:complexType>
              <xsd:all>
                <xsd:element ref="ns2:Department" minOccurs="0"/>
                <xsd:element ref="ns3:SharedWithUsers" minOccurs="0"/>
                <xsd:element ref="ns3:SharedWithDetails"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OwnerName" minOccurs="0"/>
                <xsd:element ref="ns2:OwnerEmail"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2e7e03-3870-433a-975e-16e20ba204b3" elementFormDefault="qualified">
    <xsd:import namespace="http://schemas.microsoft.com/office/2006/documentManagement/types"/>
    <xsd:import namespace="http://schemas.microsoft.com/office/infopath/2007/PartnerControls"/>
    <xsd:element name="Department" ma:index="8" nillable="true" ma:displayName="Department" ma:internalName="Department">
      <xsd:simpleType>
        <xsd:restriction base="dms:Text"/>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OwnerName" ma:index="21" nillable="true" ma:displayName="Owner Name" ma:internalName="OwnerName">
      <xsd:simpleType>
        <xsd:restriction base="dms:Text"/>
      </xsd:simpleType>
    </xsd:element>
    <xsd:element name="OwnerEmail" ma:index="22" nillable="true" ma:displayName="Owner Email" ma:internalName="OwnerEmail">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ab0bb3ed-d6d8-41f8-af4f-3e6c4e2fcb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6e2660-4f08-4598-a6a3-5304eaab49a1"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131aad-e182-43c5-9790-8149cebcc4e5"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f0d3786e-9928-45ca-ad99-7691bb0904d0}" ma:internalName="TaxCatchAll" ma:showField="CatchAllData" ma:web="976e2660-4f08-4598-a6a3-5304eaab49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DCC8D1-B752-4738-A082-64DE6C1063CB}">
  <ds:schemaRefs>
    <ds:schemaRef ds:uri="http://schemas.microsoft.com/office/2006/documentManagement/types"/>
    <ds:schemaRef ds:uri="b54d8761-8770-4815-b768-78ff06788957"/>
    <ds:schemaRef ds:uri="http://schemas.openxmlformats.org/package/2006/metadata/core-properties"/>
    <ds:schemaRef ds:uri="http://www.w3.org/XML/1998/namespace"/>
    <ds:schemaRef ds:uri="http://purl.org/dc/dcmitype/"/>
    <ds:schemaRef ds:uri="http://schemas.microsoft.com/office/2006/metadata/properties"/>
    <ds:schemaRef ds:uri="http://purl.org/dc/elements/1.1/"/>
    <ds:schemaRef ds:uri="http://purl.org/dc/terms/"/>
    <ds:schemaRef ds:uri="http://schemas.microsoft.com/office/infopath/2007/PartnerControls"/>
    <ds:schemaRef ds:uri="94542ce6-38b2-415b-8b95-83edd9e5da66"/>
    <ds:schemaRef ds:uri="8c131aad-e182-43c5-9790-8149cebcc4e5"/>
    <ds:schemaRef ds:uri="7f325f0d-0442-4f5e-bdb6-a6ce845290b7"/>
    <ds:schemaRef ds:uri="f32e7e03-3870-433a-975e-16e20ba204b3"/>
  </ds:schemaRefs>
</ds:datastoreItem>
</file>

<file path=customXml/itemProps2.xml><?xml version="1.0" encoding="utf-8"?>
<ds:datastoreItem xmlns:ds="http://schemas.openxmlformats.org/officeDocument/2006/customXml" ds:itemID="{0ACE990D-F7BB-4C89-8683-A34CA0443561}">
  <ds:schemaRefs>
    <ds:schemaRef ds:uri="http://schemas.microsoft.com/sharepoint/v3/contenttype/forms"/>
  </ds:schemaRefs>
</ds:datastoreItem>
</file>

<file path=customXml/itemProps3.xml><?xml version="1.0" encoding="utf-8"?>
<ds:datastoreItem xmlns:ds="http://schemas.openxmlformats.org/officeDocument/2006/customXml" ds:itemID="{C355D554-AEC7-461E-9939-72079CD81B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2e7e03-3870-433a-975e-16e20ba204b3"/>
    <ds:schemaRef ds:uri="976e2660-4f08-4598-a6a3-5304eaab49a1"/>
    <ds:schemaRef ds:uri="8c131aad-e182-43c5-9790-8149cebcc4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5293</TotalTime>
  <Words>186</Words>
  <Application>Microsoft Office PowerPoint</Application>
  <PresentationFormat>Custom</PresentationFormat>
  <Paragraphs>52</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 Nguyen</dc:creator>
  <cp:lastModifiedBy>Trishia Desmarais</cp:lastModifiedBy>
  <cp:revision>197</cp:revision>
  <dcterms:created xsi:type="dcterms:W3CDTF">2023-05-24T17:51:20Z</dcterms:created>
  <dcterms:modified xsi:type="dcterms:W3CDTF">2024-08-16T17:08:08Z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2023-05-17T00:00:00Z</vt:filetime>
  </property>
  <property fmtid="{D5CDD505-2E9C-101B-9397-08002B2CF9AE}" pid="3" name="Creator">
    <vt:lpwstr>Adobe InDesign 18.0 (Macintosh)</vt:lpwstr>
  </property>
  <property fmtid="{D5CDD505-2E9C-101B-9397-08002B2CF9AE}" pid="4" name="LastSaved">
    <vt:filetime>2023-05-24T00:00:00Z</vt:filetime>
  </property>
  <property fmtid="{D5CDD505-2E9C-101B-9397-08002B2CF9AE}" pid="5" name="Producer">
    <vt:lpwstr>Adobe PDF Library 17.0</vt:lpwstr>
  </property>
  <property fmtid="{D5CDD505-2E9C-101B-9397-08002B2CF9AE}" pid="6" name="ContentTypeId">
    <vt:lpwstr>0x0101000707AA3E82711E4BB85F7F1F0B69E1DE</vt:lpwstr>
  </property>
  <property fmtid="{D5CDD505-2E9C-101B-9397-08002B2CF9AE}" pid="7" name="MediaServiceImageTags">
    <vt:lpwstr/>
  </property>
</Properties>
</file>