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handoutMasterIdLst>
    <p:handoutMasterId r:id="rId11"/>
  </p:handoutMasterIdLst>
  <p:sldIdLst>
    <p:sldId id="293" r:id="rId5"/>
    <p:sldId id="278" r:id="rId6"/>
    <p:sldId id="279" r:id="rId7"/>
    <p:sldId id="273" r:id="rId8"/>
    <p:sldId id="272" r:id="rId9"/>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79"/>
          </p14:sldIdLst>
        </p14:section>
        <p14:section name="Floorplans" id="{0B35978B-C9B6-40C8-B320-CCFFC024B0D0}">
          <p14:sldIdLst>
            <p14:sldId id="273"/>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3792" autoAdjust="0"/>
  </p:normalViewPr>
  <p:slideViewPr>
    <p:cSldViewPr snapToGrid="0">
      <p:cViewPr varScale="1">
        <p:scale>
          <a:sx n="76" d="100"/>
          <a:sy n="76" d="100"/>
        </p:scale>
        <p:origin x="1662" y="84"/>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8/20/2024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8/20/2024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8D2646-5818-4AB2-BC20-2CF09BDE8931}" type="slidenum">
              <a:rPr lang="en-US" smtClean="0"/>
              <a:t>4</a:t>
            </a:fld>
            <a:endParaRPr lang="en-US"/>
          </a:p>
        </p:txBody>
      </p:sp>
    </p:spTree>
    <p:extLst>
      <p:ext uri="{BB962C8B-B14F-4D97-AF65-F5344CB8AC3E}">
        <p14:creationId xmlns:p14="http://schemas.microsoft.com/office/powerpoint/2010/main" val="38341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4">
            <a:extLst>
              <a:ext uri="{FF2B5EF4-FFF2-40B4-BE49-F238E27FC236}">
                <a16:creationId xmlns:a16="http://schemas.microsoft.com/office/drawing/2014/main" id="{1A4D8886-E778-C453-39BE-B8DBDAE1E226}"/>
              </a:ext>
            </a:extLst>
          </p:cNvPr>
          <p:cNvPicPr>
            <a:picLocks noChangeAspect="1"/>
          </p:cNvPicPr>
          <p:nvPr/>
        </p:nvPicPr>
        <p:blipFill rotWithShape="1">
          <a:blip r:embed="rId2">
            <a:extLst>
              <a:ext uri="{28A0092B-C50C-407E-A947-70E740481C1C}">
                <a14:useLocalDpi xmlns:a14="http://schemas.microsoft.com/office/drawing/2010/main" val="0"/>
              </a:ext>
            </a:extLst>
          </a:blip>
          <a:srcRect l="28707" r="30241"/>
          <a:stretch/>
        </p:blipFill>
        <p:spPr>
          <a:xfrm>
            <a:off x="0" y="2"/>
            <a:ext cx="7340600" cy="10058398"/>
          </a:xfrm>
          <a:prstGeom prst="rect">
            <a:avLst/>
          </a:prstGeom>
          <a:solidFill>
            <a:schemeClr val="bg1">
              <a:lumMod val="95000"/>
            </a:schemeClr>
          </a:solidFill>
        </p:spPr>
      </p:pic>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585</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2 offices open area | 701</a:t>
            </a:r>
            <a:r>
              <a:rPr lang="en-US" sz="3200" dirty="0">
                <a:solidFill>
                  <a:schemeClr val="tx1"/>
                </a:solidFill>
                <a:latin typeface="Arial"/>
                <a:cs typeface="Arial"/>
              </a:rPr>
              <a:t> SF</a:t>
            </a:r>
          </a:p>
        </p:txBody>
      </p:sp>
      <p:pic>
        <p:nvPicPr>
          <p:cNvPr id="9" name="Picture 8">
            <a:extLst>
              <a:ext uri="{FF2B5EF4-FFF2-40B4-BE49-F238E27FC236}">
                <a16:creationId xmlns:a16="http://schemas.microsoft.com/office/drawing/2014/main" id="{C98D5FB5-E09E-4B26-552D-C7FAFA46A9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66309" y="3554149"/>
            <a:ext cx="12727331" cy="7159124"/>
          </a:xfrm>
          <a:prstGeom prst="rect">
            <a:avLst/>
          </a:prstGeom>
        </p:spPr>
      </p:pic>
      <p:pic>
        <p:nvPicPr>
          <p:cNvPr id="12" name="Picture Placeholder 11">
            <a:extLst>
              <a:ext uri="{FF2B5EF4-FFF2-40B4-BE49-F238E27FC236}">
                <a16:creationId xmlns:a16="http://schemas.microsoft.com/office/drawing/2014/main" id="{F9E6C9D4-5938-6CE9-415F-6D4519524EC9}"/>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35696" r="23252"/>
          <a:stretch/>
        </p:blipFill>
        <p:spPr>
          <a:xfrm>
            <a:off x="1" y="2"/>
            <a:ext cx="7340600" cy="10058398"/>
          </a:xfrm>
        </p:spPr>
      </p:pic>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1831271"/>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It’s filled with plush soft-seating and locally made,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4 sit-stand working desks and premium task chairs.</a:t>
            </a:r>
          </a:p>
        </p:txBody>
      </p:sp>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06E3ECA-3EE7-CEF7-49EC-39BAA982390B}"/>
              </a:ext>
            </a:extLst>
          </p:cNvPr>
          <p:cNvSpPr>
            <a:spLocks noGrp="1"/>
          </p:cNvSpPr>
          <p:nvPr>
            <p:ph type="body" sz="quarter" idx="13"/>
          </p:nvPr>
        </p:nvSpPr>
        <p:spPr/>
        <p:txBody>
          <a:bodyPr/>
          <a:lstStyle/>
          <a:p>
            <a:r>
              <a:rPr lang="en-US" dirty="0">
                <a:solidFill>
                  <a:schemeClr val="bg1"/>
                </a:solidFill>
              </a:rPr>
              <a:t>Suite 585</a:t>
            </a:r>
          </a:p>
        </p:txBody>
      </p:sp>
      <p:sp>
        <p:nvSpPr>
          <p:cNvPr id="16" name="Text Placeholder 15">
            <a:extLst>
              <a:ext uri="{FF2B5EF4-FFF2-40B4-BE49-F238E27FC236}">
                <a16:creationId xmlns:a16="http://schemas.microsoft.com/office/drawing/2014/main" id="{32E63E69-3683-B05E-0436-0D103B70A006}"/>
              </a:ext>
            </a:extLst>
          </p:cNvPr>
          <p:cNvSpPr>
            <a:spLocks noGrp="1"/>
          </p:cNvSpPr>
          <p:nvPr>
            <p:ph type="body" sz="quarter" idx="20"/>
          </p:nvPr>
        </p:nvSpPr>
        <p:spPr/>
        <p:txBody>
          <a:bodyPr wrap="square" lIns="0" tIns="0" rIns="0" bIns="0" anchor="t">
            <a:spAutoFit/>
          </a:bodyPr>
          <a:lstStyle/>
          <a:p>
            <a:r>
              <a:rPr lang="en-US" sz="3200" dirty="0">
                <a:latin typeface="Arial"/>
                <a:cs typeface="Arial"/>
              </a:rPr>
              <a:t>701 SF</a:t>
            </a:r>
          </a:p>
        </p:txBody>
      </p:sp>
      <p:pic>
        <p:nvPicPr>
          <p:cNvPr id="43" name="Picture Placeholder 42">
            <a:extLst>
              <a:ext uri="{FF2B5EF4-FFF2-40B4-BE49-F238E27FC236}">
                <a16:creationId xmlns:a16="http://schemas.microsoft.com/office/drawing/2014/main" id="{BEA532EA-F652-6D68-5684-A2697DC59A5E}"/>
              </a:ext>
            </a:extLst>
          </p:cNvPr>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3713" r="3713"/>
          <a:stretch/>
        </p:blipFill>
        <p:spPr>
          <a:xfrm>
            <a:off x="10972802" y="3858076"/>
            <a:ext cx="4572000" cy="2778076"/>
          </a:xfrm>
        </p:spPr>
      </p:pic>
      <p:sp>
        <p:nvSpPr>
          <p:cNvPr id="23" name="Text Placeholder 22">
            <a:extLst>
              <a:ext uri="{FF2B5EF4-FFF2-40B4-BE49-F238E27FC236}">
                <a16:creationId xmlns:a16="http://schemas.microsoft.com/office/drawing/2014/main" id="{36E847A6-67D7-86D4-35F8-4261B7E8AE45}"/>
              </a:ext>
            </a:extLst>
          </p:cNvPr>
          <p:cNvSpPr>
            <a:spLocks noGrp="1"/>
          </p:cNvSpPr>
          <p:nvPr>
            <p:ph type="body" sz="quarter" idx="25"/>
          </p:nvPr>
        </p:nvSpPr>
        <p:spPr/>
        <p:txBody>
          <a:bodyPr/>
          <a:lstStyle/>
          <a:p>
            <a:r>
              <a:rPr lang="en-US" dirty="0"/>
              <a:t>Bow Valley Square</a:t>
            </a:r>
          </a:p>
        </p:txBody>
      </p:sp>
      <p:pic>
        <p:nvPicPr>
          <p:cNvPr id="41" name="Picture Placeholder 40">
            <a:extLst>
              <a:ext uri="{FF2B5EF4-FFF2-40B4-BE49-F238E27FC236}">
                <a16:creationId xmlns:a16="http://schemas.microsoft.com/office/drawing/2014/main" id="{0392970A-4192-6B58-E9ED-01BC0A3E44A6}"/>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3714" r="3714"/>
          <a:stretch/>
        </p:blipFill>
        <p:spPr>
          <a:xfrm>
            <a:off x="10972802" y="741364"/>
            <a:ext cx="4572000" cy="2778079"/>
          </a:xfrm>
        </p:spPr>
      </p:pic>
      <p:pic>
        <p:nvPicPr>
          <p:cNvPr id="2" name="Picture 1">
            <a:extLst>
              <a:ext uri="{FF2B5EF4-FFF2-40B4-BE49-F238E27FC236}">
                <a16:creationId xmlns:a16="http://schemas.microsoft.com/office/drawing/2014/main" id="{13DDDB60-1DA3-2482-9725-A3EAF9E7DE61}"/>
              </a:ext>
            </a:extLst>
          </p:cNvPr>
          <p:cNvPicPr>
            <a:picLocks noChangeAspect="1"/>
          </p:cNvPicPr>
          <p:nvPr/>
        </p:nvPicPr>
        <p:blipFill rotWithShape="1">
          <a:blip r:embed="rId4">
            <a:extLst>
              <a:ext uri="{28A0092B-C50C-407E-A947-70E740481C1C}">
                <a14:useLocalDpi xmlns:a14="http://schemas.microsoft.com/office/drawing/2010/main" val="0"/>
              </a:ext>
            </a:extLst>
          </a:blip>
          <a:srcRect l="26421" t="4256" r="59945" b="69356"/>
          <a:stretch/>
        </p:blipFill>
        <p:spPr>
          <a:xfrm>
            <a:off x="2240294" y="3700504"/>
            <a:ext cx="4219500" cy="5392380"/>
          </a:xfrm>
          <a:prstGeom prst="rect">
            <a:avLst/>
          </a:prstGeom>
        </p:spPr>
      </p:pic>
      <p:sp>
        <p:nvSpPr>
          <p:cNvPr id="24" name="Text Placeholder 17">
            <a:extLst>
              <a:ext uri="{FF2B5EF4-FFF2-40B4-BE49-F238E27FC236}">
                <a16:creationId xmlns:a16="http://schemas.microsoft.com/office/drawing/2014/main" id="{ECBB2DD6-5A6B-7EAD-ABA1-5AA0CA757838}"/>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solidFill>
                  <a:schemeClr val="tx1"/>
                </a:solidFill>
              </a:rPr>
              <a:t>4 sit-stand desks</a:t>
            </a:r>
          </a:p>
          <a:p>
            <a:endParaRPr lang="en-US" dirty="0">
              <a:solidFill>
                <a:schemeClr val="tx1"/>
              </a:solidFill>
            </a:endParaRPr>
          </a:p>
          <a:p>
            <a:pPr marL="285777" indent="-285777">
              <a:buFont typeface="Arial" panose="020B0604020202020204" pitchFamily="34" charset="0"/>
              <a:buChar char="•"/>
            </a:pPr>
            <a:r>
              <a:rPr lang="en-US" dirty="0">
                <a:solidFill>
                  <a:schemeClr val="tx1"/>
                </a:solidFill>
              </a:rPr>
              <a:t>Fully-wired and furnished</a:t>
            </a:r>
          </a:p>
          <a:p>
            <a:pPr marL="285777" indent="-285777">
              <a:buFont typeface="Arial" panose="020B0604020202020204" pitchFamily="34" charset="0"/>
              <a:buChar char="•"/>
            </a:pPr>
            <a:endParaRPr lang="en-US" dirty="0">
              <a:solidFill>
                <a:schemeClr val="tx1"/>
              </a:solidFill>
            </a:endParaRPr>
          </a:p>
          <a:p>
            <a:pPr marL="285777" indent="-285777">
              <a:buFont typeface="Arial" panose="020B0604020202020204" pitchFamily="34" charset="0"/>
              <a:buChar char="•"/>
            </a:pPr>
            <a:r>
              <a:rPr lang="en-US" dirty="0">
                <a:solidFill>
                  <a:schemeClr val="tx1"/>
                </a:solidFill>
              </a:rPr>
              <a:t>Large windows overlooking downtown Calgary</a:t>
            </a:r>
          </a:p>
          <a:p>
            <a:pPr marL="285777" indent="-285777">
              <a:buFont typeface="Arial" panose="020B0604020202020204" pitchFamily="34" charset="0"/>
              <a:buChar char="•"/>
            </a:pPr>
            <a:endParaRPr lang="en-US" dirty="0">
              <a:solidFill>
                <a:schemeClr val="tx1"/>
              </a:solidFill>
            </a:endParaRPr>
          </a:p>
          <a:p>
            <a:pPr marL="285777" indent="-285777">
              <a:buFont typeface="Arial" panose="020B0604020202020204" pitchFamily="34" charset="0"/>
              <a:buChar char="•"/>
            </a:pPr>
            <a:r>
              <a:rPr lang="en-US" dirty="0">
                <a:solidFill>
                  <a:schemeClr val="tx1"/>
                </a:solidFill>
              </a:rPr>
              <a:t>Small reception area</a:t>
            </a:r>
          </a:p>
        </p:txBody>
      </p:sp>
      <p:sp>
        <p:nvSpPr>
          <p:cNvPr id="5" name="Text Placeholder 4">
            <a:extLst>
              <a:ext uri="{FF2B5EF4-FFF2-40B4-BE49-F238E27FC236}">
                <a16:creationId xmlns:a16="http://schemas.microsoft.com/office/drawing/2014/main" id="{81A44AEC-5A98-3C36-F293-144E9F05809A}"/>
              </a:ext>
            </a:extLst>
          </p:cNvPr>
          <p:cNvSpPr>
            <a:spLocks noGrp="1"/>
          </p:cNvSpPr>
          <p:nvPr>
            <p:ph type="body" sz="quarter" idx="24"/>
          </p:nvPr>
        </p:nvSpPr>
        <p:spPr>
          <a:xfrm>
            <a:off x="12014203" y="7183400"/>
            <a:ext cx="2895599" cy="369332"/>
          </a:xfrm>
        </p:spPr>
        <p:txBody>
          <a:bodyPr/>
          <a:lstStyle/>
          <a:p>
            <a:r>
              <a:rPr lang="en-US" sz="2400" b="0" dirty="0"/>
              <a:t>Call us today!</a:t>
            </a:r>
          </a:p>
        </p:txBody>
      </p:sp>
    </p:spTree>
    <p:extLst>
      <p:ext uri="{BB962C8B-B14F-4D97-AF65-F5344CB8AC3E}">
        <p14:creationId xmlns:p14="http://schemas.microsoft.com/office/powerpoint/2010/main" val="3772578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E2A424A8-1AE2-DD52-349E-127F55A121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486" y="3264435"/>
            <a:ext cx="9068314" cy="5987691"/>
          </a:xfrm>
          <a:prstGeom prst="rect">
            <a:avLst/>
          </a:prstGeom>
        </p:spPr>
      </p:pic>
      <p:sp>
        <p:nvSpPr>
          <p:cNvPr id="2" name="object 18">
            <a:extLst>
              <a:ext uri="{FF2B5EF4-FFF2-40B4-BE49-F238E27FC236}">
                <a16:creationId xmlns:a16="http://schemas.microsoft.com/office/drawing/2014/main" id="{9431175F-3E78-FC61-7F6B-6ED89A7624A3}"/>
              </a:ext>
            </a:extLst>
          </p:cNvPr>
          <p:cNvSpPr/>
          <p:nvPr/>
        </p:nvSpPr>
        <p:spPr>
          <a:xfrm>
            <a:off x="4017380" y="7429500"/>
            <a:ext cx="1197908" cy="1539876"/>
          </a:xfrm>
          <a:custGeom>
            <a:avLst/>
            <a:gdLst>
              <a:gd name="connsiteX0" fmla="*/ 430618 w 431178"/>
              <a:gd name="connsiteY0" fmla="*/ 0 h 180924"/>
              <a:gd name="connsiteX1" fmla="*/ 0 w 431178"/>
              <a:gd name="connsiteY1" fmla="*/ 0 h 180924"/>
              <a:gd name="connsiteX2" fmla="*/ 0 w 431178"/>
              <a:gd name="connsiteY2" fmla="*/ 180924 h 180924"/>
              <a:gd name="connsiteX3" fmla="*/ 430618 w 431178"/>
              <a:gd name="connsiteY3" fmla="*/ 180924 h 180924"/>
              <a:gd name="connsiteX4" fmla="*/ 431165 w 431178"/>
              <a:gd name="connsiteY4" fmla="*/ 74521 h 180924"/>
              <a:gd name="connsiteX5" fmla="*/ 430618 w 431178"/>
              <a:gd name="connsiteY5" fmla="*/ 0 h 180924"/>
              <a:gd name="connsiteX0" fmla="*/ 430618 w 471156"/>
              <a:gd name="connsiteY0" fmla="*/ 0 h 180924"/>
              <a:gd name="connsiteX1" fmla="*/ 0 w 471156"/>
              <a:gd name="connsiteY1" fmla="*/ 0 h 180924"/>
              <a:gd name="connsiteX2" fmla="*/ 0 w 471156"/>
              <a:gd name="connsiteY2" fmla="*/ 180924 h 180924"/>
              <a:gd name="connsiteX3" fmla="*/ 430618 w 471156"/>
              <a:gd name="connsiteY3" fmla="*/ 180924 h 180924"/>
              <a:gd name="connsiteX4" fmla="*/ 431165 w 471156"/>
              <a:gd name="connsiteY4" fmla="*/ 74521 h 180924"/>
              <a:gd name="connsiteX5" fmla="*/ 456982 w 471156"/>
              <a:gd name="connsiteY5" fmla="*/ 73708 h 180924"/>
              <a:gd name="connsiteX6" fmla="*/ 430618 w 471156"/>
              <a:gd name="connsiteY6" fmla="*/ 0 h 180924"/>
              <a:gd name="connsiteX0" fmla="*/ 430618 w 471156"/>
              <a:gd name="connsiteY0" fmla="*/ 0 h 180924"/>
              <a:gd name="connsiteX1" fmla="*/ 0 w 471156"/>
              <a:gd name="connsiteY1" fmla="*/ 0 h 180924"/>
              <a:gd name="connsiteX2" fmla="*/ 0 w 471156"/>
              <a:gd name="connsiteY2" fmla="*/ 180924 h 180924"/>
              <a:gd name="connsiteX3" fmla="*/ 430618 w 471156"/>
              <a:gd name="connsiteY3" fmla="*/ 180924 h 180924"/>
              <a:gd name="connsiteX4" fmla="*/ 431165 w 471156"/>
              <a:gd name="connsiteY4" fmla="*/ 74521 h 180924"/>
              <a:gd name="connsiteX5" fmla="*/ 456982 w 471156"/>
              <a:gd name="connsiteY5" fmla="*/ 73708 h 180924"/>
              <a:gd name="connsiteX6" fmla="*/ 430618 w 471156"/>
              <a:gd name="connsiteY6" fmla="*/ 0 h 180924"/>
              <a:gd name="connsiteX0" fmla="*/ 430618 w 470956"/>
              <a:gd name="connsiteY0" fmla="*/ 0 h 180924"/>
              <a:gd name="connsiteX1" fmla="*/ 0 w 470956"/>
              <a:gd name="connsiteY1" fmla="*/ 0 h 180924"/>
              <a:gd name="connsiteX2" fmla="*/ 0 w 470956"/>
              <a:gd name="connsiteY2" fmla="*/ 180924 h 180924"/>
              <a:gd name="connsiteX3" fmla="*/ 430618 w 470956"/>
              <a:gd name="connsiteY3" fmla="*/ 180924 h 180924"/>
              <a:gd name="connsiteX4" fmla="*/ 431165 w 470956"/>
              <a:gd name="connsiteY4" fmla="*/ 74521 h 180924"/>
              <a:gd name="connsiteX5" fmla="*/ 456982 w 470956"/>
              <a:gd name="connsiteY5" fmla="*/ 73708 h 180924"/>
              <a:gd name="connsiteX6" fmla="*/ 430618 w 470956"/>
              <a:gd name="connsiteY6" fmla="*/ 0 h 180924"/>
              <a:gd name="connsiteX0" fmla="*/ 430618 w 470956"/>
              <a:gd name="connsiteY0" fmla="*/ 0 h 180924"/>
              <a:gd name="connsiteX1" fmla="*/ 0 w 470956"/>
              <a:gd name="connsiteY1" fmla="*/ 0 h 180924"/>
              <a:gd name="connsiteX2" fmla="*/ 0 w 470956"/>
              <a:gd name="connsiteY2" fmla="*/ 180924 h 180924"/>
              <a:gd name="connsiteX3" fmla="*/ 430618 w 470956"/>
              <a:gd name="connsiteY3" fmla="*/ 180924 h 180924"/>
              <a:gd name="connsiteX4" fmla="*/ 431165 w 470956"/>
              <a:gd name="connsiteY4" fmla="*/ 74521 h 180924"/>
              <a:gd name="connsiteX5" fmla="*/ 456982 w 470956"/>
              <a:gd name="connsiteY5" fmla="*/ 73708 h 180924"/>
              <a:gd name="connsiteX6" fmla="*/ 430618 w 470956"/>
              <a:gd name="connsiteY6" fmla="*/ 0 h 180924"/>
              <a:gd name="connsiteX0" fmla="*/ 430618 w 471209"/>
              <a:gd name="connsiteY0" fmla="*/ 0 h 180924"/>
              <a:gd name="connsiteX1" fmla="*/ 0 w 471209"/>
              <a:gd name="connsiteY1" fmla="*/ 0 h 180924"/>
              <a:gd name="connsiteX2" fmla="*/ 0 w 471209"/>
              <a:gd name="connsiteY2" fmla="*/ 180924 h 180924"/>
              <a:gd name="connsiteX3" fmla="*/ 430618 w 471209"/>
              <a:gd name="connsiteY3" fmla="*/ 180924 h 180924"/>
              <a:gd name="connsiteX4" fmla="*/ 431165 w 471209"/>
              <a:gd name="connsiteY4" fmla="*/ 74521 h 180924"/>
              <a:gd name="connsiteX5" fmla="*/ 457597 w 471209"/>
              <a:gd name="connsiteY5" fmla="*/ 74521 h 180924"/>
              <a:gd name="connsiteX6" fmla="*/ 430618 w 471209"/>
              <a:gd name="connsiteY6" fmla="*/ 0 h 180924"/>
              <a:gd name="connsiteX0" fmla="*/ 457971 w 489657"/>
              <a:gd name="connsiteY0" fmla="*/ 271 h 180924"/>
              <a:gd name="connsiteX1" fmla="*/ 0 w 489657"/>
              <a:gd name="connsiteY1" fmla="*/ 0 h 180924"/>
              <a:gd name="connsiteX2" fmla="*/ 0 w 489657"/>
              <a:gd name="connsiteY2" fmla="*/ 180924 h 180924"/>
              <a:gd name="connsiteX3" fmla="*/ 430618 w 489657"/>
              <a:gd name="connsiteY3" fmla="*/ 180924 h 180924"/>
              <a:gd name="connsiteX4" fmla="*/ 431165 w 489657"/>
              <a:gd name="connsiteY4" fmla="*/ 74521 h 180924"/>
              <a:gd name="connsiteX5" fmla="*/ 457597 w 489657"/>
              <a:gd name="connsiteY5" fmla="*/ 74521 h 180924"/>
              <a:gd name="connsiteX6" fmla="*/ 457971 w 489657"/>
              <a:gd name="connsiteY6" fmla="*/ 271 h 180924"/>
              <a:gd name="connsiteX0" fmla="*/ 457971 w 458197"/>
              <a:gd name="connsiteY0" fmla="*/ 271 h 180924"/>
              <a:gd name="connsiteX1" fmla="*/ 0 w 458197"/>
              <a:gd name="connsiteY1" fmla="*/ 0 h 180924"/>
              <a:gd name="connsiteX2" fmla="*/ 0 w 458197"/>
              <a:gd name="connsiteY2" fmla="*/ 180924 h 180924"/>
              <a:gd name="connsiteX3" fmla="*/ 430618 w 458197"/>
              <a:gd name="connsiteY3" fmla="*/ 180924 h 180924"/>
              <a:gd name="connsiteX4" fmla="*/ 431165 w 458197"/>
              <a:gd name="connsiteY4" fmla="*/ 74521 h 180924"/>
              <a:gd name="connsiteX5" fmla="*/ 457597 w 458197"/>
              <a:gd name="connsiteY5" fmla="*/ 74521 h 180924"/>
              <a:gd name="connsiteX6" fmla="*/ 457971 w 458197"/>
              <a:gd name="connsiteY6" fmla="*/ 271 h 180924"/>
              <a:gd name="connsiteX0" fmla="*/ 457971 w 458152"/>
              <a:gd name="connsiteY0" fmla="*/ 271 h 180924"/>
              <a:gd name="connsiteX1" fmla="*/ 0 w 458152"/>
              <a:gd name="connsiteY1" fmla="*/ 0 h 180924"/>
              <a:gd name="connsiteX2" fmla="*/ 0 w 458152"/>
              <a:gd name="connsiteY2" fmla="*/ 180924 h 180924"/>
              <a:gd name="connsiteX3" fmla="*/ 430618 w 458152"/>
              <a:gd name="connsiteY3" fmla="*/ 180924 h 180924"/>
              <a:gd name="connsiteX4" fmla="*/ 431165 w 458152"/>
              <a:gd name="connsiteY4" fmla="*/ 74521 h 180924"/>
              <a:gd name="connsiteX5" fmla="*/ 456982 w 458152"/>
              <a:gd name="connsiteY5" fmla="*/ 74250 h 180924"/>
              <a:gd name="connsiteX6" fmla="*/ 457971 w 458152"/>
              <a:gd name="connsiteY6" fmla="*/ 271 h 180924"/>
              <a:gd name="connsiteX0" fmla="*/ 460430 w 460530"/>
              <a:gd name="connsiteY0" fmla="*/ 136 h 180924"/>
              <a:gd name="connsiteX1" fmla="*/ 0 w 460530"/>
              <a:gd name="connsiteY1" fmla="*/ 0 h 180924"/>
              <a:gd name="connsiteX2" fmla="*/ 0 w 460530"/>
              <a:gd name="connsiteY2" fmla="*/ 180924 h 180924"/>
              <a:gd name="connsiteX3" fmla="*/ 430618 w 460530"/>
              <a:gd name="connsiteY3" fmla="*/ 180924 h 180924"/>
              <a:gd name="connsiteX4" fmla="*/ 431165 w 460530"/>
              <a:gd name="connsiteY4" fmla="*/ 74521 h 180924"/>
              <a:gd name="connsiteX5" fmla="*/ 456982 w 460530"/>
              <a:gd name="connsiteY5" fmla="*/ 74250 h 180924"/>
              <a:gd name="connsiteX6" fmla="*/ 460430 w 460530"/>
              <a:gd name="connsiteY6" fmla="*/ 136 h 180924"/>
              <a:gd name="connsiteX0" fmla="*/ 460430 w 460734"/>
              <a:gd name="connsiteY0" fmla="*/ 136 h 180924"/>
              <a:gd name="connsiteX1" fmla="*/ 0 w 460734"/>
              <a:gd name="connsiteY1" fmla="*/ 0 h 180924"/>
              <a:gd name="connsiteX2" fmla="*/ 0 w 460734"/>
              <a:gd name="connsiteY2" fmla="*/ 180924 h 180924"/>
              <a:gd name="connsiteX3" fmla="*/ 430618 w 460734"/>
              <a:gd name="connsiteY3" fmla="*/ 180924 h 180924"/>
              <a:gd name="connsiteX4" fmla="*/ 431165 w 460734"/>
              <a:gd name="connsiteY4" fmla="*/ 74521 h 180924"/>
              <a:gd name="connsiteX5" fmla="*/ 460670 w 460734"/>
              <a:gd name="connsiteY5" fmla="*/ 74250 h 180924"/>
              <a:gd name="connsiteX6" fmla="*/ 460430 w 460734"/>
              <a:gd name="connsiteY6" fmla="*/ 136 h 180924"/>
              <a:gd name="connsiteX0" fmla="*/ 460430 w 460739"/>
              <a:gd name="connsiteY0" fmla="*/ 136 h 180924"/>
              <a:gd name="connsiteX1" fmla="*/ 0 w 460739"/>
              <a:gd name="connsiteY1" fmla="*/ 0 h 180924"/>
              <a:gd name="connsiteX2" fmla="*/ 0 w 460739"/>
              <a:gd name="connsiteY2" fmla="*/ 180924 h 180924"/>
              <a:gd name="connsiteX3" fmla="*/ 430618 w 460739"/>
              <a:gd name="connsiteY3" fmla="*/ 180924 h 180924"/>
              <a:gd name="connsiteX4" fmla="*/ 460724 w 460739"/>
              <a:gd name="connsiteY4" fmla="*/ 82208 h 180924"/>
              <a:gd name="connsiteX5" fmla="*/ 460670 w 460739"/>
              <a:gd name="connsiteY5" fmla="*/ 74250 h 180924"/>
              <a:gd name="connsiteX6" fmla="*/ 460430 w 460739"/>
              <a:gd name="connsiteY6" fmla="*/ 136 h 180924"/>
              <a:gd name="connsiteX0" fmla="*/ 460430 w 460739"/>
              <a:gd name="connsiteY0" fmla="*/ 136 h 182632"/>
              <a:gd name="connsiteX1" fmla="*/ 0 w 460739"/>
              <a:gd name="connsiteY1" fmla="*/ 0 h 182632"/>
              <a:gd name="connsiteX2" fmla="*/ 0 w 460739"/>
              <a:gd name="connsiteY2" fmla="*/ 180924 h 182632"/>
              <a:gd name="connsiteX3" fmla="*/ 456482 w 460739"/>
              <a:gd name="connsiteY3" fmla="*/ 182632 h 182632"/>
              <a:gd name="connsiteX4" fmla="*/ 460724 w 460739"/>
              <a:gd name="connsiteY4" fmla="*/ 82208 h 182632"/>
              <a:gd name="connsiteX5" fmla="*/ 460670 w 460739"/>
              <a:gd name="connsiteY5" fmla="*/ 74250 h 182632"/>
              <a:gd name="connsiteX6" fmla="*/ 460430 w 460739"/>
              <a:gd name="connsiteY6" fmla="*/ 136 h 182632"/>
              <a:gd name="connsiteX0" fmla="*/ 460430 w 481609"/>
              <a:gd name="connsiteY0" fmla="*/ 136 h 182632"/>
              <a:gd name="connsiteX1" fmla="*/ 0 w 481609"/>
              <a:gd name="connsiteY1" fmla="*/ 0 h 182632"/>
              <a:gd name="connsiteX2" fmla="*/ 0 w 481609"/>
              <a:gd name="connsiteY2" fmla="*/ 180924 h 182632"/>
              <a:gd name="connsiteX3" fmla="*/ 456482 w 481609"/>
              <a:gd name="connsiteY3" fmla="*/ 182632 h 182632"/>
              <a:gd name="connsiteX4" fmla="*/ 481609 w 481609"/>
              <a:gd name="connsiteY4" fmla="*/ 128102 h 182632"/>
              <a:gd name="connsiteX5" fmla="*/ 460670 w 481609"/>
              <a:gd name="connsiteY5" fmla="*/ 74250 h 182632"/>
              <a:gd name="connsiteX6" fmla="*/ 460430 w 481609"/>
              <a:gd name="connsiteY6" fmla="*/ 136 h 182632"/>
              <a:gd name="connsiteX0" fmla="*/ 460430 w 491572"/>
              <a:gd name="connsiteY0" fmla="*/ 136 h 182632"/>
              <a:gd name="connsiteX1" fmla="*/ 0 w 491572"/>
              <a:gd name="connsiteY1" fmla="*/ 0 h 182632"/>
              <a:gd name="connsiteX2" fmla="*/ 0 w 491572"/>
              <a:gd name="connsiteY2" fmla="*/ 180924 h 182632"/>
              <a:gd name="connsiteX3" fmla="*/ 456482 w 491572"/>
              <a:gd name="connsiteY3" fmla="*/ 182632 h 182632"/>
              <a:gd name="connsiteX4" fmla="*/ 460670 w 491572"/>
              <a:gd name="connsiteY4" fmla="*/ 74250 h 182632"/>
              <a:gd name="connsiteX5" fmla="*/ 460430 w 491572"/>
              <a:gd name="connsiteY5" fmla="*/ 136 h 182632"/>
              <a:gd name="connsiteX0" fmla="*/ 460430 w 515794"/>
              <a:gd name="connsiteY0" fmla="*/ 136 h 182632"/>
              <a:gd name="connsiteX1" fmla="*/ 0 w 515794"/>
              <a:gd name="connsiteY1" fmla="*/ 0 h 182632"/>
              <a:gd name="connsiteX2" fmla="*/ 0 w 515794"/>
              <a:gd name="connsiteY2" fmla="*/ 180924 h 182632"/>
              <a:gd name="connsiteX3" fmla="*/ 456482 w 515794"/>
              <a:gd name="connsiteY3" fmla="*/ 182632 h 182632"/>
              <a:gd name="connsiteX4" fmla="*/ 460430 w 515794"/>
              <a:gd name="connsiteY4" fmla="*/ 136 h 182632"/>
              <a:gd name="connsiteX0" fmla="*/ 460430 w 493670"/>
              <a:gd name="connsiteY0" fmla="*/ 136 h 182632"/>
              <a:gd name="connsiteX1" fmla="*/ 0 w 493670"/>
              <a:gd name="connsiteY1" fmla="*/ 0 h 182632"/>
              <a:gd name="connsiteX2" fmla="*/ 0 w 493670"/>
              <a:gd name="connsiteY2" fmla="*/ 180924 h 182632"/>
              <a:gd name="connsiteX3" fmla="*/ 456482 w 493670"/>
              <a:gd name="connsiteY3" fmla="*/ 182632 h 182632"/>
              <a:gd name="connsiteX4" fmla="*/ 460430 w 493670"/>
              <a:gd name="connsiteY4" fmla="*/ 136 h 182632"/>
              <a:gd name="connsiteX0" fmla="*/ 460430 w 460430"/>
              <a:gd name="connsiteY0" fmla="*/ 136 h 182632"/>
              <a:gd name="connsiteX1" fmla="*/ 0 w 460430"/>
              <a:gd name="connsiteY1" fmla="*/ 0 h 182632"/>
              <a:gd name="connsiteX2" fmla="*/ 0 w 460430"/>
              <a:gd name="connsiteY2" fmla="*/ 180924 h 182632"/>
              <a:gd name="connsiteX3" fmla="*/ 456482 w 460430"/>
              <a:gd name="connsiteY3" fmla="*/ 182632 h 182632"/>
              <a:gd name="connsiteX4" fmla="*/ 460430 w 460430"/>
              <a:gd name="connsiteY4" fmla="*/ 136 h 182632"/>
              <a:gd name="connsiteX0" fmla="*/ 460430 w 460659"/>
              <a:gd name="connsiteY0" fmla="*/ 136 h 181375"/>
              <a:gd name="connsiteX1" fmla="*/ 0 w 460659"/>
              <a:gd name="connsiteY1" fmla="*/ 0 h 181375"/>
              <a:gd name="connsiteX2" fmla="*/ 0 w 460659"/>
              <a:gd name="connsiteY2" fmla="*/ 180924 h 181375"/>
              <a:gd name="connsiteX3" fmla="*/ 460659 w 460659"/>
              <a:gd name="connsiteY3" fmla="*/ 181375 h 181375"/>
              <a:gd name="connsiteX4" fmla="*/ 460430 w 460659"/>
              <a:gd name="connsiteY4" fmla="*/ 136 h 1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59" h="181375">
                <a:moveTo>
                  <a:pt x="460430" y="136"/>
                </a:moveTo>
                <a:lnTo>
                  <a:pt x="0" y="0"/>
                </a:lnTo>
                <a:lnTo>
                  <a:pt x="0" y="180924"/>
                </a:lnTo>
                <a:lnTo>
                  <a:pt x="460659" y="181375"/>
                </a:lnTo>
                <a:cubicBezTo>
                  <a:pt x="460583" y="120962"/>
                  <a:pt x="460506" y="60549"/>
                  <a:pt x="460430" y="136"/>
                </a:cubicBezTo>
                <a:close/>
              </a:path>
            </a:pathLst>
          </a:custGeom>
          <a:solidFill>
            <a:srgbClr val="8FB1CC">
              <a:alpha val="44975"/>
            </a:srgbClr>
          </a:solidFill>
        </p:spPr>
        <p:txBody>
          <a:bodyPr wrap="square" lIns="0" tIns="0" rIns="0" bIns="0" rtlCol="0"/>
          <a:lstStyle/>
          <a:p>
            <a:endParaRPr/>
          </a:p>
        </p:txBody>
      </p:sp>
      <p:sp>
        <p:nvSpPr>
          <p:cNvPr id="38" name="object 20">
            <a:extLst>
              <a:ext uri="{FF2B5EF4-FFF2-40B4-BE49-F238E27FC236}">
                <a16:creationId xmlns:a16="http://schemas.microsoft.com/office/drawing/2014/main" id="{64F59B09-366B-0580-8940-0281CEFFA491}"/>
              </a:ext>
            </a:extLst>
          </p:cNvPr>
          <p:cNvSpPr/>
          <p:nvPr/>
        </p:nvSpPr>
        <p:spPr>
          <a:xfrm>
            <a:off x="2202455" y="9439119"/>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wrap="square" lIns="0" tIns="0" rIns="0" bIns="0" anchor="t">
            <a:spAutoFit/>
          </a:bodyPr>
          <a:lstStyle/>
          <a:p>
            <a:r>
              <a:rPr lang="en-US">
                <a:latin typeface="Arial"/>
                <a:cs typeface="Arial"/>
              </a:rPr>
              <a:t>5</a:t>
            </a:r>
            <a:r>
              <a:rPr lang="en-US" baseline="30000">
                <a:latin typeface="Arial"/>
                <a:cs typeface="Arial"/>
              </a:rPr>
              <a:t>th</a:t>
            </a:r>
            <a:r>
              <a:rPr lang="en-US">
                <a:latin typeface="Arial"/>
                <a:cs typeface="Arial"/>
              </a:rPr>
              <a:t> Floor</a:t>
            </a:r>
          </a:p>
        </p:txBody>
      </p:sp>
      <p:pic>
        <p:nvPicPr>
          <p:cNvPr id="7" name="Picture Placeholder 6">
            <a:extLst>
              <a:ext uri="{FF2B5EF4-FFF2-40B4-BE49-F238E27FC236}">
                <a16:creationId xmlns:a16="http://schemas.microsoft.com/office/drawing/2014/main" id="{FAAC881A-384C-94C5-E39C-E7A1DAAECEDB}"/>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4040" b="4040"/>
          <a:stretch/>
        </p:blipFill>
        <p:spPr>
          <a:xfrm>
            <a:off x="10975917" y="741365"/>
            <a:ext cx="4568883" cy="2799840"/>
          </a:xfrm>
          <a:prstGeom prst="rect">
            <a:avLst/>
          </a:prstGeom>
        </p:spPr>
      </p:pic>
      <p:sp>
        <p:nvSpPr>
          <p:cNvPr id="32" name="Text Placeholder 31">
            <a:extLst>
              <a:ext uri="{FF2B5EF4-FFF2-40B4-BE49-F238E27FC236}">
                <a16:creationId xmlns:a16="http://schemas.microsoft.com/office/drawing/2014/main" id="{DAECF973-58C1-E1E2-AE52-0A1D808F5DD3}"/>
              </a:ext>
            </a:extLst>
          </p:cNvPr>
          <p:cNvSpPr>
            <a:spLocks noGrp="1"/>
          </p:cNvSpPr>
          <p:nvPr>
            <p:ph type="body" sz="quarter" idx="20"/>
          </p:nvPr>
        </p:nvSpPr>
        <p:spPr>
          <a:xfrm>
            <a:off x="500065" y="1495291"/>
            <a:ext cx="3856037" cy="492571"/>
          </a:xfrm>
        </p:spPr>
        <p:txBody>
          <a:bodyPr wrap="square" lIns="0" tIns="0" rIns="0" bIns="0" anchor="t">
            <a:spAutoFit/>
          </a:bodyPr>
          <a:lstStyle/>
          <a:p>
            <a:r>
              <a:rPr lang="en-US" sz="3200" dirty="0">
                <a:latin typeface="Arial"/>
                <a:cs typeface="Arial"/>
              </a:rPr>
              <a:t>Suite 585 | 701 SF</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a:t>Multi-use shared meeting rooms</a:t>
            </a:r>
          </a:p>
          <a:p>
            <a:pPr marL="285777" indent="-285777">
              <a:buFont typeface="Arial" panose="020B0604020202020204" pitchFamily="34" charset="0"/>
              <a:buChar char="•"/>
            </a:pPr>
            <a:endParaRPr lang="en-US"/>
          </a:p>
          <a:p>
            <a:pPr marL="285777" indent="-285777">
              <a:buFont typeface="Arial" panose="020B0604020202020204" pitchFamily="34" charset="0"/>
              <a:buChar char="•"/>
            </a:pPr>
            <a:r>
              <a:rPr lang="en-US"/>
              <a:t>Original locally painted artworks</a:t>
            </a:r>
          </a:p>
          <a:p>
            <a:endParaRPr lang="en-US"/>
          </a:p>
          <a:p>
            <a:pPr marL="285777" indent="-285777">
              <a:buFont typeface="Arial" panose="020B0604020202020204" pitchFamily="34" charset="0"/>
              <a:buChar char="•"/>
            </a:pPr>
            <a:r>
              <a:rPr lang="en-US"/>
              <a:t>Fully-wired and furnished</a:t>
            </a:r>
          </a:p>
          <a:p>
            <a:pPr marL="285777" indent="-285777">
              <a:buFont typeface="Arial" panose="020B0604020202020204" pitchFamily="34" charset="0"/>
              <a:buChar char="•"/>
            </a:pPr>
            <a:endParaRPr lang="en-US"/>
          </a:p>
          <a:p>
            <a:pPr marL="285777" indent="-285777">
              <a:buFont typeface="Arial" panose="020B0604020202020204" pitchFamily="34" charset="0"/>
              <a:buChar char="•"/>
            </a:pPr>
            <a:r>
              <a:rPr lang="en-US"/>
              <a:t>Large windows overlooking </a:t>
            </a:r>
            <a:r>
              <a:rPr lang="en-US">
                <a:solidFill>
                  <a:schemeClr val="tx1"/>
                </a:solidFill>
              </a:rPr>
              <a:t>Calgary</a:t>
            </a:r>
            <a:endParaRPr lang="en-US"/>
          </a:p>
        </p:txBody>
      </p:sp>
      <p:pic>
        <p:nvPicPr>
          <p:cNvPr id="34" name="Picture Placeholder 33">
            <a:extLst>
              <a:ext uri="{FF2B5EF4-FFF2-40B4-BE49-F238E27FC236}">
                <a16:creationId xmlns:a16="http://schemas.microsoft.com/office/drawing/2014/main" id="{44DAD637-8BC5-868B-E64A-21FE309FCC33}"/>
              </a:ext>
            </a:extLst>
          </p:cNvPr>
          <p:cNvPicPr>
            <a:picLocks noGrp="1" noChangeAspect="1"/>
          </p:cNvPicPr>
          <p:nvPr>
            <p:ph type="pic" sz="quarter" idx="23"/>
          </p:nvPr>
        </p:nvPicPr>
        <p:blipFill>
          <a:blip r:embed="rId5" cstate="print">
            <a:extLst>
              <a:ext uri="{28A0092B-C50C-407E-A947-70E740481C1C}">
                <a14:useLocalDpi xmlns:a14="http://schemas.microsoft.com/office/drawing/2010/main" val="0"/>
              </a:ext>
            </a:extLst>
          </a:blip>
          <a:srcRect t="4674" b="4674"/>
          <a:stretch/>
        </p:blipFill>
        <p:spPr>
          <a:xfrm>
            <a:off x="10975916" y="3858076"/>
            <a:ext cx="4568884" cy="2761200"/>
          </a:xfrm>
          <a:prstGeom prst="rect">
            <a:avLst/>
          </a:prstGeom>
        </p:spPr>
      </p:pic>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500065" y="2161924"/>
            <a:ext cx="3856037" cy="277127"/>
          </a:xfrm>
        </p:spPr>
        <p:txBody>
          <a:bodyPr/>
          <a:lstStyle/>
          <a:p>
            <a:r>
              <a:rPr lang="en-US"/>
              <a:t>Bow Valley Square</a:t>
            </a:r>
          </a:p>
        </p:txBody>
      </p:sp>
      <p:sp>
        <p:nvSpPr>
          <p:cNvPr id="14" name="object 18">
            <a:extLst>
              <a:ext uri="{FF2B5EF4-FFF2-40B4-BE49-F238E27FC236}">
                <a16:creationId xmlns:a16="http://schemas.microsoft.com/office/drawing/2014/main" id="{38D93ADF-66C8-DD78-A78A-1D8CFC7E0663}"/>
              </a:ext>
            </a:extLst>
          </p:cNvPr>
          <p:cNvSpPr/>
          <p:nvPr/>
        </p:nvSpPr>
        <p:spPr>
          <a:xfrm>
            <a:off x="515561" y="9435009"/>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8FB1CC">
              <a:alpha val="44975"/>
            </a:srgbClr>
          </a:solidFill>
        </p:spPr>
        <p:txBody>
          <a:bodyPr wrap="square" lIns="0" tIns="0" rIns="0" bIns="0" rtlCol="0"/>
          <a:lstStyle/>
          <a:p>
            <a:endParaRPr/>
          </a:p>
        </p:txBody>
      </p:sp>
      <p:sp>
        <p:nvSpPr>
          <p:cNvPr id="15" name="object 19">
            <a:extLst>
              <a:ext uri="{FF2B5EF4-FFF2-40B4-BE49-F238E27FC236}">
                <a16:creationId xmlns:a16="http://schemas.microsoft.com/office/drawing/2014/main" id="{1D15FC6B-31B5-E47A-9B19-69F7179FBDF5}"/>
              </a:ext>
            </a:extLst>
          </p:cNvPr>
          <p:cNvSpPr txBox="1"/>
          <p:nvPr/>
        </p:nvSpPr>
        <p:spPr>
          <a:xfrm>
            <a:off x="1185431" y="9424754"/>
            <a:ext cx="2260413" cy="228268"/>
          </a:xfrm>
          <a:prstGeom prst="rect">
            <a:avLst/>
          </a:prstGeom>
        </p:spPr>
        <p:txBody>
          <a:bodyPr vert="horz" wrap="square" lIns="0" tIns="12700" rIns="0" bIns="0" rtlCol="0">
            <a:spAutoFit/>
          </a:bodyPr>
          <a:lstStyle/>
          <a:p>
            <a:pPr>
              <a:lnSpc>
                <a:spcPct val="100000"/>
              </a:lnSpc>
              <a:spcBef>
                <a:spcPts val="100"/>
              </a:spcBef>
              <a:spcAft>
                <a:spcPts val="200"/>
              </a:spcAft>
            </a:pPr>
            <a:r>
              <a:rPr sz="1400" spc="-10">
                <a:solidFill>
                  <a:schemeClr val="tx1"/>
                </a:solidFill>
                <a:latin typeface="Arial"/>
                <a:cs typeface="Arial"/>
              </a:rPr>
              <a:t>Office</a:t>
            </a:r>
            <a:endParaRPr sz="1400">
              <a:solidFill>
                <a:schemeClr val="tx1"/>
              </a:solidFill>
              <a:latin typeface="Arial"/>
              <a:cs typeface="Arial"/>
            </a:endParaRPr>
          </a:p>
        </p:txBody>
      </p:sp>
      <p:sp>
        <p:nvSpPr>
          <p:cNvPr id="19" name="object 24">
            <a:extLst>
              <a:ext uri="{FF2B5EF4-FFF2-40B4-BE49-F238E27FC236}">
                <a16:creationId xmlns:a16="http://schemas.microsoft.com/office/drawing/2014/main" id="{BF0F6F59-2833-5E4F-2DD1-8BE32B4CB65B}"/>
              </a:ext>
            </a:extLst>
          </p:cNvPr>
          <p:cNvSpPr/>
          <p:nvPr/>
        </p:nvSpPr>
        <p:spPr>
          <a:xfrm>
            <a:off x="5157947" y="9430592"/>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5862470" y="9424754"/>
            <a:ext cx="2184980" cy="228268"/>
          </a:xfrm>
          <a:prstGeom prst="rect">
            <a:avLst/>
          </a:prstGeom>
        </p:spPr>
        <p:txBody>
          <a:bodyPr vert="horz" wrap="square" lIns="0" tIns="12700" rIns="0" bIns="0" rtlCol="0">
            <a:spAutoFit/>
          </a:bodyPr>
          <a:lstStyle/>
          <a:p>
            <a:pPr>
              <a:lnSpc>
                <a:spcPct val="100000"/>
              </a:lnSpc>
              <a:spcBef>
                <a:spcPts val="100"/>
              </a:spcBef>
              <a:spcAft>
                <a:spcPts val="200"/>
              </a:spcAft>
            </a:pPr>
            <a:r>
              <a:rPr lang="en-CA" sz="1400" spc="-10">
                <a:solidFill>
                  <a:schemeClr val="tx1"/>
                </a:solidFill>
                <a:latin typeface="Arial"/>
                <a:cs typeface="Arial"/>
              </a:rPr>
              <a:t>Kitchenette &amp; Lounge</a:t>
            </a:r>
            <a:endParaRPr sz="1400">
              <a:solidFill>
                <a:schemeClr val="tx1"/>
              </a:solidFill>
              <a:latin typeface="Arial"/>
              <a:cs typeface="Arial"/>
            </a:endParaRPr>
          </a:p>
        </p:txBody>
      </p:sp>
      <p:sp>
        <p:nvSpPr>
          <p:cNvPr id="33" name="object 19">
            <a:extLst>
              <a:ext uri="{FF2B5EF4-FFF2-40B4-BE49-F238E27FC236}">
                <a16:creationId xmlns:a16="http://schemas.microsoft.com/office/drawing/2014/main" id="{05535D97-79E4-002D-14E9-3AB27EEC7FB7}"/>
              </a:ext>
            </a:extLst>
          </p:cNvPr>
          <p:cNvSpPr txBox="1"/>
          <p:nvPr/>
        </p:nvSpPr>
        <p:spPr>
          <a:xfrm>
            <a:off x="2872325" y="9424754"/>
            <a:ext cx="2260413" cy="228268"/>
          </a:xfrm>
          <a:prstGeom prst="rect">
            <a:avLst/>
          </a:prstGeom>
        </p:spPr>
        <p:txBody>
          <a:bodyPr vert="horz" wrap="square" lIns="0" tIns="12700" rIns="0" bIns="0" rtlCol="0">
            <a:spAutoFit/>
          </a:bodyPr>
          <a:lstStyle/>
          <a:p>
            <a:pPr marR="373380">
              <a:spcAft>
                <a:spcPts val="200"/>
              </a:spcAft>
            </a:pPr>
            <a:r>
              <a:rPr lang="en-US" sz="1400">
                <a:solidFill>
                  <a:schemeClr val="tx1"/>
                </a:solidFill>
                <a:latin typeface="Arial"/>
                <a:cs typeface="Arial"/>
              </a:rPr>
              <a:t>Shared </a:t>
            </a:r>
            <a:r>
              <a:rPr sz="1400">
                <a:solidFill>
                  <a:schemeClr val="tx1"/>
                </a:solidFill>
                <a:latin typeface="Arial"/>
                <a:cs typeface="Arial"/>
              </a:rPr>
              <a:t>Meeting</a:t>
            </a:r>
            <a:r>
              <a:rPr sz="1400" spc="120">
                <a:solidFill>
                  <a:schemeClr val="tx1"/>
                </a:solidFill>
                <a:latin typeface="Arial"/>
                <a:cs typeface="Arial"/>
              </a:rPr>
              <a:t> </a:t>
            </a:r>
            <a:r>
              <a:rPr sz="1400" spc="-20">
                <a:solidFill>
                  <a:schemeClr val="tx1"/>
                </a:solidFill>
                <a:latin typeface="Arial"/>
                <a:cs typeface="Arial"/>
              </a:rPr>
              <a:t>Room</a:t>
            </a:r>
            <a:endParaRPr lang="en-CA" sz="1400" spc="-10">
              <a:solidFill>
                <a:schemeClr val="tx1"/>
              </a:solidFill>
              <a:latin typeface="Arial"/>
              <a:cs typeface="Arial"/>
            </a:endParaRPr>
          </a:p>
        </p:txBody>
      </p:sp>
      <p:sp>
        <p:nvSpPr>
          <p:cNvPr id="41" name="object 21">
            <a:extLst>
              <a:ext uri="{FF2B5EF4-FFF2-40B4-BE49-F238E27FC236}">
                <a16:creationId xmlns:a16="http://schemas.microsoft.com/office/drawing/2014/main" id="{531AB8E2-C6AC-7D19-B567-AAB7964C5952}"/>
              </a:ext>
            </a:extLst>
          </p:cNvPr>
          <p:cNvSpPr/>
          <p:nvPr/>
        </p:nvSpPr>
        <p:spPr>
          <a:xfrm>
            <a:off x="7928502" y="9428610"/>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endParaRPr/>
          </a:p>
        </p:txBody>
      </p:sp>
      <p:sp>
        <p:nvSpPr>
          <p:cNvPr id="45" name="object 19">
            <a:extLst>
              <a:ext uri="{FF2B5EF4-FFF2-40B4-BE49-F238E27FC236}">
                <a16:creationId xmlns:a16="http://schemas.microsoft.com/office/drawing/2014/main" id="{B6FADEFF-27AD-39FA-DE6C-459A03387F28}"/>
              </a:ext>
            </a:extLst>
          </p:cNvPr>
          <p:cNvSpPr txBox="1"/>
          <p:nvPr/>
        </p:nvSpPr>
        <p:spPr>
          <a:xfrm>
            <a:off x="8633025" y="9424754"/>
            <a:ext cx="2184980" cy="228268"/>
          </a:xfrm>
          <a:prstGeom prst="rect">
            <a:avLst/>
          </a:prstGeom>
        </p:spPr>
        <p:txBody>
          <a:bodyPr vert="horz" wrap="square" lIns="0" tIns="12700" rIns="0" bIns="0" rtlCol="0">
            <a:spAutoFit/>
          </a:bodyPr>
          <a:lstStyle/>
          <a:p>
            <a:pPr marR="373380">
              <a:spcAft>
                <a:spcPts val="200"/>
              </a:spcAft>
            </a:pPr>
            <a:r>
              <a:rPr lang="en-CA" sz="1400">
                <a:solidFill>
                  <a:schemeClr val="tx1"/>
                </a:solidFill>
                <a:latin typeface="Arial"/>
                <a:cs typeface="Arial"/>
              </a:rPr>
              <a:t>Elevators</a:t>
            </a:r>
            <a:endParaRPr lang="en-CA" sz="1400" spc="-10">
              <a:solidFill>
                <a:schemeClr val="tx1"/>
              </a:solidFill>
              <a:latin typeface="Arial"/>
              <a:cs typeface="Arial"/>
            </a:endParaRPr>
          </a:p>
        </p:txBody>
      </p:sp>
      <p:sp>
        <p:nvSpPr>
          <p:cNvPr id="50" name="Text Placeholder 12">
            <a:extLst>
              <a:ext uri="{FF2B5EF4-FFF2-40B4-BE49-F238E27FC236}">
                <a16:creationId xmlns:a16="http://schemas.microsoft.com/office/drawing/2014/main" id="{BE43940F-D5F4-E39D-A00E-05B17A099547}"/>
              </a:ext>
            </a:extLst>
          </p:cNvPr>
          <p:cNvSpPr txBox="1">
            <a:spLocks/>
          </p:cNvSpPr>
          <p:nvPr/>
        </p:nvSpPr>
        <p:spPr>
          <a:xfrm>
            <a:off x="5632814" y="4452530"/>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520</a:t>
            </a:r>
          </a:p>
        </p:txBody>
      </p:sp>
      <p:sp>
        <p:nvSpPr>
          <p:cNvPr id="52" name="Text Placeholder 12">
            <a:extLst>
              <a:ext uri="{FF2B5EF4-FFF2-40B4-BE49-F238E27FC236}">
                <a16:creationId xmlns:a16="http://schemas.microsoft.com/office/drawing/2014/main" id="{FAC0E1A3-D697-19EB-1356-C2E76C44F511}"/>
              </a:ext>
            </a:extLst>
          </p:cNvPr>
          <p:cNvSpPr txBox="1">
            <a:spLocks/>
          </p:cNvSpPr>
          <p:nvPr/>
        </p:nvSpPr>
        <p:spPr>
          <a:xfrm>
            <a:off x="4234841" y="4452530"/>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525</a:t>
            </a:r>
          </a:p>
        </p:txBody>
      </p:sp>
      <p:sp>
        <p:nvSpPr>
          <p:cNvPr id="53" name="Text Placeholder 12">
            <a:extLst>
              <a:ext uri="{FF2B5EF4-FFF2-40B4-BE49-F238E27FC236}">
                <a16:creationId xmlns:a16="http://schemas.microsoft.com/office/drawing/2014/main" id="{A429C7EB-A8F8-751A-B90A-FD43811A230A}"/>
              </a:ext>
            </a:extLst>
          </p:cNvPr>
          <p:cNvSpPr txBox="1">
            <a:spLocks/>
          </p:cNvSpPr>
          <p:nvPr/>
        </p:nvSpPr>
        <p:spPr>
          <a:xfrm>
            <a:off x="3003121" y="4452530"/>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530</a:t>
            </a:r>
          </a:p>
        </p:txBody>
      </p:sp>
      <p:sp>
        <p:nvSpPr>
          <p:cNvPr id="54" name="Text Placeholder 12">
            <a:extLst>
              <a:ext uri="{FF2B5EF4-FFF2-40B4-BE49-F238E27FC236}">
                <a16:creationId xmlns:a16="http://schemas.microsoft.com/office/drawing/2014/main" id="{03994523-61D9-4290-0159-AA6FE88C272E}"/>
              </a:ext>
            </a:extLst>
          </p:cNvPr>
          <p:cNvSpPr txBox="1">
            <a:spLocks/>
          </p:cNvSpPr>
          <p:nvPr/>
        </p:nvSpPr>
        <p:spPr>
          <a:xfrm>
            <a:off x="1277911" y="4331504"/>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535</a:t>
            </a:r>
          </a:p>
        </p:txBody>
      </p:sp>
      <p:sp>
        <p:nvSpPr>
          <p:cNvPr id="55" name="Text Placeholder 12">
            <a:extLst>
              <a:ext uri="{FF2B5EF4-FFF2-40B4-BE49-F238E27FC236}">
                <a16:creationId xmlns:a16="http://schemas.microsoft.com/office/drawing/2014/main" id="{91DAE173-4180-3D4D-A20B-761C239FBEAC}"/>
              </a:ext>
            </a:extLst>
          </p:cNvPr>
          <p:cNvSpPr txBox="1">
            <a:spLocks/>
          </p:cNvSpPr>
          <p:nvPr/>
        </p:nvSpPr>
        <p:spPr>
          <a:xfrm>
            <a:off x="1373463" y="5627242"/>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545</a:t>
            </a:r>
          </a:p>
        </p:txBody>
      </p:sp>
      <p:sp>
        <p:nvSpPr>
          <p:cNvPr id="56" name="Text Placeholder 12">
            <a:extLst>
              <a:ext uri="{FF2B5EF4-FFF2-40B4-BE49-F238E27FC236}">
                <a16:creationId xmlns:a16="http://schemas.microsoft.com/office/drawing/2014/main" id="{434DE3BA-FDA6-732F-82A3-4A225A1EC023}"/>
              </a:ext>
            </a:extLst>
          </p:cNvPr>
          <p:cNvSpPr txBox="1">
            <a:spLocks/>
          </p:cNvSpPr>
          <p:nvPr/>
        </p:nvSpPr>
        <p:spPr>
          <a:xfrm>
            <a:off x="1160281" y="6751521"/>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555</a:t>
            </a:r>
          </a:p>
        </p:txBody>
      </p:sp>
      <p:sp>
        <p:nvSpPr>
          <p:cNvPr id="57" name="Text Placeholder 12">
            <a:extLst>
              <a:ext uri="{FF2B5EF4-FFF2-40B4-BE49-F238E27FC236}">
                <a16:creationId xmlns:a16="http://schemas.microsoft.com/office/drawing/2014/main" id="{0E7CD757-6479-DEDC-4161-90F0968A653C}"/>
              </a:ext>
            </a:extLst>
          </p:cNvPr>
          <p:cNvSpPr txBox="1">
            <a:spLocks/>
          </p:cNvSpPr>
          <p:nvPr/>
        </p:nvSpPr>
        <p:spPr>
          <a:xfrm>
            <a:off x="1634018" y="7817208"/>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565</a:t>
            </a:r>
          </a:p>
        </p:txBody>
      </p:sp>
      <p:sp>
        <p:nvSpPr>
          <p:cNvPr id="58" name="Text Placeholder 12">
            <a:extLst>
              <a:ext uri="{FF2B5EF4-FFF2-40B4-BE49-F238E27FC236}">
                <a16:creationId xmlns:a16="http://schemas.microsoft.com/office/drawing/2014/main" id="{D5E437D5-7A2B-D1CD-54B5-9D48FB546FDD}"/>
              </a:ext>
            </a:extLst>
          </p:cNvPr>
          <p:cNvSpPr txBox="1">
            <a:spLocks/>
          </p:cNvSpPr>
          <p:nvPr/>
        </p:nvSpPr>
        <p:spPr>
          <a:xfrm>
            <a:off x="3026809" y="7806124"/>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575</a:t>
            </a:r>
          </a:p>
        </p:txBody>
      </p:sp>
      <p:sp>
        <p:nvSpPr>
          <p:cNvPr id="59" name="Text Placeholder 12">
            <a:extLst>
              <a:ext uri="{FF2B5EF4-FFF2-40B4-BE49-F238E27FC236}">
                <a16:creationId xmlns:a16="http://schemas.microsoft.com/office/drawing/2014/main" id="{72DB2433-4FA8-7324-34A7-4B584BE5E150}"/>
              </a:ext>
            </a:extLst>
          </p:cNvPr>
          <p:cNvSpPr txBox="1">
            <a:spLocks/>
          </p:cNvSpPr>
          <p:nvPr/>
        </p:nvSpPr>
        <p:spPr>
          <a:xfrm>
            <a:off x="4234214" y="7806125"/>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585</a:t>
            </a:r>
          </a:p>
        </p:txBody>
      </p:sp>
      <p:sp>
        <p:nvSpPr>
          <p:cNvPr id="60" name="Text Placeholder 12">
            <a:extLst>
              <a:ext uri="{FF2B5EF4-FFF2-40B4-BE49-F238E27FC236}">
                <a16:creationId xmlns:a16="http://schemas.microsoft.com/office/drawing/2014/main" id="{AE08F952-008B-2435-9C4B-E0E30C44448F}"/>
              </a:ext>
            </a:extLst>
          </p:cNvPr>
          <p:cNvSpPr txBox="1">
            <a:spLocks/>
          </p:cNvSpPr>
          <p:nvPr/>
        </p:nvSpPr>
        <p:spPr>
          <a:xfrm>
            <a:off x="5654758" y="7817207"/>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595</a:t>
            </a:r>
          </a:p>
        </p:txBody>
      </p:sp>
      <p:sp>
        <p:nvSpPr>
          <p:cNvPr id="61" name="Text Placeholder 12">
            <a:extLst>
              <a:ext uri="{FF2B5EF4-FFF2-40B4-BE49-F238E27FC236}">
                <a16:creationId xmlns:a16="http://schemas.microsoft.com/office/drawing/2014/main" id="{3EFA8780-6129-8FD6-17D2-D210137FB27B}"/>
              </a:ext>
            </a:extLst>
          </p:cNvPr>
          <p:cNvSpPr txBox="1">
            <a:spLocks/>
          </p:cNvSpPr>
          <p:nvPr/>
        </p:nvSpPr>
        <p:spPr>
          <a:xfrm>
            <a:off x="7762089" y="5572361"/>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505</a:t>
            </a:r>
          </a:p>
        </p:txBody>
      </p:sp>
      <p:sp>
        <p:nvSpPr>
          <p:cNvPr id="62" name="Text Placeholder 12">
            <a:extLst>
              <a:ext uri="{FF2B5EF4-FFF2-40B4-BE49-F238E27FC236}">
                <a16:creationId xmlns:a16="http://schemas.microsoft.com/office/drawing/2014/main" id="{3F708E48-8027-2041-1084-351F265898AD}"/>
              </a:ext>
            </a:extLst>
          </p:cNvPr>
          <p:cNvSpPr txBox="1">
            <a:spLocks/>
          </p:cNvSpPr>
          <p:nvPr/>
        </p:nvSpPr>
        <p:spPr>
          <a:xfrm>
            <a:off x="6835976" y="4111619"/>
            <a:ext cx="743053" cy="240977"/>
          </a:xfrm>
          <a:prstGeom prst="rect">
            <a:avLst/>
          </a:prstGeom>
          <a:solidFill>
            <a:srgbClr val="384B5A"/>
          </a:solidFill>
        </p:spPr>
        <p:txBody>
          <a:bodyPr wrap="none" lIns="0" tIns="36000" rIns="0" bIns="0">
            <a:noAutofit/>
          </a:bodyPr>
          <a:lstStyle>
            <a:lvl1pPr marL="0">
              <a:defRPr sz="5400" b="1">
                <a:solidFill>
                  <a:schemeClr val="bg1"/>
                </a:solidFill>
                <a:latin typeface="Arial" panose="020B0604020202020204" pitchFamily="34" charset="0"/>
                <a:ea typeface="+mn-ea"/>
                <a:cs typeface="Arial" panose="020B0604020202020204" pitchFamily="34" charset="0"/>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gn="ctr"/>
            <a:r>
              <a:rPr lang="en-US" sz="1100"/>
              <a:t>Suite 515</a:t>
            </a:r>
          </a:p>
        </p:txBody>
      </p:sp>
      <p:sp>
        <p:nvSpPr>
          <p:cNvPr id="63" name="object 21">
            <a:extLst>
              <a:ext uri="{FF2B5EF4-FFF2-40B4-BE49-F238E27FC236}">
                <a16:creationId xmlns:a16="http://schemas.microsoft.com/office/drawing/2014/main" id="{EA2F0A35-E7B7-3B13-056C-6E44C77C86BB}"/>
              </a:ext>
            </a:extLst>
          </p:cNvPr>
          <p:cNvSpPr/>
          <p:nvPr/>
        </p:nvSpPr>
        <p:spPr>
          <a:xfrm>
            <a:off x="6710309" y="5384801"/>
            <a:ext cx="513961" cy="1758270"/>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endParaRPr/>
          </a:p>
        </p:txBody>
      </p:sp>
      <p:sp>
        <p:nvSpPr>
          <p:cNvPr id="64" name="object 21">
            <a:extLst>
              <a:ext uri="{FF2B5EF4-FFF2-40B4-BE49-F238E27FC236}">
                <a16:creationId xmlns:a16="http://schemas.microsoft.com/office/drawing/2014/main" id="{DE10433E-1E7F-245E-5BE2-68D29E8DF87F}"/>
              </a:ext>
            </a:extLst>
          </p:cNvPr>
          <p:cNvSpPr/>
          <p:nvPr/>
        </p:nvSpPr>
        <p:spPr>
          <a:xfrm>
            <a:off x="5618109" y="6007099"/>
            <a:ext cx="554381" cy="1135971"/>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endParaRPr/>
          </a:p>
        </p:txBody>
      </p:sp>
      <p:sp>
        <p:nvSpPr>
          <p:cNvPr id="65" name="object 20">
            <a:extLst>
              <a:ext uri="{FF2B5EF4-FFF2-40B4-BE49-F238E27FC236}">
                <a16:creationId xmlns:a16="http://schemas.microsoft.com/office/drawing/2014/main" id="{A3D8BEC6-024F-33E4-9497-8DB7B26EC11A}"/>
              </a:ext>
            </a:extLst>
          </p:cNvPr>
          <p:cNvSpPr/>
          <p:nvPr/>
        </p:nvSpPr>
        <p:spPr>
          <a:xfrm>
            <a:off x="7650755" y="8081964"/>
            <a:ext cx="1499596" cy="887412"/>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endParaRPr/>
          </a:p>
        </p:txBody>
      </p:sp>
      <p:sp>
        <p:nvSpPr>
          <p:cNvPr id="66" name="object 24">
            <a:extLst>
              <a:ext uri="{FF2B5EF4-FFF2-40B4-BE49-F238E27FC236}">
                <a16:creationId xmlns:a16="http://schemas.microsoft.com/office/drawing/2014/main" id="{237954A8-0345-638B-6601-B698B60D7BA2}"/>
              </a:ext>
            </a:extLst>
          </p:cNvPr>
          <p:cNvSpPr/>
          <p:nvPr/>
        </p:nvSpPr>
        <p:spPr>
          <a:xfrm>
            <a:off x="6742405" y="7143747"/>
            <a:ext cx="2404047" cy="1827248"/>
          </a:xfrm>
          <a:custGeom>
            <a:avLst/>
            <a:gdLst>
              <a:gd name="connsiteX0" fmla="*/ 431494 w 431494"/>
              <a:gd name="connsiteY0" fmla="*/ 0 h 351741"/>
              <a:gd name="connsiteX1" fmla="*/ 876 w 431494"/>
              <a:gd name="connsiteY1" fmla="*/ 0 h 351741"/>
              <a:gd name="connsiteX2" fmla="*/ 876 w 431494"/>
              <a:gd name="connsiteY2" fmla="*/ 180924 h 351741"/>
              <a:gd name="connsiteX3" fmla="*/ 6804 w 431494"/>
              <a:gd name="connsiteY3" fmla="*/ 351741 h 351741"/>
              <a:gd name="connsiteX4" fmla="*/ 431494 w 431494"/>
              <a:gd name="connsiteY4" fmla="*/ 180924 h 351741"/>
              <a:gd name="connsiteX5" fmla="*/ 431494 w 431494"/>
              <a:gd name="connsiteY5" fmla="*/ 0 h 351741"/>
              <a:gd name="connsiteX0" fmla="*/ 431494 w 431494"/>
              <a:gd name="connsiteY0" fmla="*/ 0 h 355020"/>
              <a:gd name="connsiteX1" fmla="*/ 876 w 431494"/>
              <a:gd name="connsiteY1" fmla="*/ 0 h 355020"/>
              <a:gd name="connsiteX2" fmla="*/ 876 w 431494"/>
              <a:gd name="connsiteY2" fmla="*/ 180924 h 355020"/>
              <a:gd name="connsiteX3" fmla="*/ 6804 w 431494"/>
              <a:gd name="connsiteY3" fmla="*/ 351741 h 355020"/>
              <a:gd name="connsiteX4" fmla="*/ 165158 w 431494"/>
              <a:gd name="connsiteY4" fmla="*/ 349885 h 355020"/>
              <a:gd name="connsiteX5" fmla="*/ 431494 w 431494"/>
              <a:gd name="connsiteY5" fmla="*/ 180924 h 355020"/>
              <a:gd name="connsiteX6" fmla="*/ 431494 w 431494"/>
              <a:gd name="connsiteY6" fmla="*/ 0 h 355020"/>
              <a:gd name="connsiteX0" fmla="*/ 431494 w 431494"/>
              <a:gd name="connsiteY0" fmla="*/ 0 h 355020"/>
              <a:gd name="connsiteX1" fmla="*/ 876 w 431494"/>
              <a:gd name="connsiteY1" fmla="*/ 0 h 355020"/>
              <a:gd name="connsiteX2" fmla="*/ 876 w 431494"/>
              <a:gd name="connsiteY2" fmla="*/ 180924 h 355020"/>
              <a:gd name="connsiteX3" fmla="*/ 6804 w 431494"/>
              <a:gd name="connsiteY3" fmla="*/ 351741 h 355020"/>
              <a:gd name="connsiteX4" fmla="*/ 165158 w 431494"/>
              <a:gd name="connsiteY4" fmla="*/ 349885 h 355020"/>
              <a:gd name="connsiteX5" fmla="*/ 166852 w 431494"/>
              <a:gd name="connsiteY5" fmla="*/ 180975 h 355020"/>
              <a:gd name="connsiteX6" fmla="*/ 431494 w 431494"/>
              <a:gd name="connsiteY6" fmla="*/ 180924 h 355020"/>
              <a:gd name="connsiteX7" fmla="*/ 431494 w 431494"/>
              <a:gd name="connsiteY7" fmla="*/ 0 h 355020"/>
              <a:gd name="connsiteX0" fmla="*/ 431494 w 431494"/>
              <a:gd name="connsiteY0" fmla="*/ 0 h 355020"/>
              <a:gd name="connsiteX1" fmla="*/ 876 w 431494"/>
              <a:gd name="connsiteY1" fmla="*/ 0 h 355020"/>
              <a:gd name="connsiteX2" fmla="*/ 876 w 431494"/>
              <a:gd name="connsiteY2" fmla="*/ 180924 h 355020"/>
              <a:gd name="connsiteX3" fmla="*/ 6804 w 431494"/>
              <a:gd name="connsiteY3" fmla="*/ 351741 h 355020"/>
              <a:gd name="connsiteX4" fmla="*/ 165158 w 431494"/>
              <a:gd name="connsiteY4" fmla="*/ 349885 h 355020"/>
              <a:gd name="connsiteX5" fmla="*/ 166852 w 431494"/>
              <a:gd name="connsiteY5" fmla="*/ 180975 h 355020"/>
              <a:gd name="connsiteX6" fmla="*/ 431494 w 431494"/>
              <a:gd name="connsiteY6" fmla="*/ 180924 h 355020"/>
              <a:gd name="connsiteX7" fmla="*/ 431494 w 431494"/>
              <a:gd name="connsiteY7" fmla="*/ 0 h 355020"/>
              <a:gd name="connsiteX0" fmla="*/ 431494 w 431494"/>
              <a:gd name="connsiteY0" fmla="*/ 0 h 355020"/>
              <a:gd name="connsiteX1" fmla="*/ 876 w 431494"/>
              <a:gd name="connsiteY1" fmla="*/ 0 h 355020"/>
              <a:gd name="connsiteX2" fmla="*/ 876 w 431494"/>
              <a:gd name="connsiteY2" fmla="*/ 180924 h 355020"/>
              <a:gd name="connsiteX3" fmla="*/ 6804 w 431494"/>
              <a:gd name="connsiteY3" fmla="*/ 351741 h 355020"/>
              <a:gd name="connsiteX4" fmla="*/ 165158 w 431494"/>
              <a:gd name="connsiteY4" fmla="*/ 349885 h 355020"/>
              <a:gd name="connsiteX5" fmla="*/ 166852 w 431494"/>
              <a:gd name="connsiteY5" fmla="*/ 180975 h 355020"/>
              <a:gd name="connsiteX6" fmla="*/ 431494 w 431494"/>
              <a:gd name="connsiteY6" fmla="*/ 180924 h 355020"/>
              <a:gd name="connsiteX7" fmla="*/ 431494 w 431494"/>
              <a:gd name="connsiteY7" fmla="*/ 0 h 355020"/>
              <a:gd name="connsiteX0" fmla="*/ 431494 w 431494"/>
              <a:gd name="connsiteY0" fmla="*/ 0 h 351741"/>
              <a:gd name="connsiteX1" fmla="*/ 876 w 431494"/>
              <a:gd name="connsiteY1" fmla="*/ 0 h 351741"/>
              <a:gd name="connsiteX2" fmla="*/ 876 w 431494"/>
              <a:gd name="connsiteY2" fmla="*/ 180924 h 351741"/>
              <a:gd name="connsiteX3" fmla="*/ 6804 w 431494"/>
              <a:gd name="connsiteY3" fmla="*/ 351741 h 351741"/>
              <a:gd name="connsiteX4" fmla="*/ 165158 w 431494"/>
              <a:gd name="connsiteY4" fmla="*/ 349885 h 351741"/>
              <a:gd name="connsiteX5" fmla="*/ 166852 w 431494"/>
              <a:gd name="connsiteY5" fmla="*/ 180975 h 351741"/>
              <a:gd name="connsiteX6" fmla="*/ 431494 w 431494"/>
              <a:gd name="connsiteY6" fmla="*/ 180924 h 351741"/>
              <a:gd name="connsiteX7" fmla="*/ 431494 w 431494"/>
              <a:gd name="connsiteY7" fmla="*/ 0 h 351741"/>
              <a:gd name="connsiteX0" fmla="*/ 431494 w 431494"/>
              <a:gd name="connsiteY0" fmla="*/ 0 h 351741"/>
              <a:gd name="connsiteX1" fmla="*/ 876 w 431494"/>
              <a:gd name="connsiteY1" fmla="*/ 0 h 351741"/>
              <a:gd name="connsiteX2" fmla="*/ 876 w 431494"/>
              <a:gd name="connsiteY2" fmla="*/ 180924 h 351741"/>
              <a:gd name="connsiteX3" fmla="*/ 6804 w 431494"/>
              <a:gd name="connsiteY3" fmla="*/ 351741 h 351741"/>
              <a:gd name="connsiteX4" fmla="*/ 165158 w 431494"/>
              <a:gd name="connsiteY4" fmla="*/ 349885 h 351741"/>
              <a:gd name="connsiteX5" fmla="*/ 166852 w 431494"/>
              <a:gd name="connsiteY5" fmla="*/ 180975 h 351741"/>
              <a:gd name="connsiteX6" fmla="*/ 431494 w 431494"/>
              <a:gd name="connsiteY6" fmla="*/ 180924 h 351741"/>
              <a:gd name="connsiteX7" fmla="*/ 431494 w 431494"/>
              <a:gd name="connsiteY7" fmla="*/ 0 h 351741"/>
              <a:gd name="connsiteX0" fmla="*/ 430618 w 430618"/>
              <a:gd name="connsiteY0" fmla="*/ 0 h 351747"/>
              <a:gd name="connsiteX1" fmla="*/ 0 w 430618"/>
              <a:gd name="connsiteY1" fmla="*/ 0 h 351747"/>
              <a:gd name="connsiteX2" fmla="*/ 0 w 430618"/>
              <a:gd name="connsiteY2" fmla="*/ 180924 h 351747"/>
              <a:gd name="connsiteX3" fmla="*/ 5928 w 430618"/>
              <a:gd name="connsiteY3" fmla="*/ 351741 h 351747"/>
              <a:gd name="connsiteX4" fmla="*/ 164282 w 430618"/>
              <a:gd name="connsiteY4" fmla="*/ 349885 h 351747"/>
              <a:gd name="connsiteX5" fmla="*/ 165976 w 430618"/>
              <a:gd name="connsiteY5" fmla="*/ 180975 h 351747"/>
              <a:gd name="connsiteX6" fmla="*/ 430618 w 430618"/>
              <a:gd name="connsiteY6" fmla="*/ 180924 h 351747"/>
              <a:gd name="connsiteX7" fmla="*/ 430618 w 430618"/>
              <a:gd name="connsiteY7" fmla="*/ 0 h 351747"/>
              <a:gd name="connsiteX0" fmla="*/ 430630 w 430630"/>
              <a:gd name="connsiteY0" fmla="*/ 0 h 351747"/>
              <a:gd name="connsiteX1" fmla="*/ 12 w 430630"/>
              <a:gd name="connsiteY1" fmla="*/ 0 h 351747"/>
              <a:gd name="connsiteX2" fmla="*/ 12 w 430630"/>
              <a:gd name="connsiteY2" fmla="*/ 180924 h 351747"/>
              <a:gd name="connsiteX3" fmla="*/ 5940 w 430630"/>
              <a:gd name="connsiteY3" fmla="*/ 351741 h 351747"/>
              <a:gd name="connsiteX4" fmla="*/ 164294 w 430630"/>
              <a:gd name="connsiteY4" fmla="*/ 349885 h 351747"/>
              <a:gd name="connsiteX5" fmla="*/ 165988 w 430630"/>
              <a:gd name="connsiteY5" fmla="*/ 180975 h 351747"/>
              <a:gd name="connsiteX6" fmla="*/ 430630 w 430630"/>
              <a:gd name="connsiteY6" fmla="*/ 180924 h 351747"/>
              <a:gd name="connsiteX7" fmla="*/ 430630 w 430630"/>
              <a:gd name="connsiteY7" fmla="*/ 0 h 351747"/>
              <a:gd name="connsiteX0" fmla="*/ 430630 w 430630"/>
              <a:gd name="connsiteY0" fmla="*/ 0 h 351747"/>
              <a:gd name="connsiteX1" fmla="*/ 12 w 430630"/>
              <a:gd name="connsiteY1" fmla="*/ 0 h 351747"/>
              <a:gd name="connsiteX2" fmla="*/ 12 w 430630"/>
              <a:gd name="connsiteY2" fmla="*/ 180924 h 351747"/>
              <a:gd name="connsiteX3" fmla="*/ 5940 w 430630"/>
              <a:gd name="connsiteY3" fmla="*/ 351741 h 351747"/>
              <a:gd name="connsiteX4" fmla="*/ 164294 w 430630"/>
              <a:gd name="connsiteY4" fmla="*/ 349885 h 351747"/>
              <a:gd name="connsiteX5" fmla="*/ 163730 w 430630"/>
              <a:gd name="connsiteY5" fmla="*/ 180356 h 351747"/>
              <a:gd name="connsiteX6" fmla="*/ 430630 w 430630"/>
              <a:gd name="connsiteY6" fmla="*/ 180924 h 351747"/>
              <a:gd name="connsiteX7" fmla="*/ 430630 w 430630"/>
              <a:gd name="connsiteY7" fmla="*/ 0 h 351747"/>
              <a:gd name="connsiteX0" fmla="*/ 430848 w 430848"/>
              <a:gd name="connsiteY0" fmla="*/ 0 h 352366"/>
              <a:gd name="connsiteX1" fmla="*/ 230 w 430848"/>
              <a:gd name="connsiteY1" fmla="*/ 0 h 352366"/>
              <a:gd name="connsiteX2" fmla="*/ 230 w 430848"/>
              <a:gd name="connsiteY2" fmla="*/ 180924 h 352366"/>
              <a:gd name="connsiteX3" fmla="*/ 1077 w 430848"/>
              <a:gd name="connsiteY3" fmla="*/ 352360 h 352366"/>
              <a:gd name="connsiteX4" fmla="*/ 164512 w 430848"/>
              <a:gd name="connsiteY4" fmla="*/ 349885 h 352366"/>
              <a:gd name="connsiteX5" fmla="*/ 163948 w 430848"/>
              <a:gd name="connsiteY5" fmla="*/ 180356 h 352366"/>
              <a:gd name="connsiteX6" fmla="*/ 430848 w 430848"/>
              <a:gd name="connsiteY6" fmla="*/ 180924 h 352366"/>
              <a:gd name="connsiteX7" fmla="*/ 430848 w 430848"/>
              <a:gd name="connsiteY7" fmla="*/ 0 h 352366"/>
              <a:gd name="connsiteX0" fmla="*/ 430848 w 430848"/>
              <a:gd name="connsiteY0" fmla="*/ 0 h 352366"/>
              <a:gd name="connsiteX1" fmla="*/ 230 w 430848"/>
              <a:gd name="connsiteY1" fmla="*/ 0 h 352366"/>
              <a:gd name="connsiteX2" fmla="*/ 230 w 430848"/>
              <a:gd name="connsiteY2" fmla="*/ 180924 h 352366"/>
              <a:gd name="connsiteX3" fmla="*/ 1077 w 430848"/>
              <a:gd name="connsiteY3" fmla="*/ 352360 h 352366"/>
              <a:gd name="connsiteX4" fmla="*/ 162254 w 430848"/>
              <a:gd name="connsiteY4" fmla="*/ 351741 h 352366"/>
              <a:gd name="connsiteX5" fmla="*/ 163948 w 430848"/>
              <a:gd name="connsiteY5" fmla="*/ 180356 h 352366"/>
              <a:gd name="connsiteX6" fmla="*/ 430848 w 430848"/>
              <a:gd name="connsiteY6" fmla="*/ 180924 h 352366"/>
              <a:gd name="connsiteX7" fmla="*/ 430848 w 430848"/>
              <a:gd name="connsiteY7" fmla="*/ 0 h 352366"/>
              <a:gd name="connsiteX0" fmla="*/ 430848 w 430848"/>
              <a:gd name="connsiteY0" fmla="*/ 3712 h 356078"/>
              <a:gd name="connsiteX1" fmla="*/ 230 w 430848"/>
              <a:gd name="connsiteY1" fmla="*/ 0 h 356078"/>
              <a:gd name="connsiteX2" fmla="*/ 230 w 430848"/>
              <a:gd name="connsiteY2" fmla="*/ 184636 h 356078"/>
              <a:gd name="connsiteX3" fmla="*/ 1077 w 430848"/>
              <a:gd name="connsiteY3" fmla="*/ 356072 h 356078"/>
              <a:gd name="connsiteX4" fmla="*/ 162254 w 430848"/>
              <a:gd name="connsiteY4" fmla="*/ 355453 h 356078"/>
              <a:gd name="connsiteX5" fmla="*/ 163948 w 430848"/>
              <a:gd name="connsiteY5" fmla="*/ 184068 h 356078"/>
              <a:gd name="connsiteX6" fmla="*/ 430848 w 430848"/>
              <a:gd name="connsiteY6" fmla="*/ 184636 h 356078"/>
              <a:gd name="connsiteX7" fmla="*/ 430848 w 430848"/>
              <a:gd name="connsiteY7" fmla="*/ 3712 h 356078"/>
              <a:gd name="connsiteX0" fmla="*/ 429719 w 430848"/>
              <a:gd name="connsiteY0" fmla="*/ 618 h 356078"/>
              <a:gd name="connsiteX1" fmla="*/ 230 w 430848"/>
              <a:gd name="connsiteY1" fmla="*/ 0 h 356078"/>
              <a:gd name="connsiteX2" fmla="*/ 230 w 430848"/>
              <a:gd name="connsiteY2" fmla="*/ 184636 h 356078"/>
              <a:gd name="connsiteX3" fmla="*/ 1077 w 430848"/>
              <a:gd name="connsiteY3" fmla="*/ 356072 h 356078"/>
              <a:gd name="connsiteX4" fmla="*/ 162254 w 430848"/>
              <a:gd name="connsiteY4" fmla="*/ 355453 h 356078"/>
              <a:gd name="connsiteX5" fmla="*/ 163948 w 430848"/>
              <a:gd name="connsiteY5" fmla="*/ 184068 h 356078"/>
              <a:gd name="connsiteX6" fmla="*/ 430848 w 430848"/>
              <a:gd name="connsiteY6" fmla="*/ 184636 h 356078"/>
              <a:gd name="connsiteX7" fmla="*/ 429719 w 430848"/>
              <a:gd name="connsiteY7" fmla="*/ 618 h 356078"/>
              <a:gd name="connsiteX0" fmla="*/ 427461 w 430848"/>
              <a:gd name="connsiteY0" fmla="*/ 1855 h 356078"/>
              <a:gd name="connsiteX1" fmla="*/ 230 w 430848"/>
              <a:gd name="connsiteY1" fmla="*/ 0 h 356078"/>
              <a:gd name="connsiteX2" fmla="*/ 230 w 430848"/>
              <a:gd name="connsiteY2" fmla="*/ 184636 h 356078"/>
              <a:gd name="connsiteX3" fmla="*/ 1077 w 430848"/>
              <a:gd name="connsiteY3" fmla="*/ 356072 h 356078"/>
              <a:gd name="connsiteX4" fmla="*/ 162254 w 430848"/>
              <a:gd name="connsiteY4" fmla="*/ 355453 h 356078"/>
              <a:gd name="connsiteX5" fmla="*/ 163948 w 430848"/>
              <a:gd name="connsiteY5" fmla="*/ 184068 h 356078"/>
              <a:gd name="connsiteX6" fmla="*/ 430848 w 430848"/>
              <a:gd name="connsiteY6" fmla="*/ 184636 h 356078"/>
              <a:gd name="connsiteX7" fmla="*/ 427461 w 430848"/>
              <a:gd name="connsiteY7" fmla="*/ 1855 h 356078"/>
              <a:gd name="connsiteX0" fmla="*/ 427461 w 427569"/>
              <a:gd name="connsiteY0" fmla="*/ 1855 h 356078"/>
              <a:gd name="connsiteX1" fmla="*/ 230 w 427569"/>
              <a:gd name="connsiteY1" fmla="*/ 0 h 356078"/>
              <a:gd name="connsiteX2" fmla="*/ 230 w 427569"/>
              <a:gd name="connsiteY2" fmla="*/ 184636 h 356078"/>
              <a:gd name="connsiteX3" fmla="*/ 1077 w 427569"/>
              <a:gd name="connsiteY3" fmla="*/ 356072 h 356078"/>
              <a:gd name="connsiteX4" fmla="*/ 162254 w 427569"/>
              <a:gd name="connsiteY4" fmla="*/ 355453 h 356078"/>
              <a:gd name="connsiteX5" fmla="*/ 163948 w 427569"/>
              <a:gd name="connsiteY5" fmla="*/ 184068 h 356078"/>
              <a:gd name="connsiteX6" fmla="*/ 427461 w 427569"/>
              <a:gd name="connsiteY6" fmla="*/ 185255 h 356078"/>
              <a:gd name="connsiteX7" fmla="*/ 427461 w 427569"/>
              <a:gd name="connsiteY7" fmla="*/ 1855 h 356078"/>
              <a:gd name="connsiteX0" fmla="*/ 426897 w 427461"/>
              <a:gd name="connsiteY0" fmla="*/ 0 h 356079"/>
              <a:gd name="connsiteX1" fmla="*/ 230 w 427461"/>
              <a:gd name="connsiteY1" fmla="*/ 1 h 356079"/>
              <a:gd name="connsiteX2" fmla="*/ 230 w 427461"/>
              <a:gd name="connsiteY2" fmla="*/ 184637 h 356079"/>
              <a:gd name="connsiteX3" fmla="*/ 1077 w 427461"/>
              <a:gd name="connsiteY3" fmla="*/ 356073 h 356079"/>
              <a:gd name="connsiteX4" fmla="*/ 162254 w 427461"/>
              <a:gd name="connsiteY4" fmla="*/ 355454 h 356079"/>
              <a:gd name="connsiteX5" fmla="*/ 163948 w 427461"/>
              <a:gd name="connsiteY5" fmla="*/ 184069 h 356079"/>
              <a:gd name="connsiteX6" fmla="*/ 427461 w 427461"/>
              <a:gd name="connsiteY6" fmla="*/ 185256 h 356079"/>
              <a:gd name="connsiteX7" fmla="*/ 426897 w 427461"/>
              <a:gd name="connsiteY7" fmla="*/ 0 h 3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461" h="356079">
                <a:moveTo>
                  <a:pt x="426897" y="0"/>
                </a:moveTo>
                <a:lnTo>
                  <a:pt x="230" y="1"/>
                </a:lnTo>
                <a:lnTo>
                  <a:pt x="230" y="184637"/>
                </a:lnTo>
                <a:cubicBezTo>
                  <a:pt x="-53" y="186201"/>
                  <a:pt x="-334" y="357293"/>
                  <a:pt x="1077" y="356073"/>
                </a:cubicBezTo>
                <a:cubicBezTo>
                  <a:pt x="1641" y="355763"/>
                  <a:pt x="160843" y="354836"/>
                  <a:pt x="162254" y="355454"/>
                </a:cubicBezTo>
                <a:cubicBezTo>
                  <a:pt x="161125" y="356073"/>
                  <a:pt x="162537" y="186234"/>
                  <a:pt x="163948" y="184069"/>
                </a:cubicBezTo>
                <a:lnTo>
                  <a:pt x="427461" y="185256"/>
                </a:lnTo>
                <a:cubicBezTo>
                  <a:pt x="427085" y="123917"/>
                  <a:pt x="427273" y="61339"/>
                  <a:pt x="426897" y="0"/>
                </a:cubicBezTo>
                <a:close/>
              </a:path>
            </a:pathLst>
          </a:custGeom>
          <a:solidFill>
            <a:srgbClr val="70AEA4">
              <a:alpha val="43000"/>
            </a:srgbClr>
          </a:solidFill>
        </p:spPr>
        <p:txBody>
          <a:bodyPr wrap="square" lIns="0" tIns="0" rIns="0" bIns="0" rtlCol="0"/>
          <a:lstStyle/>
          <a:p>
            <a:endParaRPr/>
          </a:p>
        </p:txBody>
      </p:sp>
      <p:sp>
        <p:nvSpPr>
          <p:cNvPr id="8" name="Text Placeholder 4">
            <a:extLst>
              <a:ext uri="{FF2B5EF4-FFF2-40B4-BE49-F238E27FC236}">
                <a16:creationId xmlns:a16="http://schemas.microsoft.com/office/drawing/2014/main" id="{9572FE7F-1688-D773-CA12-A744A8C2BADA}"/>
              </a:ext>
            </a:extLst>
          </p:cNvPr>
          <p:cNvSpPr txBox="1">
            <a:spLocks/>
          </p:cNvSpPr>
          <p:nvPr/>
        </p:nvSpPr>
        <p:spPr>
          <a:xfrm>
            <a:off x="11925303" y="7244834"/>
            <a:ext cx="2895599" cy="369332"/>
          </a:xfrm>
          <a:prstGeom prst="rect">
            <a:avLst/>
          </a:prstGeom>
        </p:spPr>
        <p:txBody>
          <a:bodyPr wrap="square" lIns="0" tIns="0" rIns="0" bIns="0">
            <a:spAutoFit/>
          </a:bodyPr>
          <a:lstStyle>
            <a:lvl1pPr marL="0" algn="ctr">
              <a:defRPr sz="3201" b="1">
                <a:solidFill>
                  <a:schemeClr val="bg1"/>
                </a:solidFill>
                <a:latin typeface="Arial" panose="020B0604020202020204" pitchFamily="34" charset="0"/>
                <a:ea typeface="+mn-ea"/>
                <a:cs typeface="Arial" panose="020B0604020202020204" pitchFamily="34" charset="0"/>
              </a:defRPr>
            </a:lvl1pPr>
            <a:lvl2pPr marL="457242">
              <a:defRPr sz="3201">
                <a:solidFill>
                  <a:schemeClr val="bg1"/>
                </a:solidFill>
                <a:latin typeface="Arial" panose="020B0604020202020204" pitchFamily="34" charset="0"/>
                <a:ea typeface="+mn-ea"/>
                <a:cs typeface="Arial" panose="020B0604020202020204" pitchFamily="34" charset="0"/>
              </a:defRPr>
            </a:lvl2pPr>
            <a:lvl3pPr marL="914485">
              <a:defRPr sz="3201">
                <a:solidFill>
                  <a:schemeClr val="bg1"/>
                </a:solidFill>
                <a:latin typeface="Arial" panose="020B0604020202020204" pitchFamily="34" charset="0"/>
                <a:ea typeface="+mn-ea"/>
                <a:cs typeface="Arial" panose="020B0604020202020204" pitchFamily="34" charset="0"/>
              </a:defRPr>
            </a:lvl3pPr>
            <a:lvl4pPr marL="1371727">
              <a:defRPr sz="3201">
                <a:solidFill>
                  <a:schemeClr val="bg1"/>
                </a:solidFill>
                <a:latin typeface="Arial" panose="020B0604020202020204" pitchFamily="34" charset="0"/>
                <a:ea typeface="+mn-ea"/>
                <a:cs typeface="Arial" panose="020B0604020202020204" pitchFamily="34" charset="0"/>
              </a:defRPr>
            </a:lvl4pPr>
            <a:lvl5pPr marL="1828969">
              <a:defRPr sz="3201">
                <a:solidFill>
                  <a:schemeClr val="bg1"/>
                </a:solidFill>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r>
              <a:rPr lang="en-US" sz="2400" b="0" dirty="0"/>
              <a:t>Call us today!</a:t>
            </a:r>
          </a:p>
        </p:txBody>
      </p:sp>
    </p:spTree>
    <p:extLst>
      <p:ext uri="{BB962C8B-B14F-4D97-AF65-F5344CB8AC3E}">
        <p14:creationId xmlns:p14="http://schemas.microsoft.com/office/powerpoint/2010/main" val="99151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604.893.3295</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3.xml><?xml version="1.0" encoding="utf-8"?>
<ds:datastoreItem xmlns:ds="http://schemas.openxmlformats.org/officeDocument/2006/customXml" ds:itemID="{0ACE990D-F7BB-4C89-8683-A34CA0443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5287</TotalTime>
  <Words>181</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205</cp:revision>
  <dcterms:created xsi:type="dcterms:W3CDTF">2023-05-24T17:51:20Z</dcterms:created>
  <dcterms:modified xsi:type="dcterms:W3CDTF">2024-08-20T17:12:34Z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