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7" r:id="rId5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8081"/>
    <a:srgbClr val="FCA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7"/>
    <p:restoredTop sz="94720"/>
  </p:normalViewPr>
  <p:slideViewPr>
    <p:cSldViewPr>
      <p:cViewPr>
        <p:scale>
          <a:sx n="100" d="100"/>
          <a:sy n="100" d="100"/>
        </p:scale>
        <p:origin x="179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16100" y="249037"/>
            <a:ext cx="3327400" cy="1636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689600" y="0"/>
            <a:ext cx="4368800" cy="1968500"/>
          </a:xfrm>
          <a:custGeom>
            <a:avLst/>
            <a:gdLst/>
            <a:ahLst/>
            <a:cxnLst/>
            <a:rect l="l" t="t" r="r" b="b"/>
            <a:pathLst>
              <a:path w="4368800" h="1968500">
                <a:moveTo>
                  <a:pt x="4368800" y="0"/>
                </a:moveTo>
                <a:lnTo>
                  <a:pt x="0" y="0"/>
                </a:lnTo>
                <a:lnTo>
                  <a:pt x="0" y="1968500"/>
                </a:lnTo>
                <a:lnTo>
                  <a:pt x="4368800" y="1968500"/>
                </a:lnTo>
                <a:lnTo>
                  <a:pt x="4368800" y="0"/>
                </a:lnTo>
                <a:close/>
              </a:path>
            </a:pathLst>
          </a:custGeom>
          <a:solidFill>
            <a:srgbClr val="0B937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5E6CC71-5F63-9D82-E450-7A7DF75F7176}"/>
              </a:ext>
            </a:extLst>
          </p:cNvPr>
          <p:cNvGrpSpPr/>
          <p:nvPr/>
        </p:nvGrpSpPr>
        <p:grpSpPr>
          <a:xfrm>
            <a:off x="8573596" y="467283"/>
            <a:ext cx="1027600" cy="293994"/>
            <a:chOff x="8573596" y="467283"/>
            <a:chExt cx="1027600" cy="29399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73596" y="643625"/>
              <a:ext cx="131267" cy="11765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64739" y="645142"/>
              <a:ext cx="135140" cy="11463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65652" y="645140"/>
              <a:ext cx="79006" cy="11463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112825" y="643625"/>
              <a:ext cx="131267" cy="11765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315306" y="645140"/>
              <a:ext cx="100507" cy="11463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87239" y="645140"/>
              <a:ext cx="113957" cy="11463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8730323" y="467283"/>
              <a:ext cx="721360" cy="292735"/>
            </a:xfrm>
            <a:custGeom>
              <a:avLst/>
              <a:gdLst/>
              <a:ahLst/>
              <a:cxnLst/>
              <a:rect l="l" t="t" r="r" b="b"/>
              <a:pathLst>
                <a:path w="721359" h="292734">
                  <a:moveTo>
                    <a:pt x="10680" y="86334"/>
                  </a:moveTo>
                  <a:lnTo>
                    <a:pt x="0" y="86334"/>
                  </a:lnTo>
                  <a:lnTo>
                    <a:pt x="0" y="292201"/>
                  </a:lnTo>
                  <a:lnTo>
                    <a:pt x="10680" y="292201"/>
                  </a:lnTo>
                  <a:lnTo>
                    <a:pt x="10680" y="86334"/>
                  </a:lnTo>
                  <a:close/>
                </a:path>
                <a:path w="721359" h="292734">
                  <a:moveTo>
                    <a:pt x="200647" y="48221"/>
                  </a:moveTo>
                  <a:lnTo>
                    <a:pt x="189966" y="48221"/>
                  </a:lnTo>
                  <a:lnTo>
                    <a:pt x="189966" y="292201"/>
                  </a:lnTo>
                  <a:lnTo>
                    <a:pt x="200647" y="292201"/>
                  </a:lnTo>
                  <a:lnTo>
                    <a:pt x="200647" y="48221"/>
                  </a:lnTo>
                  <a:close/>
                </a:path>
                <a:path w="721359" h="292734">
                  <a:moveTo>
                    <a:pt x="358292" y="131368"/>
                  </a:moveTo>
                  <a:lnTo>
                    <a:pt x="347611" y="131368"/>
                  </a:lnTo>
                  <a:lnTo>
                    <a:pt x="347611" y="292201"/>
                  </a:lnTo>
                  <a:lnTo>
                    <a:pt x="358292" y="292201"/>
                  </a:lnTo>
                  <a:lnTo>
                    <a:pt x="358292" y="131368"/>
                  </a:lnTo>
                  <a:close/>
                </a:path>
                <a:path w="721359" h="292734">
                  <a:moveTo>
                    <a:pt x="547268" y="0"/>
                  </a:moveTo>
                  <a:lnTo>
                    <a:pt x="536587" y="0"/>
                  </a:lnTo>
                  <a:lnTo>
                    <a:pt x="536587" y="292468"/>
                  </a:lnTo>
                  <a:lnTo>
                    <a:pt x="547268" y="292468"/>
                  </a:lnTo>
                  <a:lnTo>
                    <a:pt x="547268" y="0"/>
                  </a:lnTo>
                  <a:close/>
                </a:path>
                <a:path w="721359" h="292734">
                  <a:moveTo>
                    <a:pt x="720966" y="103936"/>
                  </a:moveTo>
                  <a:lnTo>
                    <a:pt x="710272" y="103936"/>
                  </a:lnTo>
                  <a:lnTo>
                    <a:pt x="710272" y="292468"/>
                  </a:lnTo>
                  <a:lnTo>
                    <a:pt x="720966" y="292468"/>
                  </a:lnTo>
                  <a:lnTo>
                    <a:pt x="720966" y="1039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58457" y="2572820"/>
            <a:ext cx="2202815" cy="1484574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700" b="1" dirty="0">
                <a:solidFill>
                  <a:srgbClr val="231F20"/>
                </a:solidFill>
                <a:latin typeface="Arial"/>
                <a:cs typeface="Arial"/>
              </a:rPr>
              <a:t>Dynamic</a:t>
            </a:r>
            <a:r>
              <a:rPr sz="1700" b="1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700" b="1" spc="-10" dirty="0">
                <a:solidFill>
                  <a:srgbClr val="231F20"/>
                </a:solidFill>
                <a:latin typeface="Arial"/>
                <a:cs typeface="Arial"/>
              </a:rPr>
              <a:t>Spaces</a:t>
            </a:r>
            <a:endParaRPr sz="1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700" b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231F20"/>
                </a:solidFill>
                <a:latin typeface="Arial"/>
                <a:cs typeface="Arial"/>
              </a:rPr>
              <a:t>Those</a:t>
            </a:r>
            <a:r>
              <a:rPr sz="1700" b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1700" b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231F20"/>
                </a:solidFill>
                <a:latin typeface="Arial"/>
                <a:cs typeface="Arial"/>
              </a:rPr>
              <a:t>Lead</a:t>
            </a:r>
            <a:endParaRPr sz="1700" dirty="0">
              <a:latin typeface="Arial"/>
              <a:cs typeface="Arial"/>
            </a:endParaRPr>
          </a:p>
          <a:p>
            <a:pPr marL="12700" marR="5080">
              <a:lnSpc>
                <a:spcPct val="116599"/>
              </a:lnSpc>
              <a:spcBef>
                <a:spcPts val="285"/>
              </a:spcBef>
            </a:pPr>
            <a:r>
              <a:rPr lang="en-US" sz="1000" dirty="0">
                <a:solidFill>
                  <a:srgbClr val="24282A"/>
                </a:solidFill>
                <a:latin typeface="Arial"/>
                <a:cs typeface="Arial"/>
              </a:rPr>
              <a:t>Grow your business in the center of it all. Common area includes TV, kitchenette, appliances, plush soft-seating and workstations, overlooking downtown Calgary.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58469" y="458469"/>
            <a:ext cx="948690" cy="1470660"/>
            <a:chOff x="458469" y="458469"/>
            <a:chExt cx="948690" cy="1470660"/>
          </a:xfrm>
        </p:grpSpPr>
        <p:sp>
          <p:nvSpPr>
            <p:cNvPr id="27" name="object 27"/>
            <p:cNvSpPr/>
            <p:nvPr/>
          </p:nvSpPr>
          <p:spPr>
            <a:xfrm>
              <a:off x="458457" y="458469"/>
              <a:ext cx="948690" cy="1470660"/>
            </a:xfrm>
            <a:custGeom>
              <a:avLst/>
              <a:gdLst/>
              <a:ahLst/>
              <a:cxnLst/>
              <a:rect l="l" t="t" r="r" b="b"/>
              <a:pathLst>
                <a:path w="948690" h="1470660">
                  <a:moveTo>
                    <a:pt x="948664" y="0"/>
                  </a:moveTo>
                  <a:lnTo>
                    <a:pt x="926109" y="0"/>
                  </a:lnTo>
                  <a:lnTo>
                    <a:pt x="926109" y="22860"/>
                  </a:lnTo>
                  <a:lnTo>
                    <a:pt x="926109" y="1447800"/>
                  </a:lnTo>
                  <a:lnTo>
                    <a:pt x="22567" y="1447800"/>
                  </a:lnTo>
                  <a:lnTo>
                    <a:pt x="22567" y="22860"/>
                  </a:lnTo>
                  <a:lnTo>
                    <a:pt x="926109" y="22860"/>
                  </a:lnTo>
                  <a:lnTo>
                    <a:pt x="926109" y="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0" y="1447800"/>
                  </a:lnTo>
                  <a:lnTo>
                    <a:pt x="0" y="1470660"/>
                  </a:lnTo>
                  <a:lnTo>
                    <a:pt x="948664" y="1470660"/>
                  </a:lnTo>
                  <a:lnTo>
                    <a:pt x="948664" y="1448066"/>
                  </a:lnTo>
                  <a:lnTo>
                    <a:pt x="948664" y="1447800"/>
                  </a:lnTo>
                  <a:lnTo>
                    <a:pt x="948664" y="22860"/>
                  </a:lnTo>
                  <a:lnTo>
                    <a:pt x="948664" y="22542"/>
                  </a:lnTo>
                  <a:lnTo>
                    <a:pt x="948664" y="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799" y="620402"/>
              <a:ext cx="219214" cy="23362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27125" y="628699"/>
              <a:ext cx="184137" cy="223913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70038" y="1530249"/>
              <a:ext cx="174447" cy="223913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27125" y="1530248"/>
              <a:ext cx="184137" cy="223913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618526" y="1079337"/>
              <a:ext cx="277495" cy="224154"/>
            </a:xfrm>
            <a:custGeom>
              <a:avLst/>
              <a:gdLst/>
              <a:ahLst/>
              <a:cxnLst/>
              <a:rect l="l" t="t" r="r" b="b"/>
              <a:pathLst>
                <a:path w="277494" h="224155">
                  <a:moveTo>
                    <a:pt x="277469" y="0"/>
                  </a:moveTo>
                  <a:lnTo>
                    <a:pt x="248958" y="0"/>
                  </a:lnTo>
                  <a:lnTo>
                    <a:pt x="209630" y="153961"/>
                  </a:lnTo>
                  <a:lnTo>
                    <a:pt x="202933" y="183515"/>
                  </a:lnTo>
                  <a:lnTo>
                    <a:pt x="202298" y="183515"/>
                  </a:lnTo>
                  <a:lnTo>
                    <a:pt x="199288" y="169894"/>
                  </a:lnTo>
                  <a:lnTo>
                    <a:pt x="193230" y="144995"/>
                  </a:lnTo>
                  <a:lnTo>
                    <a:pt x="154076" y="0"/>
                  </a:lnTo>
                  <a:lnTo>
                    <a:pt x="123698" y="0"/>
                  </a:lnTo>
                  <a:lnTo>
                    <a:pt x="83299" y="144995"/>
                  </a:lnTo>
                  <a:lnTo>
                    <a:pt x="79076" y="160850"/>
                  </a:lnTo>
                  <a:lnTo>
                    <a:pt x="73901" y="183515"/>
                  </a:lnTo>
                  <a:lnTo>
                    <a:pt x="73279" y="183515"/>
                  </a:lnTo>
                  <a:lnTo>
                    <a:pt x="67728" y="157883"/>
                  </a:lnTo>
                  <a:lnTo>
                    <a:pt x="29438" y="0"/>
                  </a:lnTo>
                  <a:lnTo>
                    <a:pt x="0" y="0"/>
                  </a:lnTo>
                  <a:lnTo>
                    <a:pt x="57937" y="223913"/>
                  </a:lnTo>
                  <a:lnTo>
                    <a:pt x="86118" y="223913"/>
                  </a:lnTo>
                  <a:lnTo>
                    <a:pt x="133835" y="51943"/>
                  </a:lnTo>
                  <a:lnTo>
                    <a:pt x="138417" y="31940"/>
                  </a:lnTo>
                  <a:lnTo>
                    <a:pt x="139039" y="31940"/>
                  </a:lnTo>
                  <a:lnTo>
                    <a:pt x="144461" y="55193"/>
                  </a:lnTo>
                  <a:lnTo>
                    <a:pt x="188214" y="223913"/>
                  </a:lnTo>
                  <a:lnTo>
                    <a:pt x="215138" y="223913"/>
                  </a:lnTo>
                  <a:lnTo>
                    <a:pt x="277469" y="0"/>
                  </a:lnTo>
                  <a:close/>
                </a:path>
              </a:pathLst>
            </a:custGeom>
            <a:solidFill>
              <a:srgbClr val="2428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09583" y="1074322"/>
              <a:ext cx="219214" cy="233629"/>
            </a:xfrm>
            <a:prstGeom prst="rect">
              <a:avLst/>
            </a:prstGeom>
          </p:spPr>
        </p:pic>
      </p:grp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1816100" y="249037"/>
            <a:ext cx="3327400" cy="1606978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>
                <a:solidFill>
                  <a:srgbClr val="0B9376"/>
                </a:solidFill>
              </a:rPr>
              <a:t>Suite</a:t>
            </a:r>
            <a:r>
              <a:rPr spc="-155" dirty="0">
                <a:solidFill>
                  <a:srgbClr val="0B9376"/>
                </a:solidFill>
              </a:rPr>
              <a:t> </a:t>
            </a:r>
            <a:r>
              <a:rPr lang="en-US" spc="-55" dirty="0">
                <a:solidFill>
                  <a:srgbClr val="0B9376"/>
                </a:solidFill>
              </a:rPr>
              <a:t>301</a:t>
            </a:r>
            <a:endParaRPr spc="165" dirty="0">
              <a:solidFill>
                <a:srgbClr val="0B9376"/>
              </a:solidFill>
            </a:endParaRPr>
          </a:p>
          <a:p>
            <a:pPr marL="12700" marR="5080">
              <a:lnSpc>
                <a:spcPct val="102800"/>
              </a:lnSpc>
              <a:spcBef>
                <a:spcPts val="140"/>
              </a:spcBef>
            </a:pPr>
            <a:r>
              <a:rPr lang="en-US" sz="2600" b="0" dirty="0">
                <a:solidFill>
                  <a:srgbClr val="231F20"/>
                </a:solidFill>
                <a:latin typeface="Arial"/>
                <a:cs typeface="Arial"/>
              </a:rPr>
              <a:t>520 3</a:t>
            </a:r>
            <a:r>
              <a:rPr lang="en-US" sz="2600" b="0" baseline="30000" dirty="0">
                <a:solidFill>
                  <a:srgbClr val="231F20"/>
                </a:solidFill>
                <a:latin typeface="Arial"/>
                <a:cs typeface="Arial"/>
              </a:rPr>
              <a:t>rd</a:t>
            </a:r>
            <a:r>
              <a:rPr lang="en-US" sz="2600" b="0" dirty="0">
                <a:solidFill>
                  <a:srgbClr val="231F20"/>
                </a:solidFill>
                <a:latin typeface="Arial"/>
                <a:cs typeface="Arial"/>
              </a:rPr>
              <a:t> Avenue SW</a:t>
            </a:r>
            <a:br>
              <a:rPr lang="en-US" sz="2600" b="0" dirty="0">
                <a:solidFill>
                  <a:srgbClr val="231F20"/>
                </a:solidFill>
                <a:latin typeface="Arial"/>
                <a:cs typeface="Arial"/>
              </a:rPr>
            </a:br>
            <a:r>
              <a:rPr lang="en-US" sz="2600" b="0" dirty="0">
                <a:solidFill>
                  <a:srgbClr val="231F20"/>
                </a:solidFill>
                <a:latin typeface="Arial"/>
                <a:cs typeface="Arial"/>
              </a:rPr>
              <a:t>701</a:t>
            </a:r>
            <a:r>
              <a:rPr sz="2600" b="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600" b="0" spc="-25" dirty="0">
                <a:solidFill>
                  <a:srgbClr val="231F20"/>
                </a:solidFill>
                <a:latin typeface="Arial"/>
                <a:cs typeface="Arial"/>
              </a:rPr>
              <a:t>SF</a:t>
            </a:r>
            <a:endParaRPr sz="2600" dirty="0">
              <a:latin typeface="Arial"/>
              <a:cs typeface="Arial"/>
            </a:endParaRPr>
          </a:p>
        </p:txBody>
      </p:sp>
      <p:pic>
        <p:nvPicPr>
          <p:cNvPr id="35" name="object 3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" y="7289800"/>
            <a:ext cx="10058395" cy="482600"/>
          </a:xfrm>
          <a:prstGeom prst="rect">
            <a:avLst/>
          </a:prstGeom>
        </p:spPr>
      </p:pic>
      <p:pic>
        <p:nvPicPr>
          <p:cNvPr id="16" name="Picture 15" descr="A blueprint of a building&#10;&#10;Description automatically generated">
            <a:extLst>
              <a:ext uri="{FF2B5EF4-FFF2-40B4-BE49-F238E27FC236}">
                <a16:creationId xmlns:a16="http://schemas.microsoft.com/office/drawing/2014/main" id="{4560E07B-69C0-DD94-809A-7BF0EED0C30F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82" t="5203" r="22583" b="18419"/>
          <a:stretch/>
        </p:blipFill>
        <p:spPr>
          <a:xfrm rot="16200000">
            <a:off x="5064119" y="955355"/>
            <a:ext cx="2772415" cy="7216146"/>
          </a:xfrm>
          <a:prstGeom prst="rect">
            <a:avLst/>
          </a:prstGeom>
        </p:spPr>
      </p:pic>
      <p:sp>
        <p:nvSpPr>
          <p:cNvPr id="20" name="Text Placeholder 27">
            <a:extLst>
              <a:ext uri="{FF2B5EF4-FFF2-40B4-BE49-F238E27FC236}">
                <a16:creationId xmlns:a16="http://schemas.microsoft.com/office/drawing/2014/main" id="{D36DBB37-AB35-878F-92B6-505B93C9D2F2}"/>
              </a:ext>
            </a:extLst>
          </p:cNvPr>
          <p:cNvSpPr txBox="1">
            <a:spLocks/>
          </p:cNvSpPr>
          <p:nvPr/>
        </p:nvSpPr>
        <p:spPr>
          <a:xfrm>
            <a:off x="257352" y="4452996"/>
            <a:ext cx="2997200" cy="193899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77" indent="-285777">
              <a:buFont typeface="Arial" panose="020B0604020202020204" pitchFamily="34" charset="0"/>
              <a:buChar char="•"/>
            </a:pPr>
            <a:r>
              <a:rPr lang="en-US" sz="1200" dirty="0"/>
              <a:t>Multi-use shared meeting rooms</a:t>
            </a:r>
          </a:p>
          <a:p>
            <a:pPr marL="285777" indent="-285777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77" indent="-285777">
              <a:buFont typeface="Arial" panose="020B0604020202020204" pitchFamily="34" charset="0"/>
              <a:buChar char="•"/>
            </a:pPr>
            <a:r>
              <a:rPr lang="en-US" sz="1200" dirty="0"/>
              <a:t>2 offices and 3 workstations</a:t>
            </a:r>
          </a:p>
          <a:p>
            <a:endParaRPr lang="en-US" sz="1200" dirty="0"/>
          </a:p>
          <a:p>
            <a:pPr marL="285777" indent="-285777">
              <a:buFont typeface="Arial" panose="020B0604020202020204" pitchFamily="34" charset="0"/>
              <a:buChar char="•"/>
            </a:pPr>
            <a:r>
              <a:rPr lang="en-US" sz="1200" dirty="0"/>
              <a:t>Fully-wired and furnished</a:t>
            </a:r>
          </a:p>
          <a:p>
            <a:pPr marL="285777" indent="-285777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77" indent="-285777">
              <a:buFont typeface="Arial" panose="020B0604020202020204" pitchFamily="34" charset="0"/>
              <a:buChar char="•"/>
            </a:pPr>
            <a:r>
              <a:rPr lang="en-US" sz="1200" dirty="0"/>
              <a:t>Large windows overlooking </a:t>
            </a:r>
            <a:r>
              <a:rPr lang="en-US" sz="1200" dirty="0">
                <a:solidFill>
                  <a:schemeClr val="tx1"/>
                </a:solidFill>
              </a:rPr>
              <a:t>Calgary</a:t>
            </a:r>
            <a:endParaRPr lang="en-US" sz="1200" dirty="0"/>
          </a:p>
        </p:txBody>
      </p:sp>
      <p:sp>
        <p:nvSpPr>
          <p:cNvPr id="2" name="object 18">
            <a:extLst>
              <a:ext uri="{FF2B5EF4-FFF2-40B4-BE49-F238E27FC236}">
                <a16:creationId xmlns:a16="http://schemas.microsoft.com/office/drawing/2014/main" id="{C6015DF8-E991-1BEA-FC09-A0816D730A6E}"/>
              </a:ext>
            </a:extLst>
          </p:cNvPr>
          <p:cNvSpPr/>
          <p:nvPr/>
        </p:nvSpPr>
        <p:spPr>
          <a:xfrm>
            <a:off x="4676782" y="4648200"/>
            <a:ext cx="635520" cy="774292"/>
          </a:xfrm>
          <a:custGeom>
            <a:avLst/>
            <a:gdLst>
              <a:gd name="connsiteX0" fmla="*/ 430618 w 431178"/>
              <a:gd name="connsiteY0" fmla="*/ 0 h 180924"/>
              <a:gd name="connsiteX1" fmla="*/ 0 w 431178"/>
              <a:gd name="connsiteY1" fmla="*/ 0 h 180924"/>
              <a:gd name="connsiteX2" fmla="*/ 0 w 431178"/>
              <a:gd name="connsiteY2" fmla="*/ 180924 h 180924"/>
              <a:gd name="connsiteX3" fmla="*/ 430618 w 431178"/>
              <a:gd name="connsiteY3" fmla="*/ 180924 h 180924"/>
              <a:gd name="connsiteX4" fmla="*/ 431165 w 431178"/>
              <a:gd name="connsiteY4" fmla="*/ 74521 h 180924"/>
              <a:gd name="connsiteX5" fmla="*/ 430618 w 431178"/>
              <a:gd name="connsiteY5" fmla="*/ 0 h 180924"/>
              <a:gd name="connsiteX0" fmla="*/ 430618 w 471156"/>
              <a:gd name="connsiteY0" fmla="*/ 0 h 180924"/>
              <a:gd name="connsiteX1" fmla="*/ 0 w 471156"/>
              <a:gd name="connsiteY1" fmla="*/ 0 h 180924"/>
              <a:gd name="connsiteX2" fmla="*/ 0 w 471156"/>
              <a:gd name="connsiteY2" fmla="*/ 180924 h 180924"/>
              <a:gd name="connsiteX3" fmla="*/ 430618 w 471156"/>
              <a:gd name="connsiteY3" fmla="*/ 180924 h 180924"/>
              <a:gd name="connsiteX4" fmla="*/ 431165 w 471156"/>
              <a:gd name="connsiteY4" fmla="*/ 74521 h 180924"/>
              <a:gd name="connsiteX5" fmla="*/ 456982 w 471156"/>
              <a:gd name="connsiteY5" fmla="*/ 73708 h 180924"/>
              <a:gd name="connsiteX6" fmla="*/ 430618 w 471156"/>
              <a:gd name="connsiteY6" fmla="*/ 0 h 180924"/>
              <a:gd name="connsiteX0" fmla="*/ 430618 w 471156"/>
              <a:gd name="connsiteY0" fmla="*/ 0 h 180924"/>
              <a:gd name="connsiteX1" fmla="*/ 0 w 471156"/>
              <a:gd name="connsiteY1" fmla="*/ 0 h 180924"/>
              <a:gd name="connsiteX2" fmla="*/ 0 w 471156"/>
              <a:gd name="connsiteY2" fmla="*/ 180924 h 180924"/>
              <a:gd name="connsiteX3" fmla="*/ 430618 w 471156"/>
              <a:gd name="connsiteY3" fmla="*/ 180924 h 180924"/>
              <a:gd name="connsiteX4" fmla="*/ 431165 w 471156"/>
              <a:gd name="connsiteY4" fmla="*/ 74521 h 180924"/>
              <a:gd name="connsiteX5" fmla="*/ 456982 w 471156"/>
              <a:gd name="connsiteY5" fmla="*/ 73708 h 180924"/>
              <a:gd name="connsiteX6" fmla="*/ 430618 w 471156"/>
              <a:gd name="connsiteY6" fmla="*/ 0 h 180924"/>
              <a:gd name="connsiteX0" fmla="*/ 430618 w 470956"/>
              <a:gd name="connsiteY0" fmla="*/ 0 h 180924"/>
              <a:gd name="connsiteX1" fmla="*/ 0 w 470956"/>
              <a:gd name="connsiteY1" fmla="*/ 0 h 180924"/>
              <a:gd name="connsiteX2" fmla="*/ 0 w 470956"/>
              <a:gd name="connsiteY2" fmla="*/ 180924 h 180924"/>
              <a:gd name="connsiteX3" fmla="*/ 430618 w 470956"/>
              <a:gd name="connsiteY3" fmla="*/ 180924 h 180924"/>
              <a:gd name="connsiteX4" fmla="*/ 431165 w 470956"/>
              <a:gd name="connsiteY4" fmla="*/ 74521 h 180924"/>
              <a:gd name="connsiteX5" fmla="*/ 456982 w 470956"/>
              <a:gd name="connsiteY5" fmla="*/ 73708 h 180924"/>
              <a:gd name="connsiteX6" fmla="*/ 430618 w 470956"/>
              <a:gd name="connsiteY6" fmla="*/ 0 h 180924"/>
              <a:gd name="connsiteX0" fmla="*/ 430618 w 470956"/>
              <a:gd name="connsiteY0" fmla="*/ 0 h 180924"/>
              <a:gd name="connsiteX1" fmla="*/ 0 w 470956"/>
              <a:gd name="connsiteY1" fmla="*/ 0 h 180924"/>
              <a:gd name="connsiteX2" fmla="*/ 0 w 470956"/>
              <a:gd name="connsiteY2" fmla="*/ 180924 h 180924"/>
              <a:gd name="connsiteX3" fmla="*/ 430618 w 470956"/>
              <a:gd name="connsiteY3" fmla="*/ 180924 h 180924"/>
              <a:gd name="connsiteX4" fmla="*/ 431165 w 470956"/>
              <a:gd name="connsiteY4" fmla="*/ 74521 h 180924"/>
              <a:gd name="connsiteX5" fmla="*/ 456982 w 470956"/>
              <a:gd name="connsiteY5" fmla="*/ 73708 h 180924"/>
              <a:gd name="connsiteX6" fmla="*/ 430618 w 470956"/>
              <a:gd name="connsiteY6" fmla="*/ 0 h 180924"/>
              <a:gd name="connsiteX0" fmla="*/ 430618 w 471209"/>
              <a:gd name="connsiteY0" fmla="*/ 0 h 180924"/>
              <a:gd name="connsiteX1" fmla="*/ 0 w 471209"/>
              <a:gd name="connsiteY1" fmla="*/ 0 h 180924"/>
              <a:gd name="connsiteX2" fmla="*/ 0 w 471209"/>
              <a:gd name="connsiteY2" fmla="*/ 180924 h 180924"/>
              <a:gd name="connsiteX3" fmla="*/ 430618 w 471209"/>
              <a:gd name="connsiteY3" fmla="*/ 180924 h 180924"/>
              <a:gd name="connsiteX4" fmla="*/ 431165 w 471209"/>
              <a:gd name="connsiteY4" fmla="*/ 74521 h 180924"/>
              <a:gd name="connsiteX5" fmla="*/ 457597 w 471209"/>
              <a:gd name="connsiteY5" fmla="*/ 74521 h 180924"/>
              <a:gd name="connsiteX6" fmla="*/ 430618 w 471209"/>
              <a:gd name="connsiteY6" fmla="*/ 0 h 180924"/>
              <a:gd name="connsiteX0" fmla="*/ 457971 w 489657"/>
              <a:gd name="connsiteY0" fmla="*/ 271 h 180924"/>
              <a:gd name="connsiteX1" fmla="*/ 0 w 489657"/>
              <a:gd name="connsiteY1" fmla="*/ 0 h 180924"/>
              <a:gd name="connsiteX2" fmla="*/ 0 w 489657"/>
              <a:gd name="connsiteY2" fmla="*/ 180924 h 180924"/>
              <a:gd name="connsiteX3" fmla="*/ 430618 w 489657"/>
              <a:gd name="connsiteY3" fmla="*/ 180924 h 180924"/>
              <a:gd name="connsiteX4" fmla="*/ 431165 w 489657"/>
              <a:gd name="connsiteY4" fmla="*/ 74521 h 180924"/>
              <a:gd name="connsiteX5" fmla="*/ 457597 w 489657"/>
              <a:gd name="connsiteY5" fmla="*/ 74521 h 180924"/>
              <a:gd name="connsiteX6" fmla="*/ 457971 w 489657"/>
              <a:gd name="connsiteY6" fmla="*/ 271 h 180924"/>
              <a:gd name="connsiteX0" fmla="*/ 457971 w 458197"/>
              <a:gd name="connsiteY0" fmla="*/ 271 h 180924"/>
              <a:gd name="connsiteX1" fmla="*/ 0 w 458197"/>
              <a:gd name="connsiteY1" fmla="*/ 0 h 180924"/>
              <a:gd name="connsiteX2" fmla="*/ 0 w 458197"/>
              <a:gd name="connsiteY2" fmla="*/ 180924 h 180924"/>
              <a:gd name="connsiteX3" fmla="*/ 430618 w 458197"/>
              <a:gd name="connsiteY3" fmla="*/ 180924 h 180924"/>
              <a:gd name="connsiteX4" fmla="*/ 431165 w 458197"/>
              <a:gd name="connsiteY4" fmla="*/ 74521 h 180924"/>
              <a:gd name="connsiteX5" fmla="*/ 457597 w 458197"/>
              <a:gd name="connsiteY5" fmla="*/ 74521 h 180924"/>
              <a:gd name="connsiteX6" fmla="*/ 457971 w 458197"/>
              <a:gd name="connsiteY6" fmla="*/ 271 h 180924"/>
              <a:gd name="connsiteX0" fmla="*/ 457971 w 458152"/>
              <a:gd name="connsiteY0" fmla="*/ 271 h 180924"/>
              <a:gd name="connsiteX1" fmla="*/ 0 w 458152"/>
              <a:gd name="connsiteY1" fmla="*/ 0 h 180924"/>
              <a:gd name="connsiteX2" fmla="*/ 0 w 458152"/>
              <a:gd name="connsiteY2" fmla="*/ 180924 h 180924"/>
              <a:gd name="connsiteX3" fmla="*/ 430618 w 458152"/>
              <a:gd name="connsiteY3" fmla="*/ 180924 h 180924"/>
              <a:gd name="connsiteX4" fmla="*/ 431165 w 458152"/>
              <a:gd name="connsiteY4" fmla="*/ 74521 h 180924"/>
              <a:gd name="connsiteX5" fmla="*/ 456982 w 458152"/>
              <a:gd name="connsiteY5" fmla="*/ 74250 h 180924"/>
              <a:gd name="connsiteX6" fmla="*/ 457971 w 458152"/>
              <a:gd name="connsiteY6" fmla="*/ 271 h 180924"/>
              <a:gd name="connsiteX0" fmla="*/ 460430 w 460530"/>
              <a:gd name="connsiteY0" fmla="*/ 136 h 180924"/>
              <a:gd name="connsiteX1" fmla="*/ 0 w 460530"/>
              <a:gd name="connsiteY1" fmla="*/ 0 h 180924"/>
              <a:gd name="connsiteX2" fmla="*/ 0 w 460530"/>
              <a:gd name="connsiteY2" fmla="*/ 180924 h 180924"/>
              <a:gd name="connsiteX3" fmla="*/ 430618 w 460530"/>
              <a:gd name="connsiteY3" fmla="*/ 180924 h 180924"/>
              <a:gd name="connsiteX4" fmla="*/ 431165 w 460530"/>
              <a:gd name="connsiteY4" fmla="*/ 74521 h 180924"/>
              <a:gd name="connsiteX5" fmla="*/ 456982 w 460530"/>
              <a:gd name="connsiteY5" fmla="*/ 74250 h 180924"/>
              <a:gd name="connsiteX6" fmla="*/ 460430 w 460530"/>
              <a:gd name="connsiteY6" fmla="*/ 136 h 180924"/>
              <a:gd name="connsiteX0" fmla="*/ 460430 w 460734"/>
              <a:gd name="connsiteY0" fmla="*/ 136 h 180924"/>
              <a:gd name="connsiteX1" fmla="*/ 0 w 460734"/>
              <a:gd name="connsiteY1" fmla="*/ 0 h 180924"/>
              <a:gd name="connsiteX2" fmla="*/ 0 w 460734"/>
              <a:gd name="connsiteY2" fmla="*/ 180924 h 180924"/>
              <a:gd name="connsiteX3" fmla="*/ 430618 w 460734"/>
              <a:gd name="connsiteY3" fmla="*/ 180924 h 180924"/>
              <a:gd name="connsiteX4" fmla="*/ 431165 w 460734"/>
              <a:gd name="connsiteY4" fmla="*/ 74521 h 180924"/>
              <a:gd name="connsiteX5" fmla="*/ 460670 w 460734"/>
              <a:gd name="connsiteY5" fmla="*/ 74250 h 180924"/>
              <a:gd name="connsiteX6" fmla="*/ 460430 w 460734"/>
              <a:gd name="connsiteY6" fmla="*/ 136 h 180924"/>
              <a:gd name="connsiteX0" fmla="*/ 460430 w 460739"/>
              <a:gd name="connsiteY0" fmla="*/ 136 h 180924"/>
              <a:gd name="connsiteX1" fmla="*/ 0 w 460739"/>
              <a:gd name="connsiteY1" fmla="*/ 0 h 180924"/>
              <a:gd name="connsiteX2" fmla="*/ 0 w 460739"/>
              <a:gd name="connsiteY2" fmla="*/ 180924 h 180924"/>
              <a:gd name="connsiteX3" fmla="*/ 430618 w 460739"/>
              <a:gd name="connsiteY3" fmla="*/ 180924 h 180924"/>
              <a:gd name="connsiteX4" fmla="*/ 460724 w 460739"/>
              <a:gd name="connsiteY4" fmla="*/ 82208 h 180924"/>
              <a:gd name="connsiteX5" fmla="*/ 460670 w 460739"/>
              <a:gd name="connsiteY5" fmla="*/ 74250 h 180924"/>
              <a:gd name="connsiteX6" fmla="*/ 460430 w 460739"/>
              <a:gd name="connsiteY6" fmla="*/ 136 h 180924"/>
              <a:gd name="connsiteX0" fmla="*/ 460430 w 460739"/>
              <a:gd name="connsiteY0" fmla="*/ 136 h 182632"/>
              <a:gd name="connsiteX1" fmla="*/ 0 w 460739"/>
              <a:gd name="connsiteY1" fmla="*/ 0 h 182632"/>
              <a:gd name="connsiteX2" fmla="*/ 0 w 460739"/>
              <a:gd name="connsiteY2" fmla="*/ 180924 h 182632"/>
              <a:gd name="connsiteX3" fmla="*/ 456482 w 460739"/>
              <a:gd name="connsiteY3" fmla="*/ 182632 h 182632"/>
              <a:gd name="connsiteX4" fmla="*/ 460724 w 460739"/>
              <a:gd name="connsiteY4" fmla="*/ 82208 h 182632"/>
              <a:gd name="connsiteX5" fmla="*/ 460670 w 460739"/>
              <a:gd name="connsiteY5" fmla="*/ 74250 h 182632"/>
              <a:gd name="connsiteX6" fmla="*/ 460430 w 460739"/>
              <a:gd name="connsiteY6" fmla="*/ 136 h 182632"/>
              <a:gd name="connsiteX0" fmla="*/ 460430 w 481609"/>
              <a:gd name="connsiteY0" fmla="*/ 136 h 182632"/>
              <a:gd name="connsiteX1" fmla="*/ 0 w 481609"/>
              <a:gd name="connsiteY1" fmla="*/ 0 h 182632"/>
              <a:gd name="connsiteX2" fmla="*/ 0 w 481609"/>
              <a:gd name="connsiteY2" fmla="*/ 180924 h 182632"/>
              <a:gd name="connsiteX3" fmla="*/ 456482 w 481609"/>
              <a:gd name="connsiteY3" fmla="*/ 182632 h 182632"/>
              <a:gd name="connsiteX4" fmla="*/ 481609 w 481609"/>
              <a:gd name="connsiteY4" fmla="*/ 128102 h 182632"/>
              <a:gd name="connsiteX5" fmla="*/ 460670 w 481609"/>
              <a:gd name="connsiteY5" fmla="*/ 74250 h 182632"/>
              <a:gd name="connsiteX6" fmla="*/ 460430 w 481609"/>
              <a:gd name="connsiteY6" fmla="*/ 136 h 182632"/>
              <a:gd name="connsiteX0" fmla="*/ 460430 w 491572"/>
              <a:gd name="connsiteY0" fmla="*/ 136 h 182632"/>
              <a:gd name="connsiteX1" fmla="*/ 0 w 491572"/>
              <a:gd name="connsiteY1" fmla="*/ 0 h 182632"/>
              <a:gd name="connsiteX2" fmla="*/ 0 w 491572"/>
              <a:gd name="connsiteY2" fmla="*/ 180924 h 182632"/>
              <a:gd name="connsiteX3" fmla="*/ 456482 w 491572"/>
              <a:gd name="connsiteY3" fmla="*/ 182632 h 182632"/>
              <a:gd name="connsiteX4" fmla="*/ 460670 w 491572"/>
              <a:gd name="connsiteY4" fmla="*/ 74250 h 182632"/>
              <a:gd name="connsiteX5" fmla="*/ 460430 w 491572"/>
              <a:gd name="connsiteY5" fmla="*/ 136 h 182632"/>
              <a:gd name="connsiteX0" fmla="*/ 460430 w 515794"/>
              <a:gd name="connsiteY0" fmla="*/ 136 h 182632"/>
              <a:gd name="connsiteX1" fmla="*/ 0 w 515794"/>
              <a:gd name="connsiteY1" fmla="*/ 0 h 182632"/>
              <a:gd name="connsiteX2" fmla="*/ 0 w 515794"/>
              <a:gd name="connsiteY2" fmla="*/ 180924 h 182632"/>
              <a:gd name="connsiteX3" fmla="*/ 456482 w 515794"/>
              <a:gd name="connsiteY3" fmla="*/ 182632 h 182632"/>
              <a:gd name="connsiteX4" fmla="*/ 460430 w 515794"/>
              <a:gd name="connsiteY4" fmla="*/ 136 h 182632"/>
              <a:gd name="connsiteX0" fmla="*/ 460430 w 493670"/>
              <a:gd name="connsiteY0" fmla="*/ 136 h 182632"/>
              <a:gd name="connsiteX1" fmla="*/ 0 w 493670"/>
              <a:gd name="connsiteY1" fmla="*/ 0 h 182632"/>
              <a:gd name="connsiteX2" fmla="*/ 0 w 493670"/>
              <a:gd name="connsiteY2" fmla="*/ 180924 h 182632"/>
              <a:gd name="connsiteX3" fmla="*/ 456482 w 493670"/>
              <a:gd name="connsiteY3" fmla="*/ 182632 h 182632"/>
              <a:gd name="connsiteX4" fmla="*/ 460430 w 493670"/>
              <a:gd name="connsiteY4" fmla="*/ 136 h 182632"/>
              <a:gd name="connsiteX0" fmla="*/ 460430 w 460430"/>
              <a:gd name="connsiteY0" fmla="*/ 136 h 182632"/>
              <a:gd name="connsiteX1" fmla="*/ 0 w 460430"/>
              <a:gd name="connsiteY1" fmla="*/ 0 h 182632"/>
              <a:gd name="connsiteX2" fmla="*/ 0 w 460430"/>
              <a:gd name="connsiteY2" fmla="*/ 180924 h 182632"/>
              <a:gd name="connsiteX3" fmla="*/ 456482 w 460430"/>
              <a:gd name="connsiteY3" fmla="*/ 182632 h 182632"/>
              <a:gd name="connsiteX4" fmla="*/ 460430 w 460430"/>
              <a:gd name="connsiteY4" fmla="*/ 136 h 182632"/>
              <a:gd name="connsiteX0" fmla="*/ 460430 w 460659"/>
              <a:gd name="connsiteY0" fmla="*/ 136 h 181375"/>
              <a:gd name="connsiteX1" fmla="*/ 0 w 460659"/>
              <a:gd name="connsiteY1" fmla="*/ 0 h 181375"/>
              <a:gd name="connsiteX2" fmla="*/ 0 w 460659"/>
              <a:gd name="connsiteY2" fmla="*/ 180924 h 181375"/>
              <a:gd name="connsiteX3" fmla="*/ 460659 w 460659"/>
              <a:gd name="connsiteY3" fmla="*/ 181375 h 181375"/>
              <a:gd name="connsiteX4" fmla="*/ 460430 w 460659"/>
              <a:gd name="connsiteY4" fmla="*/ 136 h 18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659" h="181375">
                <a:moveTo>
                  <a:pt x="460430" y="136"/>
                </a:moveTo>
                <a:lnTo>
                  <a:pt x="0" y="0"/>
                </a:lnTo>
                <a:lnTo>
                  <a:pt x="0" y="180924"/>
                </a:lnTo>
                <a:lnTo>
                  <a:pt x="460659" y="181375"/>
                </a:lnTo>
                <a:cubicBezTo>
                  <a:pt x="460583" y="120962"/>
                  <a:pt x="460506" y="60549"/>
                  <a:pt x="460430" y="136"/>
                </a:cubicBezTo>
                <a:close/>
              </a:path>
            </a:pathLst>
          </a:custGeom>
          <a:solidFill>
            <a:srgbClr val="8FB1CC">
              <a:alpha val="44975"/>
            </a:srgbClr>
          </a:solidFill>
        </p:spPr>
        <p:txBody>
          <a:bodyPr wrap="square" lIns="0" tIns="0" rIns="0" bIns="0" rtlCol="0"/>
          <a:lstStyle/>
          <a:p>
            <a:endParaRPr baseline="-250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D4C5001-C96A-A500-7CDA-7E60FFFC9F40}"/>
              </a:ext>
            </a:extLst>
          </p:cNvPr>
          <p:cNvGrpSpPr/>
          <p:nvPr/>
        </p:nvGrpSpPr>
        <p:grpSpPr>
          <a:xfrm>
            <a:off x="3641734" y="6253056"/>
            <a:ext cx="5673572" cy="583189"/>
            <a:chOff x="515561" y="8718533"/>
            <a:chExt cx="5673572" cy="583189"/>
          </a:xfrm>
        </p:grpSpPr>
        <p:sp>
          <p:nvSpPr>
            <p:cNvPr id="12" name="object 18">
              <a:extLst>
                <a:ext uri="{FF2B5EF4-FFF2-40B4-BE49-F238E27FC236}">
                  <a16:creationId xmlns:a16="http://schemas.microsoft.com/office/drawing/2014/main" id="{6760FB18-074B-CC59-423D-AD0138B03AA5}"/>
                </a:ext>
              </a:extLst>
            </p:cNvPr>
            <p:cNvSpPr/>
            <p:nvPr/>
          </p:nvSpPr>
          <p:spPr>
            <a:xfrm>
              <a:off x="515561" y="8728788"/>
              <a:ext cx="557978" cy="234203"/>
            </a:xfrm>
            <a:custGeom>
              <a:avLst/>
              <a:gdLst/>
              <a:ahLst/>
              <a:cxnLst/>
              <a:rect l="l" t="t" r="r" b="b"/>
              <a:pathLst>
                <a:path w="431165" h="180975">
                  <a:moveTo>
                    <a:pt x="430618" y="0"/>
                  </a:moveTo>
                  <a:lnTo>
                    <a:pt x="0" y="0"/>
                  </a:lnTo>
                  <a:lnTo>
                    <a:pt x="0" y="180924"/>
                  </a:lnTo>
                  <a:lnTo>
                    <a:pt x="430618" y="180924"/>
                  </a:lnTo>
                  <a:lnTo>
                    <a:pt x="430618" y="0"/>
                  </a:lnTo>
                  <a:close/>
                </a:path>
              </a:pathLst>
            </a:custGeom>
            <a:solidFill>
              <a:srgbClr val="8FB1CC">
                <a:alpha val="449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9">
              <a:extLst>
                <a:ext uri="{FF2B5EF4-FFF2-40B4-BE49-F238E27FC236}">
                  <a16:creationId xmlns:a16="http://schemas.microsoft.com/office/drawing/2014/main" id="{E0242F44-BDDF-FE76-C75B-A5D9A009C5C6}"/>
                </a:ext>
              </a:extLst>
            </p:cNvPr>
            <p:cNvSpPr txBox="1"/>
            <p:nvPr/>
          </p:nvSpPr>
          <p:spPr>
            <a:xfrm>
              <a:off x="1185431" y="8718533"/>
              <a:ext cx="2260413" cy="5597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  <a:spcAft>
                  <a:spcPts val="200"/>
                </a:spcAft>
              </a:pPr>
              <a:r>
                <a:rPr sz="1400" spc="-10">
                  <a:solidFill>
                    <a:schemeClr val="tx1"/>
                  </a:solidFill>
                  <a:latin typeface="Arial"/>
                  <a:cs typeface="Arial"/>
                </a:rPr>
                <a:t>Office</a:t>
              </a:r>
              <a:endParaRPr sz="140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marR="373380">
                <a:lnSpc>
                  <a:spcPct val="163600"/>
                </a:lnSpc>
                <a:spcAft>
                  <a:spcPts val="200"/>
                </a:spcAft>
              </a:pPr>
              <a:r>
                <a:rPr lang="en-US" sz="1400">
                  <a:solidFill>
                    <a:schemeClr val="tx1"/>
                  </a:solidFill>
                  <a:latin typeface="Arial"/>
                  <a:cs typeface="Arial"/>
                </a:rPr>
                <a:t>Shared </a:t>
              </a:r>
              <a:r>
                <a:rPr sz="1400">
                  <a:solidFill>
                    <a:schemeClr val="tx1"/>
                  </a:solidFill>
                  <a:latin typeface="Arial"/>
                  <a:cs typeface="Arial"/>
                </a:rPr>
                <a:t>Meeting</a:t>
              </a:r>
              <a:r>
                <a:rPr sz="1400" spc="12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sz="1400" spc="-20">
                  <a:solidFill>
                    <a:schemeClr val="tx1"/>
                  </a:solidFill>
                  <a:latin typeface="Arial"/>
                  <a:cs typeface="Arial"/>
                </a:rPr>
                <a:t>Room</a:t>
              </a:r>
              <a:endParaRPr lang="en-CA" sz="1400" spc="-1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4" name="object 20">
              <a:extLst>
                <a:ext uri="{FF2B5EF4-FFF2-40B4-BE49-F238E27FC236}">
                  <a16:creationId xmlns:a16="http://schemas.microsoft.com/office/drawing/2014/main" id="{ABE778B5-1CAE-76BD-36AE-2560315AE2C0}"/>
                </a:ext>
              </a:extLst>
            </p:cNvPr>
            <p:cNvSpPr/>
            <p:nvPr/>
          </p:nvSpPr>
          <p:spPr>
            <a:xfrm>
              <a:off x="515561" y="9067519"/>
              <a:ext cx="557978" cy="234203"/>
            </a:xfrm>
            <a:custGeom>
              <a:avLst/>
              <a:gdLst/>
              <a:ahLst/>
              <a:cxnLst/>
              <a:rect l="l" t="t" r="r" b="b"/>
              <a:pathLst>
                <a:path w="431165" h="180975">
                  <a:moveTo>
                    <a:pt x="430618" y="0"/>
                  </a:moveTo>
                  <a:lnTo>
                    <a:pt x="0" y="0"/>
                  </a:lnTo>
                  <a:lnTo>
                    <a:pt x="0" y="180924"/>
                  </a:lnTo>
                  <a:lnTo>
                    <a:pt x="430618" y="180924"/>
                  </a:lnTo>
                  <a:lnTo>
                    <a:pt x="430618" y="0"/>
                  </a:lnTo>
                  <a:close/>
                </a:path>
              </a:pathLst>
            </a:custGeom>
            <a:solidFill>
              <a:srgbClr val="B58081">
                <a:alpha val="42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1">
              <a:extLst>
                <a:ext uri="{FF2B5EF4-FFF2-40B4-BE49-F238E27FC236}">
                  <a16:creationId xmlns:a16="http://schemas.microsoft.com/office/drawing/2014/main" id="{2CA83E0A-95D4-35D0-23A3-3ADF4D00DF12}"/>
                </a:ext>
              </a:extLst>
            </p:cNvPr>
            <p:cNvSpPr/>
            <p:nvPr/>
          </p:nvSpPr>
          <p:spPr>
            <a:xfrm>
              <a:off x="3290299" y="9063086"/>
              <a:ext cx="557978" cy="234203"/>
            </a:xfrm>
            <a:custGeom>
              <a:avLst/>
              <a:gdLst/>
              <a:ahLst/>
              <a:cxnLst/>
              <a:rect l="l" t="t" r="r" b="b"/>
              <a:pathLst>
                <a:path w="431165" h="180975">
                  <a:moveTo>
                    <a:pt x="430618" y="0"/>
                  </a:moveTo>
                  <a:lnTo>
                    <a:pt x="0" y="0"/>
                  </a:lnTo>
                  <a:lnTo>
                    <a:pt x="0" y="180924"/>
                  </a:lnTo>
                  <a:lnTo>
                    <a:pt x="430618" y="180924"/>
                  </a:lnTo>
                  <a:lnTo>
                    <a:pt x="430618" y="0"/>
                  </a:lnTo>
                  <a:close/>
                </a:path>
              </a:pathLst>
            </a:custGeom>
            <a:solidFill>
              <a:srgbClr val="FCAF15">
                <a:alpha val="3681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4">
              <a:extLst>
                <a:ext uri="{FF2B5EF4-FFF2-40B4-BE49-F238E27FC236}">
                  <a16:creationId xmlns:a16="http://schemas.microsoft.com/office/drawing/2014/main" id="{0CA9080B-EF21-61BA-E573-7183814CCF13}"/>
                </a:ext>
              </a:extLst>
            </p:cNvPr>
            <p:cNvSpPr/>
            <p:nvPr/>
          </p:nvSpPr>
          <p:spPr>
            <a:xfrm>
              <a:off x="3290299" y="8724371"/>
              <a:ext cx="557978" cy="234203"/>
            </a:xfrm>
            <a:custGeom>
              <a:avLst/>
              <a:gdLst/>
              <a:ahLst/>
              <a:cxnLst/>
              <a:rect l="l" t="t" r="r" b="b"/>
              <a:pathLst>
                <a:path w="431165" h="180975">
                  <a:moveTo>
                    <a:pt x="430618" y="0"/>
                  </a:moveTo>
                  <a:lnTo>
                    <a:pt x="0" y="0"/>
                  </a:lnTo>
                  <a:lnTo>
                    <a:pt x="0" y="180924"/>
                  </a:lnTo>
                  <a:lnTo>
                    <a:pt x="430618" y="180924"/>
                  </a:lnTo>
                  <a:lnTo>
                    <a:pt x="430618" y="0"/>
                  </a:lnTo>
                  <a:close/>
                </a:path>
              </a:pathLst>
            </a:custGeom>
            <a:solidFill>
              <a:srgbClr val="70AEA4">
                <a:alpha val="4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>
              <a:extLst>
                <a:ext uri="{FF2B5EF4-FFF2-40B4-BE49-F238E27FC236}">
                  <a16:creationId xmlns:a16="http://schemas.microsoft.com/office/drawing/2014/main" id="{806FBDCA-F7D6-79F7-1748-654A180AB3FF}"/>
                </a:ext>
              </a:extLst>
            </p:cNvPr>
            <p:cNvSpPr txBox="1"/>
            <p:nvPr/>
          </p:nvSpPr>
          <p:spPr>
            <a:xfrm>
              <a:off x="4004153" y="8718533"/>
              <a:ext cx="2184980" cy="5597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0"/>
                </a:spcBef>
                <a:spcAft>
                  <a:spcPts val="200"/>
                </a:spcAft>
              </a:pPr>
              <a:r>
                <a:rPr lang="en-CA" sz="1400" spc="-10">
                  <a:solidFill>
                    <a:schemeClr val="tx1"/>
                  </a:solidFill>
                  <a:latin typeface="Arial"/>
                  <a:cs typeface="Arial"/>
                </a:rPr>
                <a:t>Kitchenette &amp; Lounge</a:t>
              </a:r>
              <a:endParaRPr sz="140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marR="373380">
                <a:lnSpc>
                  <a:spcPct val="163600"/>
                </a:lnSpc>
                <a:spcAft>
                  <a:spcPts val="200"/>
                </a:spcAft>
              </a:pPr>
              <a:r>
                <a:rPr lang="en-CA" sz="1400">
                  <a:solidFill>
                    <a:schemeClr val="tx1"/>
                  </a:solidFill>
                  <a:latin typeface="Arial"/>
                  <a:cs typeface="Arial"/>
                </a:rPr>
                <a:t>Elevators</a:t>
              </a:r>
              <a:endParaRPr lang="en-CA" sz="1400" spc="-1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6" name="object 24">
            <a:extLst>
              <a:ext uri="{FF2B5EF4-FFF2-40B4-BE49-F238E27FC236}">
                <a16:creationId xmlns:a16="http://schemas.microsoft.com/office/drawing/2014/main" id="{D866A512-D5C4-FD5A-F000-5A76D609544B}"/>
              </a:ext>
            </a:extLst>
          </p:cNvPr>
          <p:cNvSpPr/>
          <p:nvPr/>
        </p:nvSpPr>
        <p:spPr>
          <a:xfrm rot="5400000">
            <a:off x="3465706" y="4156407"/>
            <a:ext cx="806603" cy="1253583"/>
          </a:xfrm>
          <a:custGeom>
            <a:avLst/>
            <a:gdLst>
              <a:gd name="connsiteX0" fmla="*/ 430618 w 430618"/>
              <a:gd name="connsiteY0" fmla="*/ 0 h 180924"/>
              <a:gd name="connsiteX1" fmla="*/ 0 w 430618"/>
              <a:gd name="connsiteY1" fmla="*/ 0 h 180924"/>
              <a:gd name="connsiteX2" fmla="*/ 0 w 430618"/>
              <a:gd name="connsiteY2" fmla="*/ 180924 h 180924"/>
              <a:gd name="connsiteX3" fmla="*/ 430618 w 430618"/>
              <a:gd name="connsiteY3" fmla="*/ 180924 h 180924"/>
              <a:gd name="connsiteX4" fmla="*/ 430609 w 430618"/>
              <a:gd name="connsiteY4" fmla="*/ 143599 h 180924"/>
              <a:gd name="connsiteX5" fmla="*/ 430618 w 430618"/>
              <a:gd name="connsiteY5" fmla="*/ 0 h 180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618" h="180924">
                <a:moveTo>
                  <a:pt x="430618" y="0"/>
                </a:moveTo>
                <a:lnTo>
                  <a:pt x="0" y="0"/>
                </a:lnTo>
                <a:lnTo>
                  <a:pt x="0" y="180924"/>
                </a:lnTo>
                <a:lnTo>
                  <a:pt x="430618" y="180924"/>
                </a:lnTo>
                <a:cubicBezTo>
                  <a:pt x="430615" y="168482"/>
                  <a:pt x="430612" y="156041"/>
                  <a:pt x="430609" y="143599"/>
                </a:cubicBezTo>
                <a:cubicBezTo>
                  <a:pt x="430612" y="95733"/>
                  <a:pt x="430615" y="47866"/>
                  <a:pt x="430618" y="0"/>
                </a:cubicBezTo>
                <a:close/>
              </a:path>
            </a:pathLst>
          </a:custGeom>
          <a:solidFill>
            <a:srgbClr val="70AEA4">
              <a:alpha val="4300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7" name="object 20">
            <a:extLst>
              <a:ext uri="{FF2B5EF4-FFF2-40B4-BE49-F238E27FC236}">
                <a16:creationId xmlns:a16="http://schemas.microsoft.com/office/drawing/2014/main" id="{600103C2-E198-E566-F14C-CAB3DE7EBADC}"/>
              </a:ext>
            </a:extLst>
          </p:cNvPr>
          <p:cNvSpPr/>
          <p:nvPr/>
        </p:nvSpPr>
        <p:spPr>
          <a:xfrm>
            <a:off x="3242216" y="5186499"/>
            <a:ext cx="1405984" cy="653122"/>
          </a:xfrm>
          <a:custGeom>
            <a:avLst/>
            <a:gdLst/>
            <a:ahLst/>
            <a:cxnLst/>
            <a:rect l="l" t="t" r="r" b="b"/>
            <a:pathLst>
              <a:path w="431165" h="180975">
                <a:moveTo>
                  <a:pt x="430618" y="0"/>
                </a:moveTo>
                <a:lnTo>
                  <a:pt x="0" y="0"/>
                </a:lnTo>
                <a:lnTo>
                  <a:pt x="0" y="180924"/>
                </a:lnTo>
                <a:lnTo>
                  <a:pt x="430618" y="180924"/>
                </a:lnTo>
                <a:lnTo>
                  <a:pt x="430618" y="0"/>
                </a:lnTo>
                <a:close/>
              </a:path>
            </a:pathLst>
          </a:custGeom>
          <a:solidFill>
            <a:srgbClr val="B58081">
              <a:alpha val="42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21">
            <a:extLst>
              <a:ext uri="{FF2B5EF4-FFF2-40B4-BE49-F238E27FC236}">
                <a16:creationId xmlns:a16="http://schemas.microsoft.com/office/drawing/2014/main" id="{776209D3-5183-5100-3010-794983F8E339}"/>
              </a:ext>
            </a:extLst>
          </p:cNvPr>
          <p:cNvSpPr/>
          <p:nvPr/>
        </p:nvSpPr>
        <p:spPr>
          <a:xfrm>
            <a:off x="4258680" y="3402119"/>
            <a:ext cx="246739" cy="945469"/>
          </a:xfrm>
          <a:custGeom>
            <a:avLst/>
            <a:gdLst/>
            <a:ahLst/>
            <a:cxnLst/>
            <a:rect l="l" t="t" r="r" b="b"/>
            <a:pathLst>
              <a:path w="431165" h="180975">
                <a:moveTo>
                  <a:pt x="430618" y="0"/>
                </a:moveTo>
                <a:lnTo>
                  <a:pt x="0" y="0"/>
                </a:lnTo>
                <a:lnTo>
                  <a:pt x="0" y="180924"/>
                </a:lnTo>
                <a:lnTo>
                  <a:pt x="430618" y="180924"/>
                </a:lnTo>
                <a:lnTo>
                  <a:pt x="430618" y="0"/>
                </a:lnTo>
                <a:close/>
              </a:path>
            </a:pathLst>
          </a:custGeom>
          <a:solidFill>
            <a:srgbClr val="FCAF15">
              <a:alpha val="3681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21">
            <a:extLst>
              <a:ext uri="{FF2B5EF4-FFF2-40B4-BE49-F238E27FC236}">
                <a16:creationId xmlns:a16="http://schemas.microsoft.com/office/drawing/2014/main" id="{1A27F810-A76E-6172-9C32-EECE4C311633}"/>
              </a:ext>
            </a:extLst>
          </p:cNvPr>
          <p:cNvSpPr/>
          <p:nvPr/>
        </p:nvSpPr>
        <p:spPr>
          <a:xfrm>
            <a:off x="4895763" y="3729547"/>
            <a:ext cx="246738" cy="650350"/>
          </a:xfrm>
          <a:custGeom>
            <a:avLst/>
            <a:gdLst/>
            <a:ahLst/>
            <a:cxnLst/>
            <a:rect l="l" t="t" r="r" b="b"/>
            <a:pathLst>
              <a:path w="431165" h="180975">
                <a:moveTo>
                  <a:pt x="430618" y="0"/>
                </a:moveTo>
                <a:lnTo>
                  <a:pt x="0" y="0"/>
                </a:lnTo>
                <a:lnTo>
                  <a:pt x="0" y="180924"/>
                </a:lnTo>
                <a:lnTo>
                  <a:pt x="430618" y="180924"/>
                </a:lnTo>
                <a:lnTo>
                  <a:pt x="430618" y="0"/>
                </a:lnTo>
                <a:close/>
              </a:path>
            </a:pathLst>
          </a:custGeom>
          <a:solidFill>
            <a:srgbClr val="FCAF15">
              <a:alpha val="3681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c131aad-e182-43c5-9790-8149cebcc4e5" xsi:nil="true"/>
    <lcf76f155ced4ddcb4097134ff3c332f xmlns="f32e7e03-3870-433a-975e-16e20ba204b3">
      <Terms xmlns="http://schemas.microsoft.com/office/infopath/2007/PartnerControls"/>
    </lcf76f155ced4ddcb4097134ff3c332f>
    <OwnerName xmlns="f32e7e03-3870-433a-975e-16e20ba204b3" xsi:nil="true"/>
    <OwnerEmail xmlns="f32e7e03-3870-433a-975e-16e20ba204b3" xsi:nil="true"/>
    <Department xmlns="f32e7e03-3870-433a-975e-16e20ba204b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07AA3E82711E4BB85F7F1F0B69E1DE" ma:contentTypeVersion="22" ma:contentTypeDescription="Create a new document." ma:contentTypeScope="" ma:versionID="576f395e273a1faeffb3bfda72713183">
  <xsd:schema xmlns:xsd="http://www.w3.org/2001/XMLSchema" xmlns:xs="http://www.w3.org/2001/XMLSchema" xmlns:p="http://schemas.microsoft.com/office/2006/metadata/properties" xmlns:ns2="f32e7e03-3870-433a-975e-16e20ba204b3" xmlns:ns3="976e2660-4f08-4598-a6a3-5304eaab49a1" xmlns:ns4="8c131aad-e182-43c5-9790-8149cebcc4e5" targetNamespace="http://schemas.microsoft.com/office/2006/metadata/properties" ma:root="true" ma:fieldsID="59fb64eebd45e1e11b0702119a4ddd82" ns2:_="" ns3:_="" ns4:_="">
    <xsd:import namespace="f32e7e03-3870-433a-975e-16e20ba204b3"/>
    <xsd:import namespace="976e2660-4f08-4598-a6a3-5304eaab49a1"/>
    <xsd:import namespace="8c131aad-e182-43c5-9790-8149cebcc4e5"/>
    <xsd:element name="properties">
      <xsd:complexType>
        <xsd:sequence>
          <xsd:element name="documentManagement">
            <xsd:complexType>
              <xsd:all>
                <xsd:element ref="ns2:Department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OwnerName" minOccurs="0"/>
                <xsd:element ref="ns2:OwnerEmail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e7e03-3870-433a-975e-16e20ba204b3" elementFormDefault="qualified">
    <xsd:import namespace="http://schemas.microsoft.com/office/2006/documentManagement/types"/>
    <xsd:import namespace="http://schemas.microsoft.com/office/infopath/2007/PartnerControls"/>
    <xsd:element name="Department" ma:index="8" nillable="true" ma:displayName="Department" ma:internalName="Department">
      <xsd:simpleType>
        <xsd:restriction base="dms:Text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OwnerName" ma:index="21" nillable="true" ma:displayName="Owner Name" ma:internalName="OwnerName">
      <xsd:simpleType>
        <xsd:restriction base="dms:Text"/>
      </xsd:simpleType>
    </xsd:element>
    <xsd:element name="OwnerEmail" ma:index="22" nillable="true" ma:displayName="Owner Email" ma:internalName="OwnerEmail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ab0bb3ed-d6d8-41f8-af4f-3e6c4e2fcb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6e2660-4f08-4598-a6a3-5304eaab49a1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31aad-e182-43c5-9790-8149cebcc4e5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f0d3786e-9928-45ca-ad99-7691bb0904d0}" ma:internalName="TaxCatchAll" ma:showField="CatchAllData" ma:web="976e2660-4f08-4598-a6a3-5304eaab49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17BD18-FA3D-4248-B568-642446D4301B}">
  <ds:schemaRefs>
    <ds:schemaRef ds:uri="http://schemas.microsoft.com/office/2006/metadata/properties"/>
    <ds:schemaRef ds:uri="http://schemas.microsoft.com/office/infopath/2007/PartnerControls"/>
    <ds:schemaRef ds:uri="94542ce6-38b2-415b-8b95-83edd9e5da66"/>
    <ds:schemaRef ds:uri="b54d8761-8770-4815-b768-78ff06788957"/>
    <ds:schemaRef ds:uri="8c131aad-e182-43c5-9790-8149cebcc4e5"/>
    <ds:schemaRef ds:uri="f32e7e03-3870-433a-975e-16e20ba204b3"/>
  </ds:schemaRefs>
</ds:datastoreItem>
</file>

<file path=customXml/itemProps2.xml><?xml version="1.0" encoding="utf-8"?>
<ds:datastoreItem xmlns:ds="http://schemas.openxmlformats.org/officeDocument/2006/customXml" ds:itemID="{27140397-3DFE-4D6B-A3EC-0C8D91CC10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FA20A8-F894-4291-BACF-A1FEADA57D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e7e03-3870-433a-975e-16e20ba204b3"/>
    <ds:schemaRef ds:uri="976e2660-4f08-4598-a6a3-5304eaab49a1"/>
    <ds:schemaRef ds:uri="8c131aad-e182-43c5-9790-8149cebcc4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2544</TotalTime>
  <Words>67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Suite 301 520 3rd Avenue SW 701 SF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Suite 2134 120 Adelaide Street W 2,234 SF</dc:title>
  <dc:creator>Trishia Desmarais</dc:creator>
  <cp:lastModifiedBy>Trishia Desmarais</cp:lastModifiedBy>
  <cp:revision>10</cp:revision>
  <dcterms:created xsi:type="dcterms:W3CDTF">2023-08-18T16:02:05Z</dcterms:created>
  <dcterms:modified xsi:type="dcterms:W3CDTF">2024-09-16T21:34:27Z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2023-08-18T00:00:00Z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2023-08-18T00:00:00Z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0x0101000707AA3E82711E4BB85F7F1F0B69E1DE</vt:lpwstr>
  </property>
</Properties>
</file>