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93" r:id="rId5"/>
  </p:sldMasterIdLst>
  <p:notesMasterIdLst>
    <p:notesMasterId r:id="rId11"/>
  </p:notesMasterIdLst>
  <p:handoutMasterIdLst>
    <p:handoutMasterId r:id="rId12"/>
  </p:handoutMasterIdLst>
  <p:sldIdLst>
    <p:sldId id="293" r:id="rId6"/>
    <p:sldId id="278" r:id="rId7"/>
    <p:sldId id="295" r:id="rId8"/>
    <p:sldId id="294" r:id="rId9"/>
    <p:sldId id="272" r:id="rId10"/>
  </p:sldIdLst>
  <p:sldSz cx="15544800" cy="10058400"/>
  <p:notesSz cx="15544800" cy="10058400"/>
  <p:defaultTextStyle>
    <a:defPPr>
      <a:defRPr kern="0"/>
    </a:defPPr>
  </p:defaultTextStyle>
  <p:extLst>
    <p:ext uri="{521415D9-36F7-43E2-AB2F-B90AF26B5E84}">
      <p14:sectionLst xmlns:p14="http://schemas.microsoft.com/office/powerpoint/2010/main">
        <p14:section name="Title Page" id="{4A7B6E74-C9D8-4AF6-92D2-2D8817FE7938}">
          <p14:sldIdLst>
            <p14:sldId id="293"/>
          </p14:sldIdLst>
        </p14:section>
        <p14:section name="Suite Sheets" id="{447FCB55-6DE1-4C57-9AB5-AE8DF03353D8}">
          <p14:sldIdLst>
            <p14:sldId id="278"/>
            <p14:sldId id="295"/>
            <p14:sldId id="294"/>
          </p14:sldIdLst>
        </p14:section>
        <p14:section name="Contact" id="{3F9EAC4A-67A1-4F3D-BE5B-6DB4BBD110B5}">
          <p14:sldIdLst>
            <p14:sldId id="272"/>
          </p14:sldIdLst>
        </p14:section>
      </p14:sectionLst>
    </p:ext>
    <p:ext uri="{EFAFB233-063F-42B5-8137-9DF3F51BA10A}">
      <p15:sldGuideLst xmlns:p15="http://schemas.microsoft.com/office/powerpoint/2012/main">
        <p15:guide id="1" orient="horz" pos="2879" userDrawn="1">
          <p15:clr>
            <a:srgbClr val="A4A3A4"/>
          </p15:clr>
        </p15:guide>
        <p15:guide id="3" pos="3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DC"/>
    <a:srgbClr val="B58080"/>
    <a:srgbClr val="FCB116"/>
    <a:srgbClr val="B6E0D7"/>
    <a:srgbClr val="0B9376"/>
    <a:srgbClr val="384B5A"/>
    <a:srgbClr val="0D94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207" autoAdjust="0"/>
    <p:restoredTop sz="93792" autoAdjust="0"/>
  </p:normalViewPr>
  <p:slideViewPr>
    <p:cSldViewPr snapToGrid="0">
      <p:cViewPr varScale="1">
        <p:scale>
          <a:sx n="76" d="100"/>
          <a:sy n="76" d="100"/>
        </p:scale>
        <p:origin x="540" y="84"/>
      </p:cViewPr>
      <p:guideLst>
        <p:guide orient="horz" pos="2879"/>
        <p:guide pos="36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46" d="100"/>
          <a:sy n="46" d="100"/>
        </p:scale>
        <p:origin x="1544"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DCA07D-4CAF-501B-BAC7-3D8BA6BB9AE6}"/>
              </a:ext>
            </a:extLst>
          </p:cNvPr>
          <p:cNvSpPr>
            <a:spLocks noGrp="1"/>
          </p:cNvSpPr>
          <p:nvPr>
            <p:ph type="hdr" sz="quarter"/>
          </p:nvPr>
        </p:nvSpPr>
        <p:spPr>
          <a:xfrm>
            <a:off x="0" y="0"/>
            <a:ext cx="6735763" cy="5048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C569036-BCF1-53D6-6BE0-B31AD3CF2993}"/>
              </a:ext>
            </a:extLst>
          </p:cNvPr>
          <p:cNvSpPr>
            <a:spLocks noGrp="1"/>
          </p:cNvSpPr>
          <p:nvPr>
            <p:ph type="dt" sz="quarter" idx="1"/>
          </p:nvPr>
        </p:nvSpPr>
        <p:spPr>
          <a:xfrm>
            <a:off x="8805863" y="0"/>
            <a:ext cx="6735762" cy="504825"/>
          </a:xfrm>
          <a:prstGeom prst="rect">
            <a:avLst/>
          </a:prstGeom>
        </p:spPr>
        <p:txBody>
          <a:bodyPr vert="horz" lIns="91440" tIns="45720" rIns="91440" bIns="45720" rtlCol="0"/>
          <a:lstStyle>
            <a:lvl1pPr algn="r">
              <a:defRPr sz="1200"/>
            </a:lvl1pPr>
          </a:lstStyle>
          <a:p>
            <a:fld id="{67078001-DB50-4AC3-B64F-93735AB9D9E5}" type="datetimeFigureOut">
              <a:rPr lang="en-US" smtClean="0"/>
              <a:t>12/4/2024</a:t>
            </a:fld>
            <a:endParaRPr lang="en-US"/>
          </a:p>
        </p:txBody>
      </p:sp>
      <p:sp>
        <p:nvSpPr>
          <p:cNvPr id="4" name="Footer Placeholder 3">
            <a:extLst>
              <a:ext uri="{FF2B5EF4-FFF2-40B4-BE49-F238E27FC236}">
                <a16:creationId xmlns:a16="http://schemas.microsoft.com/office/drawing/2014/main" id="{AC8AF8F4-E1B8-1552-F816-96EADC567F7D}"/>
              </a:ext>
            </a:extLst>
          </p:cNvPr>
          <p:cNvSpPr>
            <a:spLocks noGrp="1"/>
          </p:cNvSpPr>
          <p:nvPr>
            <p:ph type="ftr" sz="quarter" idx="2"/>
          </p:nvPr>
        </p:nvSpPr>
        <p:spPr>
          <a:xfrm>
            <a:off x="0" y="9553575"/>
            <a:ext cx="6735763" cy="504825"/>
          </a:xfrm>
          <a:prstGeom prst="rect">
            <a:avLst/>
          </a:prstGeom>
        </p:spPr>
        <p:txBody>
          <a:bodyPr vert="horz" lIns="91440" tIns="45720" rIns="91440" bIns="45720" rtlCol="0" anchor="b"/>
          <a:lstStyle>
            <a:lvl1pPr algn="l">
              <a:defRPr sz="1200"/>
            </a:lvl1pPr>
          </a:lstStyle>
          <a:p>
            <a:endParaRPr lang="en-US"/>
          </a:p>
        </p:txBody>
      </p:sp>
      <p:sp>
        <p:nvSpPr>
          <p:cNvPr id="6" name="Slide Number Placeholder 5">
            <a:extLst>
              <a:ext uri="{FF2B5EF4-FFF2-40B4-BE49-F238E27FC236}">
                <a16:creationId xmlns:a16="http://schemas.microsoft.com/office/drawing/2014/main" id="{BCB88D90-4A3B-BE08-2458-7C7DC7FD23E6}"/>
              </a:ext>
            </a:extLst>
          </p:cNvPr>
          <p:cNvSpPr>
            <a:spLocks noGrp="1"/>
          </p:cNvSpPr>
          <p:nvPr>
            <p:ph type="sldNum" sz="quarter" idx="3"/>
          </p:nvPr>
        </p:nvSpPr>
        <p:spPr>
          <a:xfrm>
            <a:off x="8805863" y="9553575"/>
            <a:ext cx="6735762" cy="504825"/>
          </a:xfrm>
          <a:prstGeom prst="rect">
            <a:avLst/>
          </a:prstGeom>
        </p:spPr>
        <p:txBody>
          <a:bodyPr vert="horz" lIns="91440" tIns="45720" rIns="91440" bIns="45720" rtlCol="0" anchor="b"/>
          <a:lstStyle>
            <a:lvl1pPr algn="r">
              <a:defRPr sz="1200"/>
            </a:lvl1pPr>
          </a:lstStyle>
          <a:p>
            <a:fld id="{AA710F33-66F6-4BCE-A336-8999B1DC39F3}" type="slidenum">
              <a:rPr lang="en-US" smtClean="0"/>
              <a:t>‹#›</a:t>
            </a:fld>
            <a:endParaRPr lang="en-US"/>
          </a:p>
        </p:txBody>
      </p:sp>
    </p:spTree>
    <p:extLst>
      <p:ext uri="{BB962C8B-B14F-4D97-AF65-F5344CB8AC3E}">
        <p14:creationId xmlns:p14="http://schemas.microsoft.com/office/powerpoint/2010/main" val="173193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735763"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8805863" y="0"/>
            <a:ext cx="6735762" cy="504825"/>
          </a:xfrm>
          <a:prstGeom prst="rect">
            <a:avLst/>
          </a:prstGeom>
        </p:spPr>
        <p:txBody>
          <a:bodyPr vert="horz" lIns="91440" tIns="45720" rIns="91440" bIns="45720" rtlCol="0"/>
          <a:lstStyle>
            <a:lvl1pPr algn="r">
              <a:defRPr sz="1200"/>
            </a:lvl1pPr>
          </a:lstStyle>
          <a:p>
            <a:fld id="{11998719-A47C-46FB-93AC-3F7C9943D5D8}" type="datetimeFigureOut">
              <a:rPr lang="en-US" smtClean="0"/>
              <a:t>12/4/2024</a:t>
            </a:fld>
            <a:endParaRPr lang="en-US"/>
          </a:p>
        </p:txBody>
      </p:sp>
      <p:sp>
        <p:nvSpPr>
          <p:cNvPr id="4" name="Slide Image Placeholder 3"/>
          <p:cNvSpPr>
            <a:spLocks noGrp="1" noRot="1" noChangeAspect="1"/>
          </p:cNvSpPr>
          <p:nvPr>
            <p:ph type="sldImg" idx="2"/>
          </p:nvPr>
        </p:nvSpPr>
        <p:spPr>
          <a:xfrm>
            <a:off x="5149850" y="1257300"/>
            <a:ext cx="5245100"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554163" y="4840288"/>
            <a:ext cx="12436475"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6735763"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8805863" y="9553575"/>
            <a:ext cx="6735762" cy="504825"/>
          </a:xfrm>
          <a:prstGeom prst="rect">
            <a:avLst/>
          </a:prstGeom>
        </p:spPr>
        <p:txBody>
          <a:bodyPr vert="horz" lIns="91440" tIns="45720" rIns="91440" bIns="45720" rtlCol="0" anchor="b"/>
          <a:lstStyle>
            <a:lvl1pPr algn="r">
              <a:defRPr sz="1200"/>
            </a:lvl1pPr>
          </a:lstStyle>
          <a:p>
            <a:fld id="{468D2646-5818-4AB2-BC20-2CF09BDE8931}" type="slidenum">
              <a:rPr lang="en-US" smtClean="0"/>
              <a:t>‹#›</a:t>
            </a:fld>
            <a:endParaRPr lang="en-US"/>
          </a:p>
        </p:txBody>
      </p:sp>
    </p:spTree>
    <p:extLst>
      <p:ext uri="{BB962C8B-B14F-4D97-AF65-F5344CB8AC3E}">
        <p14:creationId xmlns:p14="http://schemas.microsoft.com/office/powerpoint/2010/main" val="177138995"/>
      </p:ext>
    </p:extLst>
  </p:cSld>
  <p:clrMap bg1="lt1" tx1="dk1" bg2="lt2" tx2="dk2" accent1="accent1" accent2="accent2" accent3="accent3" accent4="accent4" accent5="accent5" accent6="accent6" hlink="hlink" folHlink="folHlink"/>
  <p:notesStyle>
    <a:lvl1pPr marL="0" algn="l" defTabSz="914201" rtl="0" eaLnBrk="1" latinLnBrk="0" hangingPunct="1">
      <a:defRPr sz="1200" kern="1200">
        <a:solidFill>
          <a:schemeClr val="tx1"/>
        </a:solidFill>
        <a:latin typeface="+mn-lt"/>
        <a:ea typeface="+mn-ea"/>
        <a:cs typeface="+mn-cs"/>
      </a:defRPr>
    </a:lvl1pPr>
    <a:lvl2pPr marL="457100" algn="l" defTabSz="914201" rtl="0" eaLnBrk="1" latinLnBrk="0" hangingPunct="1">
      <a:defRPr sz="1200" kern="1200">
        <a:solidFill>
          <a:schemeClr val="tx1"/>
        </a:solidFill>
        <a:latin typeface="+mn-lt"/>
        <a:ea typeface="+mn-ea"/>
        <a:cs typeface="+mn-cs"/>
      </a:defRPr>
    </a:lvl2pPr>
    <a:lvl3pPr marL="914201" algn="l" defTabSz="914201" rtl="0" eaLnBrk="1" latinLnBrk="0" hangingPunct="1">
      <a:defRPr sz="1200" kern="1200">
        <a:solidFill>
          <a:schemeClr val="tx1"/>
        </a:solidFill>
        <a:latin typeface="+mn-lt"/>
        <a:ea typeface="+mn-ea"/>
        <a:cs typeface="+mn-cs"/>
      </a:defRPr>
    </a:lvl3pPr>
    <a:lvl4pPr marL="1371301" algn="l" defTabSz="914201" rtl="0" eaLnBrk="1" latinLnBrk="0" hangingPunct="1">
      <a:defRPr sz="1200" kern="1200">
        <a:solidFill>
          <a:schemeClr val="tx1"/>
        </a:solidFill>
        <a:latin typeface="+mn-lt"/>
        <a:ea typeface="+mn-ea"/>
        <a:cs typeface="+mn-cs"/>
      </a:defRPr>
    </a:lvl4pPr>
    <a:lvl5pPr marL="1828401" algn="l" defTabSz="914201" rtl="0" eaLnBrk="1" latinLnBrk="0" hangingPunct="1">
      <a:defRPr sz="1200" kern="1200">
        <a:solidFill>
          <a:schemeClr val="tx1"/>
        </a:solidFill>
        <a:latin typeface="+mn-lt"/>
        <a:ea typeface="+mn-ea"/>
        <a:cs typeface="+mn-cs"/>
      </a:defRPr>
    </a:lvl5pPr>
    <a:lvl6pPr marL="2285502" algn="l" defTabSz="914201" rtl="0" eaLnBrk="1" latinLnBrk="0" hangingPunct="1">
      <a:defRPr sz="1200" kern="1200">
        <a:solidFill>
          <a:schemeClr val="tx1"/>
        </a:solidFill>
        <a:latin typeface="+mn-lt"/>
        <a:ea typeface="+mn-ea"/>
        <a:cs typeface="+mn-cs"/>
      </a:defRPr>
    </a:lvl6pPr>
    <a:lvl7pPr marL="2742602" algn="l" defTabSz="914201" rtl="0" eaLnBrk="1" latinLnBrk="0" hangingPunct="1">
      <a:defRPr sz="1200" kern="1200">
        <a:solidFill>
          <a:schemeClr val="tx1"/>
        </a:solidFill>
        <a:latin typeface="+mn-lt"/>
        <a:ea typeface="+mn-ea"/>
        <a:cs typeface="+mn-cs"/>
      </a:defRPr>
    </a:lvl7pPr>
    <a:lvl8pPr marL="3199703" algn="l" defTabSz="914201" rtl="0" eaLnBrk="1" latinLnBrk="0" hangingPunct="1">
      <a:defRPr sz="1200" kern="1200">
        <a:solidFill>
          <a:schemeClr val="tx1"/>
        </a:solidFill>
        <a:latin typeface="+mn-lt"/>
        <a:ea typeface="+mn-ea"/>
        <a:cs typeface="+mn-cs"/>
      </a:defRPr>
    </a:lvl8pPr>
    <a:lvl9pPr marL="3656803" algn="l" defTabSz="91420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49850" y="1257300"/>
            <a:ext cx="5245100" cy="3394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8D2646-5818-4AB2-BC20-2CF09BDE8931}" type="slidenum">
              <a:rPr lang="en-US" smtClean="0"/>
              <a:t>5</a:t>
            </a:fld>
            <a:endParaRPr lang="en-US"/>
          </a:p>
        </p:txBody>
      </p:sp>
    </p:spTree>
    <p:extLst>
      <p:ext uri="{BB962C8B-B14F-4D97-AF65-F5344CB8AC3E}">
        <p14:creationId xmlns:p14="http://schemas.microsoft.com/office/powerpoint/2010/main" val="609349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with Graphic">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B6AC7C0-01A9-7922-4505-0B171F037184}"/>
              </a:ext>
            </a:extLst>
          </p:cNvPr>
          <p:cNvSpPr>
            <a:spLocks noGrp="1"/>
          </p:cNvSpPr>
          <p:nvPr>
            <p:ph type="pic" sz="quarter" idx="10"/>
          </p:nvPr>
        </p:nvSpPr>
        <p:spPr>
          <a:xfrm>
            <a:off x="2" y="2"/>
            <a:ext cx="12573001" cy="276999"/>
          </a:xfrm>
        </p:spPr>
        <p:txBody>
          <a:bodyPr/>
          <a:lstStyle/>
          <a:p>
            <a:endParaRPr lang="en-US"/>
          </a:p>
        </p:txBody>
      </p:sp>
      <p:pic>
        <p:nvPicPr>
          <p:cNvPr id="5" name="Picture 4" descr="A picture containing colorfulness, circle, pattern, graphics&#10;&#10;Description automatically generated">
            <a:extLst>
              <a:ext uri="{FF2B5EF4-FFF2-40B4-BE49-F238E27FC236}">
                <a16:creationId xmlns:a16="http://schemas.microsoft.com/office/drawing/2014/main" id="{C52BE888-88E9-1C4C-7C0D-793DAD2BB33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453" t="25313" r="35" b="50058"/>
          <a:stretch/>
        </p:blipFill>
        <p:spPr>
          <a:xfrm rot="5400000">
            <a:off x="9035956" y="3543303"/>
            <a:ext cx="10045888" cy="2971799"/>
          </a:xfrm>
          <a:prstGeom prst="rect">
            <a:avLst/>
          </a:prstGeom>
          <a:ln>
            <a:noFill/>
          </a:ln>
        </p:spPr>
      </p:pic>
      <p:pic>
        <p:nvPicPr>
          <p:cNvPr id="9" name="Picture Placeholder 17">
            <a:extLst>
              <a:ext uri="{FF2B5EF4-FFF2-40B4-BE49-F238E27FC236}">
                <a16:creationId xmlns:a16="http://schemas.microsoft.com/office/drawing/2014/main" id="{90878F55-A547-46F6-A2F8-38F2F602EDC7}"/>
              </a:ext>
            </a:extLst>
          </p:cNvPr>
          <p:cNvPicPr>
            <a:picLocks noChangeAspect="1"/>
          </p:cNvPicPr>
          <p:nvPr userDrawn="1"/>
        </p:nvPicPr>
        <p:blipFill>
          <a:blip r:embed="rId3"/>
          <a:srcRect l="8272" r="8272"/>
          <a:stretch>
            <a:fillRect/>
          </a:stretch>
        </p:blipFill>
        <p:spPr>
          <a:xfrm>
            <a:off x="2" y="0"/>
            <a:ext cx="12573001" cy="10074322"/>
          </a:xfrm>
          <a:prstGeom prst="rect">
            <a:avLst/>
          </a:prstGeom>
        </p:spPr>
      </p:pic>
      <p:grpSp>
        <p:nvGrpSpPr>
          <p:cNvPr id="10" name="Group 9">
            <a:extLst>
              <a:ext uri="{FF2B5EF4-FFF2-40B4-BE49-F238E27FC236}">
                <a16:creationId xmlns:a16="http://schemas.microsoft.com/office/drawing/2014/main" id="{39D1C1BB-5FE0-6DBB-C442-6D069D28255D}"/>
              </a:ext>
            </a:extLst>
          </p:cNvPr>
          <p:cNvGrpSpPr/>
          <p:nvPr userDrawn="1"/>
        </p:nvGrpSpPr>
        <p:grpSpPr>
          <a:xfrm>
            <a:off x="381001" y="7924800"/>
            <a:ext cx="1125805" cy="1745291"/>
            <a:chOff x="2318308" y="2598262"/>
            <a:chExt cx="3136265" cy="4862029"/>
          </a:xfrm>
        </p:grpSpPr>
        <p:sp>
          <p:nvSpPr>
            <p:cNvPr id="11" name="object 12">
              <a:extLst>
                <a:ext uri="{FF2B5EF4-FFF2-40B4-BE49-F238E27FC236}">
                  <a16:creationId xmlns:a16="http://schemas.microsoft.com/office/drawing/2014/main" id="{6042FFA7-AFD0-D585-AF70-FBBDE4B94EEC}"/>
                </a:ext>
              </a:extLst>
            </p:cNvPr>
            <p:cNvSpPr/>
            <p:nvPr userDrawn="1"/>
          </p:nvSpPr>
          <p:spPr>
            <a:xfrm>
              <a:off x="2318308" y="2672219"/>
              <a:ext cx="3136265" cy="4714240"/>
            </a:xfrm>
            <a:custGeom>
              <a:avLst/>
              <a:gdLst/>
              <a:ahLst/>
              <a:cxnLst/>
              <a:rect l="l" t="t" r="r" b="b"/>
              <a:pathLst>
                <a:path w="3136265" h="4714240">
                  <a:moveTo>
                    <a:pt x="3135782" y="0"/>
                  </a:moveTo>
                  <a:lnTo>
                    <a:pt x="0" y="0"/>
                  </a:lnTo>
                  <a:lnTo>
                    <a:pt x="0" y="4713960"/>
                  </a:lnTo>
                  <a:lnTo>
                    <a:pt x="3135782" y="4713960"/>
                  </a:lnTo>
                  <a:lnTo>
                    <a:pt x="3135782" y="0"/>
                  </a:lnTo>
                  <a:close/>
                </a:path>
              </a:pathLst>
            </a:custGeom>
            <a:solidFill>
              <a:srgbClr val="FFFFFF"/>
            </a:solidFill>
          </p:spPr>
          <p:txBody>
            <a:bodyPr wrap="square" lIns="0" tIns="0" rIns="0" bIns="0" rtlCol="0"/>
            <a:lstStyle/>
            <a:p>
              <a:endParaRPr/>
            </a:p>
          </p:txBody>
        </p:sp>
        <p:sp>
          <p:nvSpPr>
            <p:cNvPr id="12" name="object 13">
              <a:extLst>
                <a:ext uri="{FF2B5EF4-FFF2-40B4-BE49-F238E27FC236}">
                  <a16:creationId xmlns:a16="http://schemas.microsoft.com/office/drawing/2014/main" id="{722A14CB-F88B-75DD-B75A-2D51211D68CA}"/>
                </a:ext>
              </a:extLst>
            </p:cNvPr>
            <p:cNvSpPr/>
            <p:nvPr userDrawn="1"/>
          </p:nvSpPr>
          <p:spPr>
            <a:xfrm>
              <a:off x="2318308" y="2598262"/>
              <a:ext cx="3136265" cy="4862029"/>
            </a:xfrm>
            <a:custGeom>
              <a:avLst/>
              <a:gdLst/>
              <a:ahLst/>
              <a:cxnLst/>
              <a:rect l="l" t="t" r="r" b="b"/>
              <a:pathLst>
                <a:path w="2798445" h="4338320">
                  <a:moveTo>
                    <a:pt x="1138542" y="3818318"/>
                  </a:moveTo>
                  <a:lnTo>
                    <a:pt x="1129715" y="3807663"/>
                  </a:lnTo>
                  <a:lnTo>
                    <a:pt x="1121524" y="3784371"/>
                  </a:lnTo>
                  <a:lnTo>
                    <a:pt x="1114196" y="3742715"/>
                  </a:lnTo>
                  <a:lnTo>
                    <a:pt x="1108011" y="3676980"/>
                  </a:lnTo>
                  <a:lnTo>
                    <a:pt x="1099921" y="3612794"/>
                  </a:lnTo>
                  <a:lnTo>
                    <a:pt x="1083335" y="3565233"/>
                  </a:lnTo>
                  <a:lnTo>
                    <a:pt x="1064907" y="3543058"/>
                  </a:lnTo>
                  <a:lnTo>
                    <a:pt x="1055306" y="3531514"/>
                  </a:lnTo>
                  <a:lnTo>
                    <a:pt x="1012901" y="3508883"/>
                  </a:lnTo>
                  <a:lnTo>
                    <a:pt x="1012901" y="3506114"/>
                  </a:lnTo>
                  <a:lnTo>
                    <a:pt x="1055319" y="3486886"/>
                  </a:lnTo>
                  <a:lnTo>
                    <a:pt x="1069086" y="3475621"/>
                  </a:lnTo>
                  <a:lnTo>
                    <a:pt x="1087539" y="3460534"/>
                  </a:lnTo>
                  <a:lnTo>
                    <a:pt x="1110005" y="3427425"/>
                  </a:lnTo>
                  <a:lnTo>
                    <a:pt x="1123162" y="3387991"/>
                  </a:lnTo>
                  <a:lnTo>
                    <a:pt x="1127455" y="3342627"/>
                  </a:lnTo>
                  <a:lnTo>
                    <a:pt x="1122756" y="3298558"/>
                  </a:lnTo>
                  <a:lnTo>
                    <a:pt x="1109167" y="3259455"/>
                  </a:lnTo>
                  <a:lnTo>
                    <a:pt x="1092352" y="3233623"/>
                  </a:lnTo>
                  <a:lnTo>
                    <a:pt x="1087386" y="3225977"/>
                  </a:lnTo>
                  <a:lnTo>
                    <a:pt x="1058125" y="3198787"/>
                  </a:lnTo>
                  <a:lnTo>
                    <a:pt x="1041539" y="3189478"/>
                  </a:lnTo>
                  <a:lnTo>
                    <a:pt x="1041539" y="3354641"/>
                  </a:lnTo>
                  <a:lnTo>
                    <a:pt x="1035989" y="3395942"/>
                  </a:lnTo>
                  <a:lnTo>
                    <a:pt x="1019378" y="3429533"/>
                  </a:lnTo>
                  <a:lnTo>
                    <a:pt x="991679" y="3454577"/>
                  </a:lnTo>
                  <a:lnTo>
                    <a:pt x="952893" y="3470224"/>
                  </a:lnTo>
                  <a:lnTo>
                    <a:pt x="903008" y="3475621"/>
                  </a:lnTo>
                  <a:lnTo>
                    <a:pt x="707199" y="3475621"/>
                  </a:lnTo>
                  <a:lnTo>
                    <a:pt x="707199" y="3233623"/>
                  </a:lnTo>
                  <a:lnTo>
                    <a:pt x="907630" y="3233623"/>
                  </a:lnTo>
                  <a:lnTo>
                    <a:pt x="958786" y="3238487"/>
                  </a:lnTo>
                  <a:lnTo>
                    <a:pt x="996645" y="3253067"/>
                  </a:lnTo>
                  <a:lnTo>
                    <a:pt x="1036916" y="3311194"/>
                  </a:lnTo>
                  <a:lnTo>
                    <a:pt x="1041539" y="3354641"/>
                  </a:lnTo>
                  <a:lnTo>
                    <a:pt x="1041539" y="3189478"/>
                  </a:lnTo>
                  <a:lnTo>
                    <a:pt x="1022083" y="3178556"/>
                  </a:lnTo>
                  <a:lnTo>
                    <a:pt x="979995" y="3165919"/>
                  </a:lnTo>
                  <a:lnTo>
                    <a:pt x="932573" y="3161563"/>
                  </a:lnTo>
                  <a:lnTo>
                    <a:pt x="624014" y="3161563"/>
                  </a:lnTo>
                  <a:lnTo>
                    <a:pt x="624014" y="3822014"/>
                  </a:lnTo>
                  <a:lnTo>
                    <a:pt x="707199" y="3822014"/>
                  </a:lnTo>
                  <a:lnTo>
                    <a:pt x="707199" y="3543058"/>
                  </a:lnTo>
                  <a:lnTo>
                    <a:pt x="891006" y="3543058"/>
                  </a:lnTo>
                  <a:lnTo>
                    <a:pt x="938339" y="3547389"/>
                  </a:lnTo>
                  <a:lnTo>
                    <a:pt x="974572" y="3561296"/>
                  </a:lnTo>
                  <a:lnTo>
                    <a:pt x="1017028" y="3623335"/>
                  </a:lnTo>
                  <a:lnTo>
                    <a:pt x="1024953" y="3674199"/>
                  </a:lnTo>
                  <a:lnTo>
                    <a:pt x="1029893" y="3742715"/>
                  </a:lnTo>
                  <a:lnTo>
                    <a:pt x="1034516" y="3785184"/>
                  </a:lnTo>
                  <a:lnTo>
                    <a:pt x="1040371" y="3809441"/>
                  </a:lnTo>
                  <a:lnTo>
                    <a:pt x="1048931" y="3822014"/>
                  </a:lnTo>
                  <a:lnTo>
                    <a:pt x="1138542" y="3822014"/>
                  </a:lnTo>
                  <a:lnTo>
                    <a:pt x="1138542" y="3818318"/>
                  </a:lnTo>
                  <a:close/>
                </a:path>
                <a:path w="2798445" h="4338320">
                  <a:moveTo>
                    <a:pt x="1175512" y="822528"/>
                  </a:moveTo>
                  <a:lnTo>
                    <a:pt x="1172959" y="774230"/>
                  </a:lnTo>
                  <a:lnTo>
                    <a:pt x="1165415" y="728370"/>
                  </a:lnTo>
                  <a:lnTo>
                    <a:pt x="1153045" y="685304"/>
                  </a:lnTo>
                  <a:lnTo>
                    <a:pt x="1136027" y="645350"/>
                  </a:lnTo>
                  <a:lnTo>
                    <a:pt x="1114513" y="608850"/>
                  </a:lnTo>
                  <a:lnTo>
                    <a:pt x="1090523" y="578459"/>
                  </a:lnTo>
                  <a:lnTo>
                    <a:pt x="1090523" y="822528"/>
                  </a:lnTo>
                  <a:lnTo>
                    <a:pt x="1087462" y="872705"/>
                  </a:lnTo>
                  <a:lnTo>
                    <a:pt x="1078331" y="919378"/>
                  </a:lnTo>
                  <a:lnTo>
                    <a:pt x="1063218" y="961898"/>
                  </a:lnTo>
                  <a:lnTo>
                    <a:pt x="1042225" y="999617"/>
                  </a:lnTo>
                  <a:lnTo>
                    <a:pt x="1015441" y="1031925"/>
                  </a:lnTo>
                  <a:lnTo>
                    <a:pt x="982954" y="1058164"/>
                  </a:lnTo>
                  <a:lnTo>
                    <a:pt x="944867" y="1077696"/>
                  </a:lnTo>
                  <a:lnTo>
                    <a:pt x="901255" y="1089888"/>
                  </a:lnTo>
                  <a:lnTo>
                    <a:pt x="852220" y="1094092"/>
                  </a:lnTo>
                  <a:lnTo>
                    <a:pt x="803173" y="1089888"/>
                  </a:lnTo>
                  <a:lnTo>
                    <a:pt x="759561" y="1077696"/>
                  </a:lnTo>
                  <a:lnTo>
                    <a:pt x="721474" y="1058164"/>
                  </a:lnTo>
                  <a:lnTo>
                    <a:pt x="688987" y="1031925"/>
                  </a:lnTo>
                  <a:lnTo>
                    <a:pt x="662203" y="999617"/>
                  </a:lnTo>
                  <a:lnTo>
                    <a:pt x="641210" y="961898"/>
                  </a:lnTo>
                  <a:lnTo>
                    <a:pt x="626097" y="919378"/>
                  </a:lnTo>
                  <a:lnTo>
                    <a:pt x="616966" y="872705"/>
                  </a:lnTo>
                  <a:lnTo>
                    <a:pt x="613905" y="822528"/>
                  </a:lnTo>
                  <a:lnTo>
                    <a:pt x="616966" y="772325"/>
                  </a:lnTo>
                  <a:lnTo>
                    <a:pt x="626097" y="725563"/>
                  </a:lnTo>
                  <a:lnTo>
                    <a:pt x="641210" y="682929"/>
                  </a:lnTo>
                  <a:lnTo>
                    <a:pt x="662203" y="645045"/>
                  </a:lnTo>
                  <a:lnTo>
                    <a:pt x="688987" y="612584"/>
                  </a:lnTo>
                  <a:lnTo>
                    <a:pt x="721474" y="586206"/>
                  </a:lnTo>
                  <a:lnTo>
                    <a:pt x="759561" y="566547"/>
                  </a:lnTo>
                  <a:lnTo>
                    <a:pt x="803173" y="554278"/>
                  </a:lnTo>
                  <a:lnTo>
                    <a:pt x="852220" y="550037"/>
                  </a:lnTo>
                  <a:lnTo>
                    <a:pt x="901255" y="554278"/>
                  </a:lnTo>
                  <a:lnTo>
                    <a:pt x="944867" y="566547"/>
                  </a:lnTo>
                  <a:lnTo>
                    <a:pt x="982954" y="586206"/>
                  </a:lnTo>
                  <a:lnTo>
                    <a:pt x="1015441" y="612584"/>
                  </a:lnTo>
                  <a:lnTo>
                    <a:pt x="1042225" y="645045"/>
                  </a:lnTo>
                  <a:lnTo>
                    <a:pt x="1063218" y="682929"/>
                  </a:lnTo>
                  <a:lnTo>
                    <a:pt x="1078331" y="725563"/>
                  </a:lnTo>
                  <a:lnTo>
                    <a:pt x="1087462" y="772325"/>
                  </a:lnTo>
                  <a:lnTo>
                    <a:pt x="1090523" y="822528"/>
                  </a:lnTo>
                  <a:lnTo>
                    <a:pt x="1090523" y="578459"/>
                  </a:lnTo>
                  <a:lnTo>
                    <a:pt x="1061313" y="550037"/>
                  </a:lnTo>
                  <a:lnTo>
                    <a:pt x="1024699" y="523379"/>
                  </a:lnTo>
                  <a:lnTo>
                    <a:pt x="986904" y="504012"/>
                  </a:lnTo>
                  <a:lnTo>
                    <a:pt x="945438" y="489775"/>
                  </a:lnTo>
                  <a:lnTo>
                    <a:pt x="900493" y="480987"/>
                  </a:lnTo>
                  <a:lnTo>
                    <a:pt x="852220" y="477977"/>
                  </a:lnTo>
                  <a:lnTo>
                    <a:pt x="803948" y="480987"/>
                  </a:lnTo>
                  <a:lnTo>
                    <a:pt x="758990" y="489775"/>
                  </a:lnTo>
                  <a:lnTo>
                    <a:pt x="717537" y="504012"/>
                  </a:lnTo>
                  <a:lnTo>
                    <a:pt x="679729" y="523379"/>
                  </a:lnTo>
                  <a:lnTo>
                    <a:pt x="645744" y="547535"/>
                  </a:lnTo>
                  <a:lnTo>
                    <a:pt x="615746" y="576122"/>
                  </a:lnTo>
                  <a:lnTo>
                    <a:pt x="589915" y="608850"/>
                  </a:lnTo>
                  <a:lnTo>
                    <a:pt x="568401" y="645350"/>
                  </a:lnTo>
                  <a:lnTo>
                    <a:pt x="551370" y="685304"/>
                  </a:lnTo>
                  <a:lnTo>
                    <a:pt x="539013" y="728370"/>
                  </a:lnTo>
                  <a:lnTo>
                    <a:pt x="531469" y="774230"/>
                  </a:lnTo>
                  <a:lnTo>
                    <a:pt x="528916" y="822528"/>
                  </a:lnTo>
                  <a:lnTo>
                    <a:pt x="531469" y="870826"/>
                  </a:lnTo>
                  <a:lnTo>
                    <a:pt x="539013" y="916686"/>
                  </a:lnTo>
                  <a:lnTo>
                    <a:pt x="551370" y="959751"/>
                  </a:lnTo>
                  <a:lnTo>
                    <a:pt x="568401" y="999705"/>
                  </a:lnTo>
                  <a:lnTo>
                    <a:pt x="589915" y="1036205"/>
                  </a:lnTo>
                  <a:lnTo>
                    <a:pt x="615746" y="1068920"/>
                  </a:lnTo>
                  <a:lnTo>
                    <a:pt x="645744" y="1097521"/>
                  </a:lnTo>
                  <a:lnTo>
                    <a:pt x="679729" y="1121676"/>
                  </a:lnTo>
                  <a:lnTo>
                    <a:pt x="717537" y="1141044"/>
                  </a:lnTo>
                  <a:lnTo>
                    <a:pt x="758990" y="1155280"/>
                  </a:lnTo>
                  <a:lnTo>
                    <a:pt x="803948" y="1164069"/>
                  </a:lnTo>
                  <a:lnTo>
                    <a:pt x="852220" y="1167079"/>
                  </a:lnTo>
                  <a:lnTo>
                    <a:pt x="900493" y="1164069"/>
                  </a:lnTo>
                  <a:lnTo>
                    <a:pt x="945438" y="1155280"/>
                  </a:lnTo>
                  <a:lnTo>
                    <a:pt x="986904" y="1141044"/>
                  </a:lnTo>
                  <a:lnTo>
                    <a:pt x="1024699" y="1121676"/>
                  </a:lnTo>
                  <a:lnTo>
                    <a:pt x="1058684" y="1097521"/>
                  </a:lnTo>
                  <a:lnTo>
                    <a:pt x="1088682" y="1068920"/>
                  </a:lnTo>
                  <a:lnTo>
                    <a:pt x="1114513" y="1036205"/>
                  </a:lnTo>
                  <a:lnTo>
                    <a:pt x="1136065" y="999617"/>
                  </a:lnTo>
                  <a:lnTo>
                    <a:pt x="1153045" y="959751"/>
                  </a:lnTo>
                  <a:lnTo>
                    <a:pt x="1165415" y="916686"/>
                  </a:lnTo>
                  <a:lnTo>
                    <a:pt x="1172959" y="870826"/>
                  </a:lnTo>
                  <a:lnTo>
                    <a:pt x="1175512" y="822528"/>
                  </a:lnTo>
                  <a:close/>
                </a:path>
                <a:path w="2798445" h="4338320">
                  <a:moveTo>
                    <a:pt x="1290485" y="1831606"/>
                  </a:moveTo>
                  <a:lnTo>
                    <a:pt x="1206360" y="1831606"/>
                  </a:lnTo>
                  <a:lnTo>
                    <a:pt x="1096467" y="2261108"/>
                  </a:lnTo>
                  <a:lnTo>
                    <a:pt x="1085659" y="2305570"/>
                  </a:lnTo>
                  <a:lnTo>
                    <a:pt x="1070610" y="2372893"/>
                  </a:lnTo>
                  <a:lnTo>
                    <a:pt x="1068755" y="2372893"/>
                  </a:lnTo>
                  <a:lnTo>
                    <a:pt x="1059891" y="2332710"/>
                  </a:lnTo>
                  <a:lnTo>
                    <a:pt x="1051255" y="2295728"/>
                  </a:lnTo>
                  <a:lnTo>
                    <a:pt x="1042009" y="2259253"/>
                  </a:lnTo>
                  <a:lnTo>
                    <a:pt x="926528" y="1831606"/>
                  </a:lnTo>
                  <a:lnTo>
                    <a:pt x="836917" y="1831606"/>
                  </a:lnTo>
                  <a:lnTo>
                    <a:pt x="710603" y="2285454"/>
                  </a:lnTo>
                  <a:lnTo>
                    <a:pt x="705319" y="2306028"/>
                  </a:lnTo>
                  <a:lnTo>
                    <a:pt x="699338" y="2331618"/>
                  </a:lnTo>
                  <a:lnTo>
                    <a:pt x="690067" y="2372893"/>
                  </a:lnTo>
                  <a:lnTo>
                    <a:pt x="688225" y="2372893"/>
                  </a:lnTo>
                  <a:lnTo>
                    <a:pt x="679907" y="2333637"/>
                  </a:lnTo>
                  <a:lnTo>
                    <a:pt x="671855" y="2297290"/>
                  </a:lnTo>
                  <a:lnTo>
                    <a:pt x="663270" y="2261108"/>
                  </a:lnTo>
                  <a:lnTo>
                    <a:pt x="558927" y="1831606"/>
                  </a:lnTo>
                  <a:lnTo>
                    <a:pt x="472084" y="1831606"/>
                  </a:lnTo>
                  <a:lnTo>
                    <a:pt x="643001" y="2492019"/>
                  </a:lnTo>
                  <a:lnTo>
                    <a:pt x="726059" y="2492019"/>
                  </a:lnTo>
                  <a:lnTo>
                    <a:pt x="862025" y="2003094"/>
                  </a:lnTo>
                  <a:lnTo>
                    <a:pt x="866838" y="1984806"/>
                  </a:lnTo>
                  <a:lnTo>
                    <a:pt x="872159" y="1962213"/>
                  </a:lnTo>
                  <a:lnTo>
                    <a:pt x="880338" y="1925840"/>
                  </a:lnTo>
                  <a:lnTo>
                    <a:pt x="882180" y="1925840"/>
                  </a:lnTo>
                  <a:lnTo>
                    <a:pt x="898169" y="1994395"/>
                  </a:lnTo>
                  <a:lnTo>
                    <a:pt x="906208" y="2026488"/>
                  </a:lnTo>
                  <a:lnTo>
                    <a:pt x="1027226" y="2492019"/>
                  </a:lnTo>
                  <a:lnTo>
                    <a:pt x="1106639" y="2492019"/>
                  </a:lnTo>
                  <a:lnTo>
                    <a:pt x="1290485" y="1831606"/>
                  </a:lnTo>
                  <a:close/>
                </a:path>
                <a:path w="2798445" h="4338320">
                  <a:moveTo>
                    <a:pt x="2220353" y="3822027"/>
                  </a:moveTo>
                  <a:lnTo>
                    <a:pt x="1997760" y="3484867"/>
                  </a:lnTo>
                  <a:lnTo>
                    <a:pt x="2213851" y="3161563"/>
                  </a:lnTo>
                  <a:lnTo>
                    <a:pt x="2122436" y="3161563"/>
                  </a:lnTo>
                  <a:lnTo>
                    <a:pt x="1955215" y="3425736"/>
                  </a:lnTo>
                  <a:lnTo>
                    <a:pt x="1953412" y="3425736"/>
                  </a:lnTo>
                  <a:lnTo>
                    <a:pt x="1789887" y="3161563"/>
                  </a:lnTo>
                  <a:lnTo>
                    <a:pt x="1693849" y="3161563"/>
                  </a:lnTo>
                  <a:lnTo>
                    <a:pt x="1906295" y="3483940"/>
                  </a:lnTo>
                  <a:lnTo>
                    <a:pt x="1677225" y="3822027"/>
                  </a:lnTo>
                  <a:lnTo>
                    <a:pt x="1771459" y="3822027"/>
                  </a:lnTo>
                  <a:lnTo>
                    <a:pt x="1948789" y="3543985"/>
                  </a:lnTo>
                  <a:lnTo>
                    <a:pt x="1950643" y="3543985"/>
                  </a:lnTo>
                  <a:lnTo>
                    <a:pt x="2120582" y="3822027"/>
                  </a:lnTo>
                  <a:lnTo>
                    <a:pt x="2220353" y="3822027"/>
                  </a:lnTo>
                  <a:close/>
                </a:path>
                <a:path w="2798445" h="4338320">
                  <a:moveTo>
                    <a:pt x="2220353" y="1162913"/>
                  </a:moveTo>
                  <a:lnTo>
                    <a:pt x="1997760" y="825754"/>
                  </a:lnTo>
                  <a:lnTo>
                    <a:pt x="2213851" y="502450"/>
                  </a:lnTo>
                  <a:lnTo>
                    <a:pt x="2122436" y="502450"/>
                  </a:lnTo>
                  <a:lnTo>
                    <a:pt x="1955215" y="766622"/>
                  </a:lnTo>
                  <a:lnTo>
                    <a:pt x="1953412" y="766622"/>
                  </a:lnTo>
                  <a:lnTo>
                    <a:pt x="1789887" y="502450"/>
                  </a:lnTo>
                  <a:lnTo>
                    <a:pt x="1693849" y="502450"/>
                  </a:lnTo>
                  <a:lnTo>
                    <a:pt x="1906295" y="824826"/>
                  </a:lnTo>
                  <a:lnTo>
                    <a:pt x="1677225" y="1162913"/>
                  </a:lnTo>
                  <a:lnTo>
                    <a:pt x="1771459" y="1162913"/>
                  </a:lnTo>
                  <a:lnTo>
                    <a:pt x="1948789" y="884872"/>
                  </a:lnTo>
                  <a:lnTo>
                    <a:pt x="1950643" y="884872"/>
                  </a:lnTo>
                  <a:lnTo>
                    <a:pt x="2120582" y="1162913"/>
                  </a:lnTo>
                  <a:lnTo>
                    <a:pt x="2220353" y="1162913"/>
                  </a:lnTo>
                  <a:close/>
                </a:path>
                <a:path w="2798445" h="4338320">
                  <a:moveTo>
                    <a:pt x="2272093" y="2161362"/>
                  </a:moveTo>
                  <a:lnTo>
                    <a:pt x="2269540" y="2113064"/>
                  </a:lnTo>
                  <a:lnTo>
                    <a:pt x="2261997" y="2067204"/>
                  </a:lnTo>
                  <a:lnTo>
                    <a:pt x="2249627" y="2024138"/>
                  </a:lnTo>
                  <a:lnTo>
                    <a:pt x="2232609" y="1984184"/>
                  </a:lnTo>
                  <a:lnTo>
                    <a:pt x="2211095" y="1947684"/>
                  </a:lnTo>
                  <a:lnTo>
                    <a:pt x="2187105" y="1917293"/>
                  </a:lnTo>
                  <a:lnTo>
                    <a:pt x="2187105" y="2161362"/>
                  </a:lnTo>
                  <a:lnTo>
                    <a:pt x="2184031" y="2211540"/>
                  </a:lnTo>
                  <a:lnTo>
                    <a:pt x="2174900" y="2258199"/>
                  </a:lnTo>
                  <a:lnTo>
                    <a:pt x="2159800" y="2300719"/>
                  </a:lnTo>
                  <a:lnTo>
                    <a:pt x="2138807" y="2338451"/>
                  </a:lnTo>
                  <a:lnTo>
                    <a:pt x="2112022" y="2370759"/>
                  </a:lnTo>
                  <a:lnTo>
                    <a:pt x="2079536" y="2396998"/>
                  </a:lnTo>
                  <a:lnTo>
                    <a:pt x="2041448" y="2416530"/>
                  </a:lnTo>
                  <a:lnTo>
                    <a:pt x="1997837" y="2428722"/>
                  </a:lnTo>
                  <a:lnTo>
                    <a:pt x="1948802" y="2432926"/>
                  </a:lnTo>
                  <a:lnTo>
                    <a:pt x="1899754" y="2428722"/>
                  </a:lnTo>
                  <a:lnTo>
                    <a:pt x="1856143" y="2416530"/>
                  </a:lnTo>
                  <a:lnTo>
                    <a:pt x="1818043" y="2396998"/>
                  </a:lnTo>
                  <a:lnTo>
                    <a:pt x="1785569" y="2370759"/>
                  </a:lnTo>
                  <a:lnTo>
                    <a:pt x="1758772" y="2338451"/>
                  </a:lnTo>
                  <a:lnTo>
                    <a:pt x="1737791" y="2300719"/>
                  </a:lnTo>
                  <a:lnTo>
                    <a:pt x="1722678" y="2258199"/>
                  </a:lnTo>
                  <a:lnTo>
                    <a:pt x="1713547" y="2211540"/>
                  </a:lnTo>
                  <a:lnTo>
                    <a:pt x="1710486" y="2161362"/>
                  </a:lnTo>
                  <a:lnTo>
                    <a:pt x="1713547" y="2111146"/>
                  </a:lnTo>
                  <a:lnTo>
                    <a:pt x="1722678" y="2064397"/>
                  </a:lnTo>
                  <a:lnTo>
                    <a:pt x="1737791" y="2021751"/>
                  </a:lnTo>
                  <a:lnTo>
                    <a:pt x="1758772" y="1983879"/>
                  </a:lnTo>
                  <a:lnTo>
                    <a:pt x="1785569" y="1951418"/>
                  </a:lnTo>
                  <a:lnTo>
                    <a:pt x="1818043" y="1925040"/>
                  </a:lnTo>
                  <a:lnTo>
                    <a:pt x="1856143" y="1905381"/>
                  </a:lnTo>
                  <a:lnTo>
                    <a:pt x="1899754" y="1893100"/>
                  </a:lnTo>
                  <a:lnTo>
                    <a:pt x="1948802" y="1888871"/>
                  </a:lnTo>
                  <a:lnTo>
                    <a:pt x="1997837" y="1893100"/>
                  </a:lnTo>
                  <a:lnTo>
                    <a:pt x="2041448" y="1905381"/>
                  </a:lnTo>
                  <a:lnTo>
                    <a:pt x="2079536" y="1925040"/>
                  </a:lnTo>
                  <a:lnTo>
                    <a:pt x="2112022" y="1951418"/>
                  </a:lnTo>
                  <a:lnTo>
                    <a:pt x="2138807" y="1983879"/>
                  </a:lnTo>
                  <a:lnTo>
                    <a:pt x="2159800" y="2021751"/>
                  </a:lnTo>
                  <a:lnTo>
                    <a:pt x="2174900" y="2064397"/>
                  </a:lnTo>
                  <a:lnTo>
                    <a:pt x="2184031" y="2111146"/>
                  </a:lnTo>
                  <a:lnTo>
                    <a:pt x="2187105" y="2161362"/>
                  </a:lnTo>
                  <a:lnTo>
                    <a:pt x="2187105" y="1917293"/>
                  </a:lnTo>
                  <a:lnTo>
                    <a:pt x="2185263" y="1914956"/>
                  </a:lnTo>
                  <a:lnTo>
                    <a:pt x="2157895" y="1888871"/>
                  </a:lnTo>
                  <a:lnTo>
                    <a:pt x="2155266" y="1886356"/>
                  </a:lnTo>
                  <a:lnTo>
                    <a:pt x="2121281" y="1862213"/>
                  </a:lnTo>
                  <a:lnTo>
                    <a:pt x="2083473" y="1842846"/>
                  </a:lnTo>
                  <a:lnTo>
                    <a:pt x="2042020" y="1828609"/>
                  </a:lnTo>
                  <a:lnTo>
                    <a:pt x="1997075" y="1819808"/>
                  </a:lnTo>
                  <a:lnTo>
                    <a:pt x="1948802" y="1816811"/>
                  </a:lnTo>
                  <a:lnTo>
                    <a:pt x="1900529" y="1819808"/>
                  </a:lnTo>
                  <a:lnTo>
                    <a:pt x="1855571" y="1828609"/>
                  </a:lnTo>
                  <a:lnTo>
                    <a:pt x="1814106" y="1842846"/>
                  </a:lnTo>
                  <a:lnTo>
                    <a:pt x="1776310" y="1862213"/>
                  </a:lnTo>
                  <a:lnTo>
                    <a:pt x="1742325" y="1886356"/>
                  </a:lnTo>
                  <a:lnTo>
                    <a:pt x="1712328" y="1914956"/>
                  </a:lnTo>
                  <a:lnTo>
                    <a:pt x="1686496" y="1947684"/>
                  </a:lnTo>
                  <a:lnTo>
                    <a:pt x="1664982" y="1984184"/>
                  </a:lnTo>
                  <a:lnTo>
                    <a:pt x="1647952" y="2024138"/>
                  </a:lnTo>
                  <a:lnTo>
                    <a:pt x="1635582" y="2067204"/>
                  </a:lnTo>
                  <a:lnTo>
                    <a:pt x="1628051" y="2113064"/>
                  </a:lnTo>
                  <a:lnTo>
                    <a:pt x="1625498" y="2161362"/>
                  </a:lnTo>
                  <a:lnTo>
                    <a:pt x="1628051" y="2209660"/>
                  </a:lnTo>
                  <a:lnTo>
                    <a:pt x="1635582" y="2255520"/>
                  </a:lnTo>
                  <a:lnTo>
                    <a:pt x="1647952" y="2298585"/>
                  </a:lnTo>
                  <a:lnTo>
                    <a:pt x="1664982" y="2338540"/>
                  </a:lnTo>
                  <a:lnTo>
                    <a:pt x="1686496" y="2375039"/>
                  </a:lnTo>
                  <a:lnTo>
                    <a:pt x="1712328" y="2407755"/>
                  </a:lnTo>
                  <a:lnTo>
                    <a:pt x="1742325" y="2436355"/>
                  </a:lnTo>
                  <a:lnTo>
                    <a:pt x="1776310" y="2460510"/>
                  </a:lnTo>
                  <a:lnTo>
                    <a:pt x="1814106" y="2479878"/>
                  </a:lnTo>
                  <a:lnTo>
                    <a:pt x="1855571" y="2494115"/>
                  </a:lnTo>
                  <a:lnTo>
                    <a:pt x="1900529" y="2502903"/>
                  </a:lnTo>
                  <a:lnTo>
                    <a:pt x="1948802" y="2505913"/>
                  </a:lnTo>
                  <a:lnTo>
                    <a:pt x="1997075" y="2502903"/>
                  </a:lnTo>
                  <a:lnTo>
                    <a:pt x="2042020" y="2494115"/>
                  </a:lnTo>
                  <a:lnTo>
                    <a:pt x="2083473" y="2479878"/>
                  </a:lnTo>
                  <a:lnTo>
                    <a:pt x="2121281" y="2460510"/>
                  </a:lnTo>
                  <a:lnTo>
                    <a:pt x="2155266" y="2436355"/>
                  </a:lnTo>
                  <a:lnTo>
                    <a:pt x="2185263" y="2407755"/>
                  </a:lnTo>
                  <a:lnTo>
                    <a:pt x="2211095" y="2375039"/>
                  </a:lnTo>
                  <a:lnTo>
                    <a:pt x="2232647" y="2338451"/>
                  </a:lnTo>
                  <a:lnTo>
                    <a:pt x="2249627" y="2298585"/>
                  </a:lnTo>
                  <a:lnTo>
                    <a:pt x="2261997" y="2255520"/>
                  </a:lnTo>
                  <a:lnTo>
                    <a:pt x="2269540" y="2209660"/>
                  </a:lnTo>
                  <a:lnTo>
                    <a:pt x="2272093" y="2161362"/>
                  </a:lnTo>
                  <a:close/>
                </a:path>
                <a:path w="2798445" h="4338320">
                  <a:moveTo>
                    <a:pt x="2798051" y="0"/>
                  </a:moveTo>
                  <a:lnTo>
                    <a:pt x="2731541" y="0"/>
                  </a:lnTo>
                  <a:lnTo>
                    <a:pt x="2731541" y="67310"/>
                  </a:lnTo>
                  <a:lnTo>
                    <a:pt x="2731541" y="4271010"/>
                  </a:lnTo>
                  <a:lnTo>
                    <a:pt x="66509" y="4271010"/>
                  </a:lnTo>
                  <a:lnTo>
                    <a:pt x="66509" y="67310"/>
                  </a:lnTo>
                  <a:lnTo>
                    <a:pt x="2731541" y="67310"/>
                  </a:lnTo>
                  <a:lnTo>
                    <a:pt x="2731541" y="0"/>
                  </a:lnTo>
                  <a:lnTo>
                    <a:pt x="0" y="0"/>
                  </a:lnTo>
                  <a:lnTo>
                    <a:pt x="0" y="67310"/>
                  </a:lnTo>
                  <a:lnTo>
                    <a:pt x="0" y="4271010"/>
                  </a:lnTo>
                  <a:lnTo>
                    <a:pt x="0" y="4338320"/>
                  </a:lnTo>
                  <a:lnTo>
                    <a:pt x="2798051" y="4338320"/>
                  </a:lnTo>
                  <a:lnTo>
                    <a:pt x="2798051" y="4271442"/>
                  </a:lnTo>
                  <a:lnTo>
                    <a:pt x="2798051" y="4271010"/>
                  </a:lnTo>
                  <a:lnTo>
                    <a:pt x="2798051" y="67310"/>
                  </a:lnTo>
                  <a:lnTo>
                    <a:pt x="2798051" y="66903"/>
                  </a:lnTo>
                  <a:lnTo>
                    <a:pt x="2798051" y="0"/>
                  </a:lnTo>
                  <a:close/>
                </a:path>
              </a:pathLst>
            </a:custGeom>
            <a:solidFill>
              <a:srgbClr val="24282A"/>
            </a:solidFill>
          </p:spPr>
          <p:txBody>
            <a:bodyPr wrap="square" lIns="0" tIns="0" rIns="0" bIns="0" rtlCol="0"/>
            <a:lstStyle/>
            <a:p>
              <a:endParaRPr/>
            </a:p>
          </p:txBody>
        </p:sp>
      </p:grpSp>
      <p:sp>
        <p:nvSpPr>
          <p:cNvPr id="13" name="Text Placeholder 6">
            <a:extLst>
              <a:ext uri="{FF2B5EF4-FFF2-40B4-BE49-F238E27FC236}">
                <a16:creationId xmlns:a16="http://schemas.microsoft.com/office/drawing/2014/main" id="{7D0FEA34-862C-C096-5FBF-8D1A7D5A5B2C}"/>
              </a:ext>
            </a:extLst>
          </p:cNvPr>
          <p:cNvSpPr txBox="1">
            <a:spLocks/>
          </p:cNvSpPr>
          <p:nvPr userDrawn="1"/>
        </p:nvSpPr>
        <p:spPr>
          <a:xfrm>
            <a:off x="1752604" y="8229602"/>
            <a:ext cx="9521457" cy="83099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3201" b="1" dirty="0">
                <a:solidFill>
                  <a:schemeClr val="bg1"/>
                </a:solidFill>
                <a:latin typeface="Arial" panose="020B0604020202020204" pitchFamily="34" charset="0"/>
                <a:cs typeface="Arial" panose="020B0604020202020204" pitchFamily="34" charset="0"/>
              </a:rPr>
              <a:t>Flexible workplace solutions</a:t>
            </a:r>
          </a:p>
          <a:p>
            <a:r>
              <a:rPr lang="en-US" sz="3201" b="1" dirty="0">
                <a:solidFill>
                  <a:schemeClr val="bg1"/>
                </a:solidFill>
                <a:latin typeface="Arial" panose="020B0604020202020204" pitchFamily="34" charset="0"/>
                <a:cs typeface="Arial" panose="020B0604020202020204" pitchFamily="34" charset="0"/>
              </a:rPr>
              <a:t>by Oxford Properties</a:t>
            </a:r>
          </a:p>
        </p:txBody>
      </p:sp>
    </p:spTree>
    <p:extLst>
      <p:ext uri="{BB962C8B-B14F-4D97-AF65-F5344CB8AC3E}">
        <p14:creationId xmlns:p14="http://schemas.microsoft.com/office/powerpoint/2010/main" val="3173631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ite Option 2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73016-578A-FB46-3800-E1D1D37A906A}"/>
              </a:ext>
            </a:extLst>
          </p:cNvPr>
          <p:cNvSpPr/>
          <p:nvPr userDrawn="1"/>
        </p:nvSpPr>
        <p:spPr>
          <a:xfrm>
            <a:off x="3" y="-1"/>
            <a:ext cx="4724400" cy="3121573"/>
          </a:xfrm>
          <a:prstGeom prst="rect">
            <a:avLst/>
          </a:prstGeom>
          <a:solidFill>
            <a:srgbClr val="38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a:extLst>
              <a:ext uri="{FF2B5EF4-FFF2-40B4-BE49-F238E27FC236}">
                <a16:creationId xmlns:a16="http://schemas.microsoft.com/office/drawing/2014/main" id="{0EC7D081-0A14-1828-0F7D-0CBCD3D0EDE1}"/>
              </a:ext>
            </a:extLst>
          </p:cNvPr>
          <p:cNvSpPr/>
          <p:nvPr userDrawn="1"/>
        </p:nvSpPr>
        <p:spPr>
          <a:xfrm>
            <a:off x="11468102" y="3412"/>
            <a:ext cx="4076700" cy="9198645"/>
          </a:xfrm>
          <a:prstGeom prst="rect">
            <a:avLst/>
          </a:prstGeom>
          <a:solidFill>
            <a:srgbClr val="B5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20">
            <a:extLst>
              <a:ext uri="{FF2B5EF4-FFF2-40B4-BE49-F238E27FC236}">
                <a16:creationId xmlns:a16="http://schemas.microsoft.com/office/drawing/2014/main" id="{EF46EAB5-4FD9-0986-1C31-E28ADEC99F2D}"/>
              </a:ext>
            </a:extLst>
          </p:cNvPr>
          <p:cNvSpPr>
            <a:spLocks noGrp="1"/>
          </p:cNvSpPr>
          <p:nvPr>
            <p:ph type="pic" sz="quarter" idx="19" hasCustomPrompt="1"/>
          </p:nvPr>
        </p:nvSpPr>
        <p:spPr>
          <a:xfrm>
            <a:off x="609601" y="3858076"/>
            <a:ext cx="9905999" cy="5343981"/>
          </a:xfrm>
        </p:spPr>
        <p:txBody>
          <a:bodyPr/>
          <a:lstStyle>
            <a:lvl1pPr>
              <a:defRPr/>
            </a:lvl1pPr>
          </a:lstStyle>
          <a:p>
            <a:r>
              <a:rPr lang="en-US" dirty="0"/>
              <a:t>Floor Plan</a:t>
            </a:r>
          </a:p>
        </p:txBody>
      </p:sp>
      <p:sp>
        <p:nvSpPr>
          <p:cNvPr id="6" name="Text Placeholder 27">
            <a:extLst>
              <a:ext uri="{FF2B5EF4-FFF2-40B4-BE49-F238E27FC236}">
                <a16:creationId xmlns:a16="http://schemas.microsoft.com/office/drawing/2014/main" id="{2712895D-7F99-7D20-62BA-51ECBBC25C8F}"/>
              </a:ext>
            </a:extLst>
          </p:cNvPr>
          <p:cNvSpPr>
            <a:spLocks noGrp="1"/>
          </p:cNvSpPr>
          <p:nvPr>
            <p:ph type="body" sz="quarter" idx="21" hasCustomPrompt="1"/>
          </p:nvPr>
        </p:nvSpPr>
        <p:spPr>
          <a:xfrm>
            <a:off x="12039603" y="8104174"/>
            <a:ext cx="2895599" cy="615553"/>
          </a:xfrm>
          <a:ln>
            <a:noFill/>
          </a:ln>
        </p:spPr>
        <p:txBody>
          <a:bodyPr/>
          <a:lstStyle>
            <a:lvl1pPr algn="ctr">
              <a:defRPr sz="2000" b="0">
                <a:solidFill>
                  <a:schemeClr val="bg1"/>
                </a:solidFill>
                <a:latin typeface="Arial" panose="020B0604020202020204" pitchFamily="34" charset="0"/>
                <a:cs typeface="Arial" panose="020B0604020202020204" pitchFamily="34" charset="0"/>
              </a:defRPr>
            </a:lvl1pPr>
            <a:lvl2pPr>
              <a:defRPr sz="3201">
                <a:solidFill>
                  <a:schemeClr val="bg1"/>
                </a:solidFill>
                <a:latin typeface="Arial" panose="020B0604020202020204" pitchFamily="34" charset="0"/>
                <a:cs typeface="Arial" panose="020B0604020202020204" pitchFamily="34" charset="0"/>
              </a:defRPr>
            </a:lvl2pPr>
            <a:lvl3pPr>
              <a:defRPr sz="3201">
                <a:solidFill>
                  <a:schemeClr val="bg1"/>
                </a:solidFill>
                <a:latin typeface="Arial" panose="020B0604020202020204" pitchFamily="34" charset="0"/>
                <a:cs typeface="Arial" panose="020B0604020202020204" pitchFamily="34" charset="0"/>
              </a:defRPr>
            </a:lvl3pPr>
            <a:lvl4pPr>
              <a:defRPr sz="3201">
                <a:solidFill>
                  <a:schemeClr val="bg1"/>
                </a:solidFill>
                <a:latin typeface="Arial" panose="020B0604020202020204" pitchFamily="34" charset="0"/>
                <a:cs typeface="Arial" panose="020B0604020202020204" pitchFamily="34" charset="0"/>
              </a:defRPr>
            </a:lvl4pPr>
            <a:lvl5pPr>
              <a:defRPr sz="3201">
                <a:solidFill>
                  <a:schemeClr val="bg1"/>
                </a:solidFill>
                <a:latin typeface="Arial" panose="020B0604020202020204" pitchFamily="34" charset="0"/>
                <a:cs typeface="Arial" panose="020B0604020202020204" pitchFamily="34" charset="0"/>
              </a:defRPr>
            </a:lvl5pPr>
          </a:lstStyle>
          <a:p>
            <a:pPr lvl="0"/>
            <a:r>
              <a:rPr lang="en-US" dirty="0"/>
              <a:t>Available: </a:t>
            </a:r>
          </a:p>
          <a:p>
            <a:pPr lvl="0"/>
            <a:r>
              <a:rPr lang="en-US" dirty="0"/>
              <a:t>June 1, 2023</a:t>
            </a:r>
          </a:p>
        </p:txBody>
      </p:sp>
      <p:sp>
        <p:nvSpPr>
          <p:cNvPr id="8" name="Text Placeholder 27">
            <a:extLst>
              <a:ext uri="{FF2B5EF4-FFF2-40B4-BE49-F238E27FC236}">
                <a16:creationId xmlns:a16="http://schemas.microsoft.com/office/drawing/2014/main" id="{C0CB8DDA-D568-734A-3B68-E63D9A30E0B8}"/>
              </a:ext>
            </a:extLst>
          </p:cNvPr>
          <p:cNvSpPr>
            <a:spLocks noGrp="1"/>
          </p:cNvSpPr>
          <p:nvPr>
            <p:ph type="body" sz="quarter" idx="24" hasCustomPrompt="1"/>
          </p:nvPr>
        </p:nvSpPr>
        <p:spPr>
          <a:xfrm>
            <a:off x="12039603" y="7056400"/>
            <a:ext cx="2895599" cy="492571"/>
          </a:xfrm>
          <a:ln>
            <a:noFill/>
          </a:ln>
        </p:spPr>
        <p:txBody>
          <a:bodyPr/>
          <a:lstStyle>
            <a:lvl1pPr algn="ctr">
              <a:defRPr sz="3201" b="1">
                <a:solidFill>
                  <a:schemeClr val="bg1"/>
                </a:solidFill>
                <a:latin typeface="Arial" panose="020B0604020202020204" pitchFamily="34" charset="0"/>
                <a:cs typeface="Arial" panose="020B0604020202020204" pitchFamily="34" charset="0"/>
              </a:defRPr>
            </a:lvl1pPr>
            <a:lvl2pPr>
              <a:defRPr sz="3201">
                <a:solidFill>
                  <a:schemeClr val="bg1"/>
                </a:solidFill>
                <a:latin typeface="Arial" panose="020B0604020202020204" pitchFamily="34" charset="0"/>
                <a:cs typeface="Arial" panose="020B0604020202020204" pitchFamily="34" charset="0"/>
              </a:defRPr>
            </a:lvl2pPr>
            <a:lvl3pPr>
              <a:defRPr sz="3201">
                <a:solidFill>
                  <a:schemeClr val="bg1"/>
                </a:solidFill>
                <a:latin typeface="Arial" panose="020B0604020202020204" pitchFamily="34" charset="0"/>
                <a:cs typeface="Arial" panose="020B0604020202020204" pitchFamily="34" charset="0"/>
              </a:defRPr>
            </a:lvl3pPr>
            <a:lvl4pPr>
              <a:defRPr sz="3201">
                <a:solidFill>
                  <a:schemeClr val="bg1"/>
                </a:solidFill>
                <a:latin typeface="Arial" panose="020B0604020202020204" pitchFamily="34" charset="0"/>
                <a:cs typeface="Arial" panose="020B0604020202020204" pitchFamily="34" charset="0"/>
              </a:defRPr>
            </a:lvl4pPr>
            <a:lvl5pPr>
              <a:defRPr sz="3201">
                <a:solidFill>
                  <a:schemeClr val="bg1"/>
                </a:solidFill>
                <a:latin typeface="Arial" panose="020B0604020202020204" pitchFamily="34" charset="0"/>
                <a:cs typeface="Arial" panose="020B0604020202020204" pitchFamily="34" charset="0"/>
              </a:defRPr>
            </a:lvl5pPr>
          </a:lstStyle>
          <a:p>
            <a:pPr lvl="0"/>
            <a:r>
              <a:rPr lang="en-US" dirty="0"/>
              <a:t>$5,000/month</a:t>
            </a:r>
          </a:p>
        </p:txBody>
      </p:sp>
      <p:cxnSp>
        <p:nvCxnSpPr>
          <p:cNvPr id="9" name="Straight Connector 8">
            <a:extLst>
              <a:ext uri="{FF2B5EF4-FFF2-40B4-BE49-F238E27FC236}">
                <a16:creationId xmlns:a16="http://schemas.microsoft.com/office/drawing/2014/main" id="{221136B7-6122-8B67-55FB-E51E527934A2}"/>
              </a:ext>
            </a:extLst>
          </p:cNvPr>
          <p:cNvCxnSpPr/>
          <p:nvPr userDrawn="1"/>
        </p:nvCxnSpPr>
        <p:spPr>
          <a:xfrm>
            <a:off x="12039603" y="7887603"/>
            <a:ext cx="289559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5819F0A6-3FE3-F01D-9D55-30A8F9B6820C}"/>
              </a:ext>
            </a:extLst>
          </p:cNvPr>
          <p:cNvSpPr>
            <a:spLocks noGrp="1"/>
          </p:cNvSpPr>
          <p:nvPr>
            <p:ph type="body" sz="quarter" idx="13"/>
          </p:nvPr>
        </p:nvSpPr>
        <p:spPr>
          <a:xfrm>
            <a:off x="500745" y="741406"/>
            <a:ext cx="3854646" cy="830997"/>
          </a:xfrm>
        </p:spPr>
        <p:txBody>
          <a:bodyPr/>
          <a:lstStyle>
            <a:lvl1pPr>
              <a:defRPr sz="5400" b="1">
                <a:solidFill>
                  <a:schemeClr val="bg1"/>
                </a:solidFill>
                <a:latin typeface="Arial" panose="020B0604020202020204" pitchFamily="34" charset="0"/>
                <a:cs typeface="Arial" panose="020B0604020202020204" pitchFamily="34" charset="0"/>
              </a:defRPr>
            </a:lvl1pPr>
          </a:lstStyle>
          <a:p>
            <a:r>
              <a:rPr lang="en-US" dirty="0">
                <a:solidFill>
                  <a:schemeClr val="bg1"/>
                </a:solidFill>
              </a:rPr>
              <a:t>Suite 1020</a:t>
            </a:r>
          </a:p>
        </p:txBody>
      </p:sp>
      <p:sp>
        <p:nvSpPr>
          <p:cNvPr id="12" name="Text Placeholder 22">
            <a:extLst>
              <a:ext uri="{FF2B5EF4-FFF2-40B4-BE49-F238E27FC236}">
                <a16:creationId xmlns:a16="http://schemas.microsoft.com/office/drawing/2014/main" id="{0EF6CE96-AF41-498F-002E-73F970C321A2}"/>
              </a:ext>
            </a:extLst>
          </p:cNvPr>
          <p:cNvSpPr>
            <a:spLocks noGrp="1"/>
          </p:cNvSpPr>
          <p:nvPr>
            <p:ph type="body" sz="quarter" idx="20" hasCustomPrompt="1"/>
          </p:nvPr>
        </p:nvSpPr>
        <p:spPr>
          <a:xfrm>
            <a:off x="500065" y="1717359"/>
            <a:ext cx="3856037" cy="492571"/>
          </a:xfrm>
        </p:spPr>
        <p:txBody>
          <a:bodyPr/>
          <a:lstStyle>
            <a:lvl1pPr>
              <a:defRPr sz="3201">
                <a:solidFill>
                  <a:schemeClr val="bg1"/>
                </a:solidFill>
                <a:latin typeface="Arial" panose="020B0604020202020204" pitchFamily="34" charset="0"/>
                <a:cs typeface="Arial" panose="020B0604020202020204" pitchFamily="34" charset="0"/>
              </a:defRPr>
            </a:lvl1pPr>
          </a:lstStyle>
          <a:p>
            <a:pPr lvl="0"/>
            <a:r>
              <a:rPr lang="en-US" dirty="0"/>
              <a:t>#### SF</a:t>
            </a:r>
          </a:p>
        </p:txBody>
      </p:sp>
      <p:sp>
        <p:nvSpPr>
          <p:cNvPr id="13" name="Text Placeholder 22">
            <a:extLst>
              <a:ext uri="{FF2B5EF4-FFF2-40B4-BE49-F238E27FC236}">
                <a16:creationId xmlns:a16="http://schemas.microsoft.com/office/drawing/2014/main" id="{82DCABB2-8714-967A-F2FB-402ACB24A234}"/>
              </a:ext>
            </a:extLst>
          </p:cNvPr>
          <p:cNvSpPr>
            <a:spLocks noGrp="1"/>
          </p:cNvSpPr>
          <p:nvPr>
            <p:ph type="body" sz="quarter" idx="25" hasCustomPrompt="1"/>
          </p:nvPr>
        </p:nvSpPr>
        <p:spPr>
          <a:xfrm>
            <a:off x="500065" y="2305615"/>
            <a:ext cx="3856037" cy="277127"/>
          </a:xfrm>
        </p:spPr>
        <p:txBody>
          <a:bodyPr/>
          <a:lstStyle>
            <a:lvl1pPr>
              <a:defRPr sz="1801">
                <a:solidFill>
                  <a:schemeClr val="bg1"/>
                </a:solidFill>
                <a:latin typeface="Arial" panose="020B0604020202020204" pitchFamily="34" charset="0"/>
                <a:cs typeface="Arial" panose="020B0604020202020204" pitchFamily="34" charset="0"/>
              </a:defRPr>
            </a:lvl1pPr>
          </a:lstStyle>
          <a:p>
            <a:pPr lvl="0"/>
            <a:r>
              <a:rPr lang="en-US" dirty="0"/>
              <a:t>Building address</a:t>
            </a:r>
          </a:p>
        </p:txBody>
      </p:sp>
      <p:sp>
        <p:nvSpPr>
          <p:cNvPr id="2" name="Picture Placeholder 14">
            <a:extLst>
              <a:ext uri="{FF2B5EF4-FFF2-40B4-BE49-F238E27FC236}">
                <a16:creationId xmlns:a16="http://schemas.microsoft.com/office/drawing/2014/main" id="{1C07F913-FE1D-ACBB-0168-12526153EA86}"/>
              </a:ext>
            </a:extLst>
          </p:cNvPr>
          <p:cNvSpPr>
            <a:spLocks noGrp="1"/>
          </p:cNvSpPr>
          <p:nvPr>
            <p:ph type="pic" sz="quarter" idx="16"/>
          </p:nvPr>
        </p:nvSpPr>
        <p:spPr>
          <a:xfrm>
            <a:off x="10972802" y="741364"/>
            <a:ext cx="4572000" cy="2778079"/>
          </a:xfrm>
        </p:spPr>
        <p:txBody>
          <a:bodyPr/>
          <a:lstStyle/>
          <a:p>
            <a:endParaRPr lang="en-US" dirty="0"/>
          </a:p>
        </p:txBody>
      </p:sp>
      <p:sp>
        <p:nvSpPr>
          <p:cNvPr id="14" name="Picture Placeholder 14">
            <a:extLst>
              <a:ext uri="{FF2B5EF4-FFF2-40B4-BE49-F238E27FC236}">
                <a16:creationId xmlns:a16="http://schemas.microsoft.com/office/drawing/2014/main" id="{3E95BC19-31F4-3984-88C8-DCB2B80211C8}"/>
              </a:ext>
            </a:extLst>
          </p:cNvPr>
          <p:cNvSpPr>
            <a:spLocks noGrp="1"/>
          </p:cNvSpPr>
          <p:nvPr>
            <p:ph type="pic" sz="quarter" idx="23"/>
          </p:nvPr>
        </p:nvSpPr>
        <p:spPr>
          <a:xfrm>
            <a:off x="10972802" y="3858076"/>
            <a:ext cx="4572000" cy="2778076"/>
          </a:xfrm>
        </p:spPr>
        <p:txBody>
          <a:bodyPr/>
          <a:lstStyle/>
          <a:p>
            <a:endParaRPr lang="en-US" dirty="0"/>
          </a:p>
        </p:txBody>
      </p:sp>
      <p:sp>
        <p:nvSpPr>
          <p:cNvPr id="15" name="Text Placeholder 29">
            <a:extLst>
              <a:ext uri="{FF2B5EF4-FFF2-40B4-BE49-F238E27FC236}">
                <a16:creationId xmlns:a16="http://schemas.microsoft.com/office/drawing/2014/main" id="{47BCFB4F-7C4D-A720-4719-F119544FA9ED}"/>
              </a:ext>
            </a:extLst>
          </p:cNvPr>
          <p:cNvSpPr>
            <a:spLocks noGrp="1"/>
          </p:cNvSpPr>
          <p:nvPr>
            <p:ph type="body" sz="quarter" idx="22" hasCustomPrompt="1"/>
          </p:nvPr>
        </p:nvSpPr>
        <p:spPr>
          <a:xfrm>
            <a:off x="5181600" y="741362"/>
            <a:ext cx="5334000" cy="1938992"/>
          </a:xfrm>
        </p:spPr>
        <p:txBody>
          <a:bodyPr/>
          <a:lstStyle>
            <a:lvl1pPr>
              <a:defRPr>
                <a:latin typeface="Arial" panose="020B0604020202020204" pitchFamily="34" charset="0"/>
                <a:cs typeface="Arial" panose="020B0604020202020204" pitchFamily="34" charset="0"/>
              </a:defRPr>
            </a:lvl1pPr>
          </a:lstStyle>
          <a:p>
            <a:pPr lvl="0"/>
            <a:r>
              <a:rPr lang="en-US" dirty="0"/>
              <a:t>Feature 1</a:t>
            </a:r>
          </a:p>
          <a:p>
            <a:pPr lvl="0"/>
            <a:endParaRPr lang="en-US" dirty="0"/>
          </a:p>
          <a:p>
            <a:pPr lvl="0"/>
            <a:r>
              <a:rPr lang="en-US" dirty="0"/>
              <a:t>Feature 2</a:t>
            </a:r>
          </a:p>
          <a:p>
            <a:pPr lvl="0"/>
            <a:endParaRPr lang="en-US" dirty="0"/>
          </a:p>
          <a:p>
            <a:pPr lvl="0"/>
            <a:r>
              <a:rPr lang="en-US" dirty="0"/>
              <a:t>Feature 3</a:t>
            </a:r>
          </a:p>
          <a:p>
            <a:pPr lvl="0"/>
            <a:endParaRPr lang="en-US" dirty="0"/>
          </a:p>
          <a:p>
            <a:pPr lvl="0"/>
            <a:r>
              <a:rPr lang="en-US" dirty="0"/>
              <a:t>Feature 4</a:t>
            </a:r>
          </a:p>
        </p:txBody>
      </p:sp>
    </p:spTree>
    <p:extLst>
      <p:ext uri="{BB962C8B-B14F-4D97-AF65-F5344CB8AC3E}">
        <p14:creationId xmlns:p14="http://schemas.microsoft.com/office/powerpoint/2010/main" val="2379357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out Oxford">
    <p:spTree>
      <p:nvGrpSpPr>
        <p:cNvPr id="1" name=""/>
        <p:cNvGrpSpPr/>
        <p:nvPr/>
      </p:nvGrpSpPr>
      <p:grpSpPr>
        <a:xfrm>
          <a:off x="0" y="0"/>
          <a:ext cx="0" cy="0"/>
          <a:chOff x="0" y="0"/>
          <a:chExt cx="0" cy="0"/>
        </a:xfrm>
      </p:grpSpPr>
      <p:pic>
        <p:nvPicPr>
          <p:cNvPr id="6" name="Picture 5" descr="A picture containing colorfulness, circle, pattern, graphics&#10;&#10;Description automatically generated">
            <a:extLst>
              <a:ext uri="{FF2B5EF4-FFF2-40B4-BE49-F238E27FC236}">
                <a16:creationId xmlns:a16="http://schemas.microsoft.com/office/drawing/2014/main" id="{FCADF760-AC41-B3A8-9F7C-3F4B9C4F38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518" t="28054" r="51898" b="25858"/>
          <a:stretch/>
        </p:blipFill>
        <p:spPr>
          <a:xfrm>
            <a:off x="8118763" y="6040582"/>
            <a:ext cx="2854037" cy="2867889"/>
          </a:xfrm>
          <a:prstGeom prst="rect">
            <a:avLst/>
          </a:prstGeom>
        </p:spPr>
      </p:pic>
      <p:sp>
        <p:nvSpPr>
          <p:cNvPr id="3" name="object 2">
            <a:extLst>
              <a:ext uri="{FF2B5EF4-FFF2-40B4-BE49-F238E27FC236}">
                <a16:creationId xmlns:a16="http://schemas.microsoft.com/office/drawing/2014/main" id="{D2EA0B7C-C92B-4827-9339-8D7AE533D7AC}"/>
              </a:ext>
            </a:extLst>
          </p:cNvPr>
          <p:cNvSpPr/>
          <p:nvPr userDrawn="1"/>
        </p:nvSpPr>
        <p:spPr>
          <a:xfrm>
            <a:off x="12902182" y="571500"/>
            <a:ext cx="2071370" cy="3671570"/>
          </a:xfrm>
          <a:custGeom>
            <a:avLst/>
            <a:gdLst/>
            <a:ahLst/>
            <a:cxnLst/>
            <a:rect l="l" t="t" r="r" b="b"/>
            <a:pathLst>
              <a:path w="2071369" h="3671570">
                <a:moveTo>
                  <a:pt x="2071116" y="0"/>
                </a:moveTo>
                <a:lnTo>
                  <a:pt x="0" y="0"/>
                </a:lnTo>
                <a:lnTo>
                  <a:pt x="0" y="3671036"/>
                </a:lnTo>
                <a:lnTo>
                  <a:pt x="2071116" y="3671036"/>
                </a:lnTo>
                <a:lnTo>
                  <a:pt x="2071116" y="0"/>
                </a:lnTo>
                <a:close/>
              </a:path>
            </a:pathLst>
          </a:custGeom>
          <a:solidFill>
            <a:srgbClr val="B58080"/>
          </a:solidFill>
        </p:spPr>
        <p:txBody>
          <a:bodyPr wrap="square" lIns="0" tIns="0" rIns="0" bIns="0" rtlCol="0"/>
          <a:lstStyle/>
          <a:p>
            <a:endParaRPr/>
          </a:p>
        </p:txBody>
      </p:sp>
      <p:sp>
        <p:nvSpPr>
          <p:cNvPr id="5" name="object 4">
            <a:extLst>
              <a:ext uri="{FF2B5EF4-FFF2-40B4-BE49-F238E27FC236}">
                <a16:creationId xmlns:a16="http://schemas.microsoft.com/office/drawing/2014/main" id="{4CDDAA85-9DA4-E913-A008-D23F23504812}"/>
              </a:ext>
            </a:extLst>
          </p:cNvPr>
          <p:cNvSpPr/>
          <p:nvPr/>
        </p:nvSpPr>
        <p:spPr>
          <a:xfrm>
            <a:off x="0" y="2"/>
            <a:ext cx="3585210" cy="5760719"/>
          </a:xfrm>
          <a:custGeom>
            <a:avLst/>
            <a:gdLst/>
            <a:ahLst/>
            <a:cxnLst/>
            <a:rect l="l" t="t" r="r" b="b"/>
            <a:pathLst>
              <a:path w="3585210" h="5760720">
                <a:moveTo>
                  <a:pt x="3585159" y="0"/>
                </a:moveTo>
                <a:lnTo>
                  <a:pt x="0" y="0"/>
                </a:lnTo>
                <a:lnTo>
                  <a:pt x="0" y="5760720"/>
                </a:lnTo>
                <a:lnTo>
                  <a:pt x="3585159" y="5760720"/>
                </a:lnTo>
                <a:lnTo>
                  <a:pt x="3585159" y="0"/>
                </a:lnTo>
                <a:close/>
              </a:path>
            </a:pathLst>
          </a:custGeom>
          <a:solidFill>
            <a:srgbClr val="384B5A"/>
          </a:solidFill>
        </p:spPr>
        <p:txBody>
          <a:bodyPr wrap="square" lIns="0" tIns="0" rIns="0" bIns="0" rtlCol="0"/>
          <a:lstStyle/>
          <a:p>
            <a:endParaRPr/>
          </a:p>
        </p:txBody>
      </p:sp>
      <p:sp>
        <p:nvSpPr>
          <p:cNvPr id="66" name="Text Placeholder 19">
            <a:extLst>
              <a:ext uri="{FF2B5EF4-FFF2-40B4-BE49-F238E27FC236}">
                <a16:creationId xmlns:a16="http://schemas.microsoft.com/office/drawing/2014/main" id="{7829AC76-B048-4EF6-2C1E-642B1F9691BF}"/>
              </a:ext>
            </a:extLst>
          </p:cNvPr>
          <p:cNvSpPr>
            <a:spLocks noGrp="1"/>
          </p:cNvSpPr>
          <p:nvPr>
            <p:ph type="body" sz="quarter" idx="25" hasCustomPrompt="1"/>
          </p:nvPr>
        </p:nvSpPr>
        <p:spPr>
          <a:xfrm>
            <a:off x="4534664" y="908703"/>
            <a:ext cx="7947659" cy="830997"/>
          </a:xfrm>
        </p:spPr>
        <p:txBody>
          <a:bodyPr/>
          <a:lstStyle>
            <a:lvl1pPr>
              <a:defRPr sz="5400" b="1">
                <a:latin typeface="Arial" panose="020B0604020202020204" pitchFamily="34" charset="0"/>
                <a:cs typeface="Arial" panose="020B0604020202020204" pitchFamily="34" charset="0"/>
              </a:defRPr>
            </a:lvl1pPr>
          </a:lstStyle>
          <a:p>
            <a:pPr lvl="0"/>
            <a:r>
              <a:rPr lang="en-US" dirty="0"/>
              <a:t>Title</a:t>
            </a:r>
          </a:p>
        </p:txBody>
      </p:sp>
      <p:sp>
        <p:nvSpPr>
          <p:cNvPr id="67" name="Text Placeholder 34">
            <a:extLst>
              <a:ext uri="{FF2B5EF4-FFF2-40B4-BE49-F238E27FC236}">
                <a16:creationId xmlns:a16="http://schemas.microsoft.com/office/drawing/2014/main" id="{8978D1F2-7FED-856F-8035-456C430C0581}"/>
              </a:ext>
            </a:extLst>
          </p:cNvPr>
          <p:cNvSpPr>
            <a:spLocks noGrp="1"/>
          </p:cNvSpPr>
          <p:nvPr>
            <p:ph type="body" sz="quarter" idx="14" hasCustomPrompt="1"/>
          </p:nvPr>
        </p:nvSpPr>
        <p:spPr>
          <a:xfrm>
            <a:off x="4534660" y="1893095"/>
            <a:ext cx="7947661" cy="1385636"/>
          </a:xfrm>
        </p:spPr>
        <p:txBody>
          <a:bodyPr/>
          <a:lstStyle>
            <a:lvl1pPr>
              <a:defRPr sz="1801">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Description</a:t>
            </a:r>
          </a:p>
          <a:p>
            <a:pPr lvl="0"/>
            <a:endParaRPr lang="en-US" dirty="0"/>
          </a:p>
          <a:p>
            <a:pPr lvl="0"/>
            <a:endParaRPr lang="en-US" dirty="0"/>
          </a:p>
          <a:p>
            <a:pPr lvl="0"/>
            <a:endParaRPr lang="en-US" dirty="0"/>
          </a:p>
          <a:p>
            <a:pPr lvl="0"/>
            <a:endParaRPr lang="en-US" dirty="0"/>
          </a:p>
        </p:txBody>
      </p:sp>
      <p:sp>
        <p:nvSpPr>
          <p:cNvPr id="70" name="Picture Placeholder 69">
            <a:extLst>
              <a:ext uri="{FF2B5EF4-FFF2-40B4-BE49-F238E27FC236}">
                <a16:creationId xmlns:a16="http://schemas.microsoft.com/office/drawing/2014/main" id="{2893C9AB-E6D0-1FD7-E5FB-A462750F823B}"/>
              </a:ext>
            </a:extLst>
          </p:cNvPr>
          <p:cNvSpPr>
            <a:spLocks noGrp="1"/>
          </p:cNvSpPr>
          <p:nvPr>
            <p:ph type="pic" sz="quarter" idx="26"/>
          </p:nvPr>
        </p:nvSpPr>
        <p:spPr>
          <a:xfrm>
            <a:off x="10973749" y="4821972"/>
            <a:ext cx="4584701" cy="4327726"/>
          </a:xfrm>
          <a:solidFill>
            <a:schemeClr val="bg1">
              <a:lumMod val="95000"/>
            </a:schemeClr>
          </a:solidFill>
        </p:spPr>
        <p:txBody>
          <a:bodyPr/>
          <a:lstStyle/>
          <a:p>
            <a:endParaRPr lang="en-US" dirty="0"/>
          </a:p>
        </p:txBody>
      </p:sp>
      <p:sp>
        <p:nvSpPr>
          <p:cNvPr id="72" name="Picture Placeholder 71">
            <a:extLst>
              <a:ext uri="{FF2B5EF4-FFF2-40B4-BE49-F238E27FC236}">
                <a16:creationId xmlns:a16="http://schemas.microsoft.com/office/drawing/2014/main" id="{3AFEE89A-0DAF-1006-EB63-C823416B066A}"/>
              </a:ext>
            </a:extLst>
          </p:cNvPr>
          <p:cNvSpPr>
            <a:spLocks noGrp="1"/>
          </p:cNvSpPr>
          <p:nvPr>
            <p:ph type="pic" sz="quarter" idx="27"/>
          </p:nvPr>
        </p:nvSpPr>
        <p:spPr>
          <a:xfrm>
            <a:off x="684213" y="857253"/>
            <a:ext cx="3430588" cy="4095747"/>
          </a:xfrm>
        </p:spPr>
        <p:txBody>
          <a:bodyPr/>
          <a:lstStyle/>
          <a:p>
            <a:endParaRPr lang="en-US"/>
          </a:p>
        </p:txBody>
      </p:sp>
      <p:sp>
        <p:nvSpPr>
          <p:cNvPr id="2" name="Text Placeholder 34">
            <a:extLst>
              <a:ext uri="{FF2B5EF4-FFF2-40B4-BE49-F238E27FC236}">
                <a16:creationId xmlns:a16="http://schemas.microsoft.com/office/drawing/2014/main" id="{86E86A13-38AC-C5E7-0B60-56DE7DB76444}"/>
              </a:ext>
            </a:extLst>
          </p:cNvPr>
          <p:cNvSpPr>
            <a:spLocks noGrp="1"/>
          </p:cNvSpPr>
          <p:nvPr>
            <p:ph type="body" sz="quarter" idx="28" hasCustomPrompt="1"/>
          </p:nvPr>
        </p:nvSpPr>
        <p:spPr>
          <a:xfrm>
            <a:off x="656916" y="6410571"/>
            <a:ext cx="6829280" cy="2462854"/>
          </a:xfrm>
        </p:spPr>
        <p:txBody>
          <a:bodyPr/>
          <a:lstStyle>
            <a:lvl1pPr>
              <a:defRPr sz="3201">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Description</a:t>
            </a:r>
          </a:p>
          <a:p>
            <a:pPr lvl="0"/>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2373715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out Oxford 2">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D2EA0B7C-C92B-4827-9339-8D7AE533D7AC}"/>
              </a:ext>
            </a:extLst>
          </p:cNvPr>
          <p:cNvSpPr/>
          <p:nvPr userDrawn="1"/>
        </p:nvSpPr>
        <p:spPr>
          <a:xfrm>
            <a:off x="12902182" y="571500"/>
            <a:ext cx="2071370" cy="3671570"/>
          </a:xfrm>
          <a:custGeom>
            <a:avLst/>
            <a:gdLst/>
            <a:ahLst/>
            <a:cxnLst/>
            <a:rect l="l" t="t" r="r" b="b"/>
            <a:pathLst>
              <a:path w="2071369" h="3671570">
                <a:moveTo>
                  <a:pt x="2071116" y="0"/>
                </a:moveTo>
                <a:lnTo>
                  <a:pt x="0" y="0"/>
                </a:lnTo>
                <a:lnTo>
                  <a:pt x="0" y="3671036"/>
                </a:lnTo>
                <a:lnTo>
                  <a:pt x="2071116" y="3671036"/>
                </a:lnTo>
                <a:lnTo>
                  <a:pt x="2071116" y="0"/>
                </a:lnTo>
                <a:close/>
              </a:path>
            </a:pathLst>
          </a:custGeom>
          <a:solidFill>
            <a:srgbClr val="FCB116"/>
          </a:solidFill>
        </p:spPr>
        <p:txBody>
          <a:bodyPr wrap="square" lIns="0" tIns="0" rIns="0" bIns="0" rtlCol="0"/>
          <a:lstStyle/>
          <a:p>
            <a:endParaRPr/>
          </a:p>
        </p:txBody>
      </p:sp>
      <p:sp>
        <p:nvSpPr>
          <p:cNvPr id="5" name="object 4">
            <a:extLst>
              <a:ext uri="{FF2B5EF4-FFF2-40B4-BE49-F238E27FC236}">
                <a16:creationId xmlns:a16="http://schemas.microsoft.com/office/drawing/2014/main" id="{4CDDAA85-9DA4-E913-A008-D23F23504812}"/>
              </a:ext>
            </a:extLst>
          </p:cNvPr>
          <p:cNvSpPr/>
          <p:nvPr/>
        </p:nvSpPr>
        <p:spPr>
          <a:xfrm>
            <a:off x="0" y="2"/>
            <a:ext cx="3585210" cy="5760719"/>
          </a:xfrm>
          <a:custGeom>
            <a:avLst/>
            <a:gdLst/>
            <a:ahLst/>
            <a:cxnLst/>
            <a:rect l="l" t="t" r="r" b="b"/>
            <a:pathLst>
              <a:path w="3585210" h="5760720">
                <a:moveTo>
                  <a:pt x="3585159" y="0"/>
                </a:moveTo>
                <a:lnTo>
                  <a:pt x="0" y="0"/>
                </a:lnTo>
                <a:lnTo>
                  <a:pt x="0" y="5760720"/>
                </a:lnTo>
                <a:lnTo>
                  <a:pt x="3585159" y="5760720"/>
                </a:lnTo>
                <a:lnTo>
                  <a:pt x="3585159" y="0"/>
                </a:lnTo>
                <a:close/>
              </a:path>
            </a:pathLst>
          </a:custGeom>
          <a:solidFill>
            <a:srgbClr val="0B9376"/>
          </a:solidFill>
        </p:spPr>
        <p:txBody>
          <a:bodyPr wrap="square" lIns="0" tIns="0" rIns="0" bIns="0" rtlCol="0"/>
          <a:lstStyle/>
          <a:p>
            <a:endParaRPr/>
          </a:p>
        </p:txBody>
      </p:sp>
      <p:sp>
        <p:nvSpPr>
          <p:cNvPr id="66" name="Text Placeholder 19">
            <a:extLst>
              <a:ext uri="{FF2B5EF4-FFF2-40B4-BE49-F238E27FC236}">
                <a16:creationId xmlns:a16="http://schemas.microsoft.com/office/drawing/2014/main" id="{7829AC76-B048-4EF6-2C1E-642B1F9691BF}"/>
              </a:ext>
            </a:extLst>
          </p:cNvPr>
          <p:cNvSpPr>
            <a:spLocks noGrp="1"/>
          </p:cNvSpPr>
          <p:nvPr>
            <p:ph type="body" sz="quarter" idx="25" hasCustomPrompt="1"/>
          </p:nvPr>
        </p:nvSpPr>
        <p:spPr>
          <a:xfrm>
            <a:off x="4534664" y="908703"/>
            <a:ext cx="7947659" cy="830997"/>
          </a:xfrm>
        </p:spPr>
        <p:txBody>
          <a:bodyPr/>
          <a:lstStyle>
            <a:lvl1pPr>
              <a:defRPr sz="5400" b="1">
                <a:latin typeface="Arial" panose="020B0604020202020204" pitchFamily="34" charset="0"/>
                <a:cs typeface="Arial" panose="020B0604020202020204" pitchFamily="34" charset="0"/>
              </a:defRPr>
            </a:lvl1pPr>
          </a:lstStyle>
          <a:p>
            <a:pPr lvl="0"/>
            <a:r>
              <a:rPr lang="en-US" dirty="0"/>
              <a:t>Title</a:t>
            </a:r>
          </a:p>
        </p:txBody>
      </p:sp>
      <p:sp>
        <p:nvSpPr>
          <p:cNvPr id="67" name="Text Placeholder 34">
            <a:extLst>
              <a:ext uri="{FF2B5EF4-FFF2-40B4-BE49-F238E27FC236}">
                <a16:creationId xmlns:a16="http://schemas.microsoft.com/office/drawing/2014/main" id="{8978D1F2-7FED-856F-8035-456C430C0581}"/>
              </a:ext>
            </a:extLst>
          </p:cNvPr>
          <p:cNvSpPr>
            <a:spLocks noGrp="1"/>
          </p:cNvSpPr>
          <p:nvPr>
            <p:ph type="body" sz="quarter" idx="14" hasCustomPrompt="1"/>
          </p:nvPr>
        </p:nvSpPr>
        <p:spPr>
          <a:xfrm>
            <a:off x="4534660" y="1893095"/>
            <a:ext cx="7947661" cy="1385636"/>
          </a:xfrm>
        </p:spPr>
        <p:txBody>
          <a:bodyPr/>
          <a:lstStyle>
            <a:lvl1pPr>
              <a:defRPr sz="1801">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Description</a:t>
            </a:r>
          </a:p>
          <a:p>
            <a:pPr lvl="0"/>
            <a:endParaRPr lang="en-US" dirty="0"/>
          </a:p>
          <a:p>
            <a:pPr lvl="0"/>
            <a:endParaRPr lang="en-US" dirty="0"/>
          </a:p>
          <a:p>
            <a:pPr lvl="0"/>
            <a:endParaRPr lang="en-US" dirty="0"/>
          </a:p>
          <a:p>
            <a:pPr lvl="0"/>
            <a:endParaRPr lang="en-US" dirty="0"/>
          </a:p>
        </p:txBody>
      </p:sp>
      <p:sp>
        <p:nvSpPr>
          <p:cNvPr id="68" name="object 4">
            <a:extLst>
              <a:ext uri="{FF2B5EF4-FFF2-40B4-BE49-F238E27FC236}">
                <a16:creationId xmlns:a16="http://schemas.microsoft.com/office/drawing/2014/main" id="{BE823915-26C0-214F-9F1E-68831319AD10}"/>
              </a:ext>
            </a:extLst>
          </p:cNvPr>
          <p:cNvSpPr/>
          <p:nvPr userDrawn="1"/>
        </p:nvSpPr>
        <p:spPr>
          <a:xfrm>
            <a:off x="8147137" y="5943602"/>
            <a:ext cx="2901863" cy="2867543"/>
          </a:xfrm>
          <a:custGeom>
            <a:avLst/>
            <a:gdLst/>
            <a:ahLst/>
            <a:cxnLst/>
            <a:rect l="l" t="t" r="r" b="b"/>
            <a:pathLst>
              <a:path w="3585210" h="5760720">
                <a:moveTo>
                  <a:pt x="3585159" y="0"/>
                </a:moveTo>
                <a:lnTo>
                  <a:pt x="0" y="0"/>
                </a:lnTo>
                <a:lnTo>
                  <a:pt x="0" y="5760720"/>
                </a:lnTo>
                <a:lnTo>
                  <a:pt x="3585159" y="5760720"/>
                </a:lnTo>
                <a:lnTo>
                  <a:pt x="3585159" y="0"/>
                </a:lnTo>
                <a:close/>
              </a:path>
            </a:pathLst>
          </a:custGeom>
          <a:solidFill>
            <a:srgbClr val="0B9376"/>
          </a:solidFill>
        </p:spPr>
        <p:txBody>
          <a:bodyPr wrap="square" lIns="0" tIns="0" rIns="0" bIns="0" rtlCol="0"/>
          <a:lstStyle/>
          <a:p>
            <a:endParaRPr/>
          </a:p>
        </p:txBody>
      </p:sp>
      <p:sp>
        <p:nvSpPr>
          <p:cNvPr id="2" name="Text Placeholder 34">
            <a:extLst>
              <a:ext uri="{FF2B5EF4-FFF2-40B4-BE49-F238E27FC236}">
                <a16:creationId xmlns:a16="http://schemas.microsoft.com/office/drawing/2014/main" id="{86E86A13-38AC-C5E7-0B60-56DE7DB76444}"/>
              </a:ext>
            </a:extLst>
          </p:cNvPr>
          <p:cNvSpPr>
            <a:spLocks noGrp="1"/>
          </p:cNvSpPr>
          <p:nvPr>
            <p:ph type="body" sz="quarter" idx="28" hasCustomPrompt="1"/>
          </p:nvPr>
        </p:nvSpPr>
        <p:spPr>
          <a:xfrm>
            <a:off x="656916" y="6881626"/>
            <a:ext cx="6829280" cy="2462854"/>
          </a:xfrm>
        </p:spPr>
        <p:txBody>
          <a:bodyPr/>
          <a:lstStyle>
            <a:lvl1pPr>
              <a:defRPr sz="3201">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Description</a:t>
            </a:r>
          </a:p>
          <a:p>
            <a:pPr lvl="0"/>
            <a:endParaRPr lang="en-US" dirty="0"/>
          </a:p>
          <a:p>
            <a:pPr lvl="0"/>
            <a:endParaRPr lang="en-US" dirty="0"/>
          </a:p>
          <a:p>
            <a:pPr lvl="0"/>
            <a:endParaRPr lang="en-US" dirty="0"/>
          </a:p>
          <a:p>
            <a:pPr lvl="0"/>
            <a:endParaRPr lang="en-US" dirty="0"/>
          </a:p>
        </p:txBody>
      </p:sp>
      <p:sp>
        <p:nvSpPr>
          <p:cNvPr id="4" name="Picture Placeholder 69">
            <a:extLst>
              <a:ext uri="{FF2B5EF4-FFF2-40B4-BE49-F238E27FC236}">
                <a16:creationId xmlns:a16="http://schemas.microsoft.com/office/drawing/2014/main" id="{968FAE3C-D38D-7ECB-56BC-80AA92E315DC}"/>
              </a:ext>
            </a:extLst>
          </p:cNvPr>
          <p:cNvSpPr>
            <a:spLocks noGrp="1"/>
          </p:cNvSpPr>
          <p:nvPr>
            <p:ph type="pic" sz="quarter" idx="26"/>
          </p:nvPr>
        </p:nvSpPr>
        <p:spPr>
          <a:xfrm>
            <a:off x="10973749" y="4821972"/>
            <a:ext cx="4584701" cy="4327726"/>
          </a:xfrm>
          <a:solidFill>
            <a:schemeClr val="bg1">
              <a:lumMod val="95000"/>
            </a:schemeClr>
          </a:solidFill>
        </p:spPr>
        <p:txBody>
          <a:bodyPr/>
          <a:lstStyle/>
          <a:p>
            <a:endParaRPr lang="en-US" dirty="0"/>
          </a:p>
        </p:txBody>
      </p:sp>
      <p:sp>
        <p:nvSpPr>
          <p:cNvPr id="6" name="Picture Placeholder 71">
            <a:extLst>
              <a:ext uri="{FF2B5EF4-FFF2-40B4-BE49-F238E27FC236}">
                <a16:creationId xmlns:a16="http://schemas.microsoft.com/office/drawing/2014/main" id="{74B877AB-CF76-6034-31AA-58EEB1A0264D}"/>
              </a:ext>
            </a:extLst>
          </p:cNvPr>
          <p:cNvSpPr>
            <a:spLocks noGrp="1"/>
          </p:cNvSpPr>
          <p:nvPr>
            <p:ph type="pic" sz="quarter" idx="27"/>
          </p:nvPr>
        </p:nvSpPr>
        <p:spPr>
          <a:xfrm>
            <a:off x="684213" y="857253"/>
            <a:ext cx="3430588" cy="4095747"/>
          </a:xfrm>
        </p:spPr>
        <p:txBody>
          <a:bodyPr/>
          <a:lstStyle/>
          <a:p>
            <a:endParaRPr lang="en-US"/>
          </a:p>
        </p:txBody>
      </p:sp>
    </p:spTree>
    <p:extLst>
      <p:ext uri="{BB962C8B-B14F-4D97-AF65-F5344CB8AC3E}">
        <p14:creationId xmlns:p14="http://schemas.microsoft.com/office/powerpoint/2010/main" val="2266545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ext Placeholder 31">
            <a:extLst>
              <a:ext uri="{FF2B5EF4-FFF2-40B4-BE49-F238E27FC236}">
                <a16:creationId xmlns:a16="http://schemas.microsoft.com/office/drawing/2014/main" id="{90E9E3F1-C7C8-80CB-A4AD-1F7C899E5BBD}"/>
              </a:ext>
            </a:extLst>
          </p:cNvPr>
          <p:cNvSpPr>
            <a:spLocks noGrp="1"/>
          </p:cNvSpPr>
          <p:nvPr>
            <p:ph type="body" sz="quarter" idx="13" hasCustomPrompt="1"/>
          </p:nvPr>
        </p:nvSpPr>
        <p:spPr>
          <a:xfrm>
            <a:off x="8382002" y="3657603"/>
            <a:ext cx="6676626" cy="830997"/>
          </a:xfrm>
        </p:spPr>
        <p:txBody>
          <a:bodyPr/>
          <a:lstStyle>
            <a:lvl1pPr>
              <a:defRPr sz="5400" b="1">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Connect</a:t>
            </a:r>
          </a:p>
        </p:txBody>
      </p:sp>
      <p:sp>
        <p:nvSpPr>
          <p:cNvPr id="3" name="Text Placeholder 34">
            <a:extLst>
              <a:ext uri="{FF2B5EF4-FFF2-40B4-BE49-F238E27FC236}">
                <a16:creationId xmlns:a16="http://schemas.microsoft.com/office/drawing/2014/main" id="{E8D9A42A-0402-D79C-B1A6-B26C1FB1E7A9}"/>
              </a:ext>
            </a:extLst>
          </p:cNvPr>
          <p:cNvSpPr>
            <a:spLocks noGrp="1"/>
          </p:cNvSpPr>
          <p:nvPr>
            <p:ph type="body" sz="quarter" idx="14" hasCustomPrompt="1"/>
          </p:nvPr>
        </p:nvSpPr>
        <p:spPr>
          <a:xfrm>
            <a:off x="8382002" y="4630343"/>
            <a:ext cx="6676626" cy="1662763"/>
          </a:xfrm>
        </p:spPr>
        <p:txBody>
          <a:bodyPr/>
          <a:lstStyle>
            <a:lvl1pPr>
              <a:defRPr sz="1801">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Name</a:t>
            </a:r>
          </a:p>
          <a:p>
            <a:pPr lvl="0"/>
            <a:r>
              <a:rPr lang="en-US" dirty="0"/>
              <a:t>Email</a:t>
            </a:r>
          </a:p>
          <a:p>
            <a:pPr lvl="0"/>
            <a:r>
              <a:rPr lang="en-US" dirty="0"/>
              <a:t>Phone</a:t>
            </a:r>
          </a:p>
          <a:p>
            <a:pPr lvl="0"/>
            <a:endParaRPr lang="en-US" dirty="0"/>
          </a:p>
          <a:p>
            <a:pPr lvl="0"/>
            <a:endParaRPr lang="en-US" dirty="0"/>
          </a:p>
          <a:p>
            <a:pPr lvl="0"/>
            <a:endParaRPr lang="en-US" dirty="0"/>
          </a:p>
        </p:txBody>
      </p:sp>
      <p:pic>
        <p:nvPicPr>
          <p:cNvPr id="11" name="Picture 10" descr="A picture containing colorfulness, circle, pattern, graphics&#10;&#10;Description automatically generated">
            <a:extLst>
              <a:ext uri="{FF2B5EF4-FFF2-40B4-BE49-F238E27FC236}">
                <a16:creationId xmlns:a16="http://schemas.microsoft.com/office/drawing/2014/main" id="{504F0609-1EAA-47D9-96EA-DDFE587C528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575" t="-4" r="9143" b="4"/>
          <a:stretch/>
        </p:blipFill>
        <p:spPr>
          <a:xfrm rot="5400000">
            <a:off x="-1142828" y="1142831"/>
            <a:ext cx="10058400" cy="7772743"/>
          </a:xfrm>
          <a:prstGeom prst="rect">
            <a:avLst/>
          </a:prstGeom>
        </p:spPr>
      </p:pic>
      <p:sp>
        <p:nvSpPr>
          <p:cNvPr id="4" name="object 12">
            <a:extLst>
              <a:ext uri="{FF2B5EF4-FFF2-40B4-BE49-F238E27FC236}">
                <a16:creationId xmlns:a16="http://schemas.microsoft.com/office/drawing/2014/main" id="{F849DAE8-7849-656D-2312-D3987C938CE5}"/>
              </a:ext>
            </a:extLst>
          </p:cNvPr>
          <p:cNvSpPr/>
          <p:nvPr userDrawn="1"/>
        </p:nvSpPr>
        <p:spPr>
          <a:xfrm>
            <a:off x="2318310" y="2672218"/>
            <a:ext cx="3136265" cy="4714240"/>
          </a:xfrm>
          <a:custGeom>
            <a:avLst/>
            <a:gdLst/>
            <a:ahLst/>
            <a:cxnLst/>
            <a:rect l="l" t="t" r="r" b="b"/>
            <a:pathLst>
              <a:path w="3136265" h="4714240">
                <a:moveTo>
                  <a:pt x="3135782" y="0"/>
                </a:moveTo>
                <a:lnTo>
                  <a:pt x="0" y="0"/>
                </a:lnTo>
                <a:lnTo>
                  <a:pt x="0" y="4713960"/>
                </a:lnTo>
                <a:lnTo>
                  <a:pt x="3135782" y="4713960"/>
                </a:lnTo>
                <a:lnTo>
                  <a:pt x="3135782" y="0"/>
                </a:lnTo>
                <a:close/>
              </a:path>
            </a:pathLst>
          </a:custGeom>
          <a:solidFill>
            <a:srgbClr val="FFFFFF"/>
          </a:solidFill>
        </p:spPr>
        <p:txBody>
          <a:bodyPr wrap="square" lIns="0" tIns="0" rIns="0" bIns="0" rtlCol="0"/>
          <a:lstStyle/>
          <a:p>
            <a:endParaRPr/>
          </a:p>
        </p:txBody>
      </p:sp>
      <p:sp>
        <p:nvSpPr>
          <p:cNvPr id="5" name="object 13">
            <a:extLst>
              <a:ext uri="{FF2B5EF4-FFF2-40B4-BE49-F238E27FC236}">
                <a16:creationId xmlns:a16="http://schemas.microsoft.com/office/drawing/2014/main" id="{9C3E7B1B-E05A-D16C-AFCE-024015A945E9}"/>
              </a:ext>
            </a:extLst>
          </p:cNvPr>
          <p:cNvSpPr/>
          <p:nvPr userDrawn="1"/>
        </p:nvSpPr>
        <p:spPr>
          <a:xfrm>
            <a:off x="2318310" y="2598262"/>
            <a:ext cx="3136265" cy="4862028"/>
          </a:xfrm>
          <a:custGeom>
            <a:avLst/>
            <a:gdLst/>
            <a:ahLst/>
            <a:cxnLst/>
            <a:rect l="l" t="t" r="r" b="b"/>
            <a:pathLst>
              <a:path w="2798445" h="4338320">
                <a:moveTo>
                  <a:pt x="1138542" y="3818318"/>
                </a:moveTo>
                <a:lnTo>
                  <a:pt x="1129715" y="3807663"/>
                </a:lnTo>
                <a:lnTo>
                  <a:pt x="1121524" y="3784371"/>
                </a:lnTo>
                <a:lnTo>
                  <a:pt x="1114196" y="3742715"/>
                </a:lnTo>
                <a:lnTo>
                  <a:pt x="1108011" y="3676980"/>
                </a:lnTo>
                <a:lnTo>
                  <a:pt x="1099921" y="3612794"/>
                </a:lnTo>
                <a:lnTo>
                  <a:pt x="1083335" y="3565233"/>
                </a:lnTo>
                <a:lnTo>
                  <a:pt x="1064907" y="3543058"/>
                </a:lnTo>
                <a:lnTo>
                  <a:pt x="1055306" y="3531514"/>
                </a:lnTo>
                <a:lnTo>
                  <a:pt x="1012901" y="3508883"/>
                </a:lnTo>
                <a:lnTo>
                  <a:pt x="1012901" y="3506114"/>
                </a:lnTo>
                <a:lnTo>
                  <a:pt x="1055319" y="3486886"/>
                </a:lnTo>
                <a:lnTo>
                  <a:pt x="1069086" y="3475621"/>
                </a:lnTo>
                <a:lnTo>
                  <a:pt x="1087539" y="3460534"/>
                </a:lnTo>
                <a:lnTo>
                  <a:pt x="1110005" y="3427425"/>
                </a:lnTo>
                <a:lnTo>
                  <a:pt x="1123162" y="3387991"/>
                </a:lnTo>
                <a:lnTo>
                  <a:pt x="1127455" y="3342627"/>
                </a:lnTo>
                <a:lnTo>
                  <a:pt x="1122756" y="3298558"/>
                </a:lnTo>
                <a:lnTo>
                  <a:pt x="1109167" y="3259455"/>
                </a:lnTo>
                <a:lnTo>
                  <a:pt x="1092352" y="3233623"/>
                </a:lnTo>
                <a:lnTo>
                  <a:pt x="1087386" y="3225977"/>
                </a:lnTo>
                <a:lnTo>
                  <a:pt x="1058125" y="3198787"/>
                </a:lnTo>
                <a:lnTo>
                  <a:pt x="1041539" y="3189478"/>
                </a:lnTo>
                <a:lnTo>
                  <a:pt x="1041539" y="3354641"/>
                </a:lnTo>
                <a:lnTo>
                  <a:pt x="1035989" y="3395942"/>
                </a:lnTo>
                <a:lnTo>
                  <a:pt x="1019378" y="3429533"/>
                </a:lnTo>
                <a:lnTo>
                  <a:pt x="991679" y="3454577"/>
                </a:lnTo>
                <a:lnTo>
                  <a:pt x="952893" y="3470224"/>
                </a:lnTo>
                <a:lnTo>
                  <a:pt x="903008" y="3475621"/>
                </a:lnTo>
                <a:lnTo>
                  <a:pt x="707199" y="3475621"/>
                </a:lnTo>
                <a:lnTo>
                  <a:pt x="707199" y="3233623"/>
                </a:lnTo>
                <a:lnTo>
                  <a:pt x="907630" y="3233623"/>
                </a:lnTo>
                <a:lnTo>
                  <a:pt x="958786" y="3238487"/>
                </a:lnTo>
                <a:lnTo>
                  <a:pt x="996645" y="3253067"/>
                </a:lnTo>
                <a:lnTo>
                  <a:pt x="1036916" y="3311194"/>
                </a:lnTo>
                <a:lnTo>
                  <a:pt x="1041539" y="3354641"/>
                </a:lnTo>
                <a:lnTo>
                  <a:pt x="1041539" y="3189478"/>
                </a:lnTo>
                <a:lnTo>
                  <a:pt x="1022083" y="3178556"/>
                </a:lnTo>
                <a:lnTo>
                  <a:pt x="979995" y="3165919"/>
                </a:lnTo>
                <a:lnTo>
                  <a:pt x="932573" y="3161563"/>
                </a:lnTo>
                <a:lnTo>
                  <a:pt x="624014" y="3161563"/>
                </a:lnTo>
                <a:lnTo>
                  <a:pt x="624014" y="3822014"/>
                </a:lnTo>
                <a:lnTo>
                  <a:pt x="707199" y="3822014"/>
                </a:lnTo>
                <a:lnTo>
                  <a:pt x="707199" y="3543058"/>
                </a:lnTo>
                <a:lnTo>
                  <a:pt x="891006" y="3543058"/>
                </a:lnTo>
                <a:lnTo>
                  <a:pt x="938339" y="3547389"/>
                </a:lnTo>
                <a:lnTo>
                  <a:pt x="974572" y="3561296"/>
                </a:lnTo>
                <a:lnTo>
                  <a:pt x="1017028" y="3623335"/>
                </a:lnTo>
                <a:lnTo>
                  <a:pt x="1024953" y="3674199"/>
                </a:lnTo>
                <a:lnTo>
                  <a:pt x="1029893" y="3742715"/>
                </a:lnTo>
                <a:lnTo>
                  <a:pt x="1034516" y="3785184"/>
                </a:lnTo>
                <a:lnTo>
                  <a:pt x="1040371" y="3809441"/>
                </a:lnTo>
                <a:lnTo>
                  <a:pt x="1048931" y="3822014"/>
                </a:lnTo>
                <a:lnTo>
                  <a:pt x="1138542" y="3822014"/>
                </a:lnTo>
                <a:lnTo>
                  <a:pt x="1138542" y="3818318"/>
                </a:lnTo>
                <a:close/>
              </a:path>
              <a:path w="2798445" h="4338320">
                <a:moveTo>
                  <a:pt x="1175512" y="822528"/>
                </a:moveTo>
                <a:lnTo>
                  <a:pt x="1172959" y="774230"/>
                </a:lnTo>
                <a:lnTo>
                  <a:pt x="1165415" y="728370"/>
                </a:lnTo>
                <a:lnTo>
                  <a:pt x="1153045" y="685304"/>
                </a:lnTo>
                <a:lnTo>
                  <a:pt x="1136027" y="645350"/>
                </a:lnTo>
                <a:lnTo>
                  <a:pt x="1114513" y="608850"/>
                </a:lnTo>
                <a:lnTo>
                  <a:pt x="1090523" y="578459"/>
                </a:lnTo>
                <a:lnTo>
                  <a:pt x="1090523" y="822528"/>
                </a:lnTo>
                <a:lnTo>
                  <a:pt x="1087462" y="872705"/>
                </a:lnTo>
                <a:lnTo>
                  <a:pt x="1078331" y="919378"/>
                </a:lnTo>
                <a:lnTo>
                  <a:pt x="1063218" y="961898"/>
                </a:lnTo>
                <a:lnTo>
                  <a:pt x="1042225" y="999617"/>
                </a:lnTo>
                <a:lnTo>
                  <a:pt x="1015441" y="1031925"/>
                </a:lnTo>
                <a:lnTo>
                  <a:pt x="982954" y="1058164"/>
                </a:lnTo>
                <a:lnTo>
                  <a:pt x="944867" y="1077696"/>
                </a:lnTo>
                <a:lnTo>
                  <a:pt x="901255" y="1089888"/>
                </a:lnTo>
                <a:lnTo>
                  <a:pt x="852220" y="1094092"/>
                </a:lnTo>
                <a:lnTo>
                  <a:pt x="803173" y="1089888"/>
                </a:lnTo>
                <a:lnTo>
                  <a:pt x="759561" y="1077696"/>
                </a:lnTo>
                <a:lnTo>
                  <a:pt x="721474" y="1058164"/>
                </a:lnTo>
                <a:lnTo>
                  <a:pt x="688987" y="1031925"/>
                </a:lnTo>
                <a:lnTo>
                  <a:pt x="662203" y="999617"/>
                </a:lnTo>
                <a:lnTo>
                  <a:pt x="641210" y="961898"/>
                </a:lnTo>
                <a:lnTo>
                  <a:pt x="626097" y="919378"/>
                </a:lnTo>
                <a:lnTo>
                  <a:pt x="616966" y="872705"/>
                </a:lnTo>
                <a:lnTo>
                  <a:pt x="613905" y="822528"/>
                </a:lnTo>
                <a:lnTo>
                  <a:pt x="616966" y="772325"/>
                </a:lnTo>
                <a:lnTo>
                  <a:pt x="626097" y="725563"/>
                </a:lnTo>
                <a:lnTo>
                  <a:pt x="641210" y="682929"/>
                </a:lnTo>
                <a:lnTo>
                  <a:pt x="662203" y="645045"/>
                </a:lnTo>
                <a:lnTo>
                  <a:pt x="688987" y="612584"/>
                </a:lnTo>
                <a:lnTo>
                  <a:pt x="721474" y="586206"/>
                </a:lnTo>
                <a:lnTo>
                  <a:pt x="759561" y="566547"/>
                </a:lnTo>
                <a:lnTo>
                  <a:pt x="803173" y="554278"/>
                </a:lnTo>
                <a:lnTo>
                  <a:pt x="852220" y="550037"/>
                </a:lnTo>
                <a:lnTo>
                  <a:pt x="901255" y="554278"/>
                </a:lnTo>
                <a:lnTo>
                  <a:pt x="944867" y="566547"/>
                </a:lnTo>
                <a:lnTo>
                  <a:pt x="982954" y="586206"/>
                </a:lnTo>
                <a:lnTo>
                  <a:pt x="1015441" y="612584"/>
                </a:lnTo>
                <a:lnTo>
                  <a:pt x="1042225" y="645045"/>
                </a:lnTo>
                <a:lnTo>
                  <a:pt x="1063218" y="682929"/>
                </a:lnTo>
                <a:lnTo>
                  <a:pt x="1078331" y="725563"/>
                </a:lnTo>
                <a:lnTo>
                  <a:pt x="1087462" y="772325"/>
                </a:lnTo>
                <a:lnTo>
                  <a:pt x="1090523" y="822528"/>
                </a:lnTo>
                <a:lnTo>
                  <a:pt x="1090523" y="578459"/>
                </a:lnTo>
                <a:lnTo>
                  <a:pt x="1061313" y="550037"/>
                </a:lnTo>
                <a:lnTo>
                  <a:pt x="1024699" y="523379"/>
                </a:lnTo>
                <a:lnTo>
                  <a:pt x="986904" y="504012"/>
                </a:lnTo>
                <a:lnTo>
                  <a:pt x="945438" y="489775"/>
                </a:lnTo>
                <a:lnTo>
                  <a:pt x="900493" y="480987"/>
                </a:lnTo>
                <a:lnTo>
                  <a:pt x="852220" y="477977"/>
                </a:lnTo>
                <a:lnTo>
                  <a:pt x="803948" y="480987"/>
                </a:lnTo>
                <a:lnTo>
                  <a:pt x="758990" y="489775"/>
                </a:lnTo>
                <a:lnTo>
                  <a:pt x="717537" y="504012"/>
                </a:lnTo>
                <a:lnTo>
                  <a:pt x="679729" y="523379"/>
                </a:lnTo>
                <a:lnTo>
                  <a:pt x="645744" y="547535"/>
                </a:lnTo>
                <a:lnTo>
                  <a:pt x="615746" y="576122"/>
                </a:lnTo>
                <a:lnTo>
                  <a:pt x="589915" y="608850"/>
                </a:lnTo>
                <a:lnTo>
                  <a:pt x="568401" y="645350"/>
                </a:lnTo>
                <a:lnTo>
                  <a:pt x="551370" y="685304"/>
                </a:lnTo>
                <a:lnTo>
                  <a:pt x="539013" y="728370"/>
                </a:lnTo>
                <a:lnTo>
                  <a:pt x="531469" y="774230"/>
                </a:lnTo>
                <a:lnTo>
                  <a:pt x="528916" y="822528"/>
                </a:lnTo>
                <a:lnTo>
                  <a:pt x="531469" y="870826"/>
                </a:lnTo>
                <a:lnTo>
                  <a:pt x="539013" y="916686"/>
                </a:lnTo>
                <a:lnTo>
                  <a:pt x="551370" y="959751"/>
                </a:lnTo>
                <a:lnTo>
                  <a:pt x="568401" y="999705"/>
                </a:lnTo>
                <a:lnTo>
                  <a:pt x="589915" y="1036205"/>
                </a:lnTo>
                <a:lnTo>
                  <a:pt x="615746" y="1068920"/>
                </a:lnTo>
                <a:lnTo>
                  <a:pt x="645744" y="1097521"/>
                </a:lnTo>
                <a:lnTo>
                  <a:pt x="679729" y="1121676"/>
                </a:lnTo>
                <a:lnTo>
                  <a:pt x="717537" y="1141044"/>
                </a:lnTo>
                <a:lnTo>
                  <a:pt x="758990" y="1155280"/>
                </a:lnTo>
                <a:lnTo>
                  <a:pt x="803948" y="1164069"/>
                </a:lnTo>
                <a:lnTo>
                  <a:pt x="852220" y="1167079"/>
                </a:lnTo>
                <a:lnTo>
                  <a:pt x="900493" y="1164069"/>
                </a:lnTo>
                <a:lnTo>
                  <a:pt x="945438" y="1155280"/>
                </a:lnTo>
                <a:lnTo>
                  <a:pt x="986904" y="1141044"/>
                </a:lnTo>
                <a:lnTo>
                  <a:pt x="1024699" y="1121676"/>
                </a:lnTo>
                <a:lnTo>
                  <a:pt x="1058684" y="1097521"/>
                </a:lnTo>
                <a:lnTo>
                  <a:pt x="1088682" y="1068920"/>
                </a:lnTo>
                <a:lnTo>
                  <a:pt x="1114513" y="1036205"/>
                </a:lnTo>
                <a:lnTo>
                  <a:pt x="1136065" y="999617"/>
                </a:lnTo>
                <a:lnTo>
                  <a:pt x="1153045" y="959751"/>
                </a:lnTo>
                <a:lnTo>
                  <a:pt x="1165415" y="916686"/>
                </a:lnTo>
                <a:lnTo>
                  <a:pt x="1172959" y="870826"/>
                </a:lnTo>
                <a:lnTo>
                  <a:pt x="1175512" y="822528"/>
                </a:lnTo>
                <a:close/>
              </a:path>
              <a:path w="2798445" h="4338320">
                <a:moveTo>
                  <a:pt x="1290485" y="1831606"/>
                </a:moveTo>
                <a:lnTo>
                  <a:pt x="1206360" y="1831606"/>
                </a:lnTo>
                <a:lnTo>
                  <a:pt x="1096467" y="2261108"/>
                </a:lnTo>
                <a:lnTo>
                  <a:pt x="1085659" y="2305570"/>
                </a:lnTo>
                <a:lnTo>
                  <a:pt x="1070610" y="2372893"/>
                </a:lnTo>
                <a:lnTo>
                  <a:pt x="1068755" y="2372893"/>
                </a:lnTo>
                <a:lnTo>
                  <a:pt x="1059891" y="2332710"/>
                </a:lnTo>
                <a:lnTo>
                  <a:pt x="1051255" y="2295728"/>
                </a:lnTo>
                <a:lnTo>
                  <a:pt x="1042009" y="2259253"/>
                </a:lnTo>
                <a:lnTo>
                  <a:pt x="926528" y="1831606"/>
                </a:lnTo>
                <a:lnTo>
                  <a:pt x="836917" y="1831606"/>
                </a:lnTo>
                <a:lnTo>
                  <a:pt x="710603" y="2285454"/>
                </a:lnTo>
                <a:lnTo>
                  <a:pt x="705319" y="2306028"/>
                </a:lnTo>
                <a:lnTo>
                  <a:pt x="699338" y="2331618"/>
                </a:lnTo>
                <a:lnTo>
                  <a:pt x="690067" y="2372893"/>
                </a:lnTo>
                <a:lnTo>
                  <a:pt x="688225" y="2372893"/>
                </a:lnTo>
                <a:lnTo>
                  <a:pt x="679907" y="2333637"/>
                </a:lnTo>
                <a:lnTo>
                  <a:pt x="671855" y="2297290"/>
                </a:lnTo>
                <a:lnTo>
                  <a:pt x="663270" y="2261108"/>
                </a:lnTo>
                <a:lnTo>
                  <a:pt x="558927" y="1831606"/>
                </a:lnTo>
                <a:lnTo>
                  <a:pt x="472084" y="1831606"/>
                </a:lnTo>
                <a:lnTo>
                  <a:pt x="643001" y="2492019"/>
                </a:lnTo>
                <a:lnTo>
                  <a:pt x="726059" y="2492019"/>
                </a:lnTo>
                <a:lnTo>
                  <a:pt x="862025" y="2003094"/>
                </a:lnTo>
                <a:lnTo>
                  <a:pt x="866838" y="1984806"/>
                </a:lnTo>
                <a:lnTo>
                  <a:pt x="872159" y="1962213"/>
                </a:lnTo>
                <a:lnTo>
                  <a:pt x="880338" y="1925840"/>
                </a:lnTo>
                <a:lnTo>
                  <a:pt x="882180" y="1925840"/>
                </a:lnTo>
                <a:lnTo>
                  <a:pt x="898169" y="1994395"/>
                </a:lnTo>
                <a:lnTo>
                  <a:pt x="906208" y="2026488"/>
                </a:lnTo>
                <a:lnTo>
                  <a:pt x="1027226" y="2492019"/>
                </a:lnTo>
                <a:lnTo>
                  <a:pt x="1106639" y="2492019"/>
                </a:lnTo>
                <a:lnTo>
                  <a:pt x="1290485" y="1831606"/>
                </a:lnTo>
                <a:close/>
              </a:path>
              <a:path w="2798445" h="4338320">
                <a:moveTo>
                  <a:pt x="2220353" y="3822027"/>
                </a:moveTo>
                <a:lnTo>
                  <a:pt x="1997760" y="3484867"/>
                </a:lnTo>
                <a:lnTo>
                  <a:pt x="2213851" y="3161563"/>
                </a:lnTo>
                <a:lnTo>
                  <a:pt x="2122436" y="3161563"/>
                </a:lnTo>
                <a:lnTo>
                  <a:pt x="1955215" y="3425736"/>
                </a:lnTo>
                <a:lnTo>
                  <a:pt x="1953412" y="3425736"/>
                </a:lnTo>
                <a:lnTo>
                  <a:pt x="1789887" y="3161563"/>
                </a:lnTo>
                <a:lnTo>
                  <a:pt x="1693849" y="3161563"/>
                </a:lnTo>
                <a:lnTo>
                  <a:pt x="1906295" y="3483940"/>
                </a:lnTo>
                <a:lnTo>
                  <a:pt x="1677225" y="3822027"/>
                </a:lnTo>
                <a:lnTo>
                  <a:pt x="1771459" y="3822027"/>
                </a:lnTo>
                <a:lnTo>
                  <a:pt x="1948789" y="3543985"/>
                </a:lnTo>
                <a:lnTo>
                  <a:pt x="1950643" y="3543985"/>
                </a:lnTo>
                <a:lnTo>
                  <a:pt x="2120582" y="3822027"/>
                </a:lnTo>
                <a:lnTo>
                  <a:pt x="2220353" y="3822027"/>
                </a:lnTo>
                <a:close/>
              </a:path>
              <a:path w="2798445" h="4338320">
                <a:moveTo>
                  <a:pt x="2220353" y="1162913"/>
                </a:moveTo>
                <a:lnTo>
                  <a:pt x="1997760" y="825754"/>
                </a:lnTo>
                <a:lnTo>
                  <a:pt x="2213851" y="502450"/>
                </a:lnTo>
                <a:lnTo>
                  <a:pt x="2122436" y="502450"/>
                </a:lnTo>
                <a:lnTo>
                  <a:pt x="1955215" y="766622"/>
                </a:lnTo>
                <a:lnTo>
                  <a:pt x="1953412" y="766622"/>
                </a:lnTo>
                <a:lnTo>
                  <a:pt x="1789887" y="502450"/>
                </a:lnTo>
                <a:lnTo>
                  <a:pt x="1693849" y="502450"/>
                </a:lnTo>
                <a:lnTo>
                  <a:pt x="1906295" y="824826"/>
                </a:lnTo>
                <a:lnTo>
                  <a:pt x="1677225" y="1162913"/>
                </a:lnTo>
                <a:lnTo>
                  <a:pt x="1771459" y="1162913"/>
                </a:lnTo>
                <a:lnTo>
                  <a:pt x="1948789" y="884872"/>
                </a:lnTo>
                <a:lnTo>
                  <a:pt x="1950643" y="884872"/>
                </a:lnTo>
                <a:lnTo>
                  <a:pt x="2120582" y="1162913"/>
                </a:lnTo>
                <a:lnTo>
                  <a:pt x="2220353" y="1162913"/>
                </a:lnTo>
                <a:close/>
              </a:path>
              <a:path w="2798445" h="4338320">
                <a:moveTo>
                  <a:pt x="2272093" y="2161362"/>
                </a:moveTo>
                <a:lnTo>
                  <a:pt x="2269540" y="2113064"/>
                </a:lnTo>
                <a:lnTo>
                  <a:pt x="2261997" y="2067204"/>
                </a:lnTo>
                <a:lnTo>
                  <a:pt x="2249627" y="2024138"/>
                </a:lnTo>
                <a:lnTo>
                  <a:pt x="2232609" y="1984184"/>
                </a:lnTo>
                <a:lnTo>
                  <a:pt x="2211095" y="1947684"/>
                </a:lnTo>
                <a:lnTo>
                  <a:pt x="2187105" y="1917293"/>
                </a:lnTo>
                <a:lnTo>
                  <a:pt x="2187105" y="2161362"/>
                </a:lnTo>
                <a:lnTo>
                  <a:pt x="2184031" y="2211540"/>
                </a:lnTo>
                <a:lnTo>
                  <a:pt x="2174900" y="2258199"/>
                </a:lnTo>
                <a:lnTo>
                  <a:pt x="2159800" y="2300719"/>
                </a:lnTo>
                <a:lnTo>
                  <a:pt x="2138807" y="2338451"/>
                </a:lnTo>
                <a:lnTo>
                  <a:pt x="2112022" y="2370759"/>
                </a:lnTo>
                <a:lnTo>
                  <a:pt x="2079536" y="2396998"/>
                </a:lnTo>
                <a:lnTo>
                  <a:pt x="2041448" y="2416530"/>
                </a:lnTo>
                <a:lnTo>
                  <a:pt x="1997837" y="2428722"/>
                </a:lnTo>
                <a:lnTo>
                  <a:pt x="1948802" y="2432926"/>
                </a:lnTo>
                <a:lnTo>
                  <a:pt x="1899754" y="2428722"/>
                </a:lnTo>
                <a:lnTo>
                  <a:pt x="1856143" y="2416530"/>
                </a:lnTo>
                <a:lnTo>
                  <a:pt x="1818043" y="2396998"/>
                </a:lnTo>
                <a:lnTo>
                  <a:pt x="1785569" y="2370759"/>
                </a:lnTo>
                <a:lnTo>
                  <a:pt x="1758772" y="2338451"/>
                </a:lnTo>
                <a:lnTo>
                  <a:pt x="1737791" y="2300719"/>
                </a:lnTo>
                <a:lnTo>
                  <a:pt x="1722678" y="2258199"/>
                </a:lnTo>
                <a:lnTo>
                  <a:pt x="1713547" y="2211540"/>
                </a:lnTo>
                <a:lnTo>
                  <a:pt x="1710486" y="2161362"/>
                </a:lnTo>
                <a:lnTo>
                  <a:pt x="1713547" y="2111146"/>
                </a:lnTo>
                <a:lnTo>
                  <a:pt x="1722678" y="2064397"/>
                </a:lnTo>
                <a:lnTo>
                  <a:pt x="1737791" y="2021751"/>
                </a:lnTo>
                <a:lnTo>
                  <a:pt x="1758772" y="1983879"/>
                </a:lnTo>
                <a:lnTo>
                  <a:pt x="1785569" y="1951418"/>
                </a:lnTo>
                <a:lnTo>
                  <a:pt x="1818043" y="1925040"/>
                </a:lnTo>
                <a:lnTo>
                  <a:pt x="1856143" y="1905381"/>
                </a:lnTo>
                <a:lnTo>
                  <a:pt x="1899754" y="1893100"/>
                </a:lnTo>
                <a:lnTo>
                  <a:pt x="1948802" y="1888871"/>
                </a:lnTo>
                <a:lnTo>
                  <a:pt x="1997837" y="1893100"/>
                </a:lnTo>
                <a:lnTo>
                  <a:pt x="2041448" y="1905381"/>
                </a:lnTo>
                <a:lnTo>
                  <a:pt x="2079536" y="1925040"/>
                </a:lnTo>
                <a:lnTo>
                  <a:pt x="2112022" y="1951418"/>
                </a:lnTo>
                <a:lnTo>
                  <a:pt x="2138807" y="1983879"/>
                </a:lnTo>
                <a:lnTo>
                  <a:pt x="2159800" y="2021751"/>
                </a:lnTo>
                <a:lnTo>
                  <a:pt x="2174900" y="2064397"/>
                </a:lnTo>
                <a:lnTo>
                  <a:pt x="2184031" y="2111146"/>
                </a:lnTo>
                <a:lnTo>
                  <a:pt x="2187105" y="2161362"/>
                </a:lnTo>
                <a:lnTo>
                  <a:pt x="2187105" y="1917293"/>
                </a:lnTo>
                <a:lnTo>
                  <a:pt x="2185263" y="1914956"/>
                </a:lnTo>
                <a:lnTo>
                  <a:pt x="2157895" y="1888871"/>
                </a:lnTo>
                <a:lnTo>
                  <a:pt x="2155266" y="1886356"/>
                </a:lnTo>
                <a:lnTo>
                  <a:pt x="2121281" y="1862213"/>
                </a:lnTo>
                <a:lnTo>
                  <a:pt x="2083473" y="1842846"/>
                </a:lnTo>
                <a:lnTo>
                  <a:pt x="2042020" y="1828609"/>
                </a:lnTo>
                <a:lnTo>
                  <a:pt x="1997075" y="1819808"/>
                </a:lnTo>
                <a:lnTo>
                  <a:pt x="1948802" y="1816811"/>
                </a:lnTo>
                <a:lnTo>
                  <a:pt x="1900529" y="1819808"/>
                </a:lnTo>
                <a:lnTo>
                  <a:pt x="1855571" y="1828609"/>
                </a:lnTo>
                <a:lnTo>
                  <a:pt x="1814106" y="1842846"/>
                </a:lnTo>
                <a:lnTo>
                  <a:pt x="1776310" y="1862213"/>
                </a:lnTo>
                <a:lnTo>
                  <a:pt x="1742325" y="1886356"/>
                </a:lnTo>
                <a:lnTo>
                  <a:pt x="1712328" y="1914956"/>
                </a:lnTo>
                <a:lnTo>
                  <a:pt x="1686496" y="1947684"/>
                </a:lnTo>
                <a:lnTo>
                  <a:pt x="1664982" y="1984184"/>
                </a:lnTo>
                <a:lnTo>
                  <a:pt x="1647952" y="2024138"/>
                </a:lnTo>
                <a:lnTo>
                  <a:pt x="1635582" y="2067204"/>
                </a:lnTo>
                <a:lnTo>
                  <a:pt x="1628051" y="2113064"/>
                </a:lnTo>
                <a:lnTo>
                  <a:pt x="1625498" y="2161362"/>
                </a:lnTo>
                <a:lnTo>
                  <a:pt x="1628051" y="2209660"/>
                </a:lnTo>
                <a:lnTo>
                  <a:pt x="1635582" y="2255520"/>
                </a:lnTo>
                <a:lnTo>
                  <a:pt x="1647952" y="2298585"/>
                </a:lnTo>
                <a:lnTo>
                  <a:pt x="1664982" y="2338540"/>
                </a:lnTo>
                <a:lnTo>
                  <a:pt x="1686496" y="2375039"/>
                </a:lnTo>
                <a:lnTo>
                  <a:pt x="1712328" y="2407755"/>
                </a:lnTo>
                <a:lnTo>
                  <a:pt x="1742325" y="2436355"/>
                </a:lnTo>
                <a:lnTo>
                  <a:pt x="1776310" y="2460510"/>
                </a:lnTo>
                <a:lnTo>
                  <a:pt x="1814106" y="2479878"/>
                </a:lnTo>
                <a:lnTo>
                  <a:pt x="1855571" y="2494115"/>
                </a:lnTo>
                <a:lnTo>
                  <a:pt x="1900529" y="2502903"/>
                </a:lnTo>
                <a:lnTo>
                  <a:pt x="1948802" y="2505913"/>
                </a:lnTo>
                <a:lnTo>
                  <a:pt x="1997075" y="2502903"/>
                </a:lnTo>
                <a:lnTo>
                  <a:pt x="2042020" y="2494115"/>
                </a:lnTo>
                <a:lnTo>
                  <a:pt x="2083473" y="2479878"/>
                </a:lnTo>
                <a:lnTo>
                  <a:pt x="2121281" y="2460510"/>
                </a:lnTo>
                <a:lnTo>
                  <a:pt x="2155266" y="2436355"/>
                </a:lnTo>
                <a:lnTo>
                  <a:pt x="2185263" y="2407755"/>
                </a:lnTo>
                <a:lnTo>
                  <a:pt x="2211095" y="2375039"/>
                </a:lnTo>
                <a:lnTo>
                  <a:pt x="2232647" y="2338451"/>
                </a:lnTo>
                <a:lnTo>
                  <a:pt x="2249627" y="2298585"/>
                </a:lnTo>
                <a:lnTo>
                  <a:pt x="2261997" y="2255520"/>
                </a:lnTo>
                <a:lnTo>
                  <a:pt x="2269540" y="2209660"/>
                </a:lnTo>
                <a:lnTo>
                  <a:pt x="2272093" y="2161362"/>
                </a:lnTo>
                <a:close/>
              </a:path>
              <a:path w="2798445" h="4338320">
                <a:moveTo>
                  <a:pt x="2798051" y="0"/>
                </a:moveTo>
                <a:lnTo>
                  <a:pt x="2731541" y="0"/>
                </a:lnTo>
                <a:lnTo>
                  <a:pt x="2731541" y="67310"/>
                </a:lnTo>
                <a:lnTo>
                  <a:pt x="2731541" y="4271010"/>
                </a:lnTo>
                <a:lnTo>
                  <a:pt x="66509" y="4271010"/>
                </a:lnTo>
                <a:lnTo>
                  <a:pt x="66509" y="67310"/>
                </a:lnTo>
                <a:lnTo>
                  <a:pt x="2731541" y="67310"/>
                </a:lnTo>
                <a:lnTo>
                  <a:pt x="2731541" y="0"/>
                </a:lnTo>
                <a:lnTo>
                  <a:pt x="0" y="0"/>
                </a:lnTo>
                <a:lnTo>
                  <a:pt x="0" y="67310"/>
                </a:lnTo>
                <a:lnTo>
                  <a:pt x="0" y="4271010"/>
                </a:lnTo>
                <a:lnTo>
                  <a:pt x="0" y="4338320"/>
                </a:lnTo>
                <a:lnTo>
                  <a:pt x="2798051" y="4338320"/>
                </a:lnTo>
                <a:lnTo>
                  <a:pt x="2798051" y="4271442"/>
                </a:lnTo>
                <a:lnTo>
                  <a:pt x="2798051" y="4271010"/>
                </a:lnTo>
                <a:lnTo>
                  <a:pt x="2798051" y="67310"/>
                </a:lnTo>
                <a:lnTo>
                  <a:pt x="2798051" y="66903"/>
                </a:lnTo>
                <a:lnTo>
                  <a:pt x="2798051" y="0"/>
                </a:lnTo>
                <a:close/>
              </a:path>
            </a:pathLst>
          </a:custGeom>
          <a:solidFill>
            <a:srgbClr val="24282A"/>
          </a:solidFill>
        </p:spPr>
        <p:txBody>
          <a:bodyPr wrap="square" lIns="0" tIns="0" rIns="0" bIns="0" rtlCol="0"/>
          <a:lstStyle/>
          <a:p>
            <a:endParaRPr/>
          </a:p>
        </p:txBody>
      </p:sp>
    </p:spTree>
    <p:extLst>
      <p:ext uri="{BB962C8B-B14F-4D97-AF65-F5344CB8AC3E}">
        <p14:creationId xmlns:p14="http://schemas.microsoft.com/office/powerpoint/2010/main" val="190419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212"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OxWorx">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ADA5C55-0A29-579B-45B5-69C51C67358F}"/>
              </a:ext>
            </a:extLst>
          </p:cNvPr>
          <p:cNvSpPr/>
          <p:nvPr userDrawn="1"/>
        </p:nvSpPr>
        <p:spPr>
          <a:xfrm>
            <a:off x="0" y="2"/>
            <a:ext cx="6324600" cy="10096500"/>
          </a:xfrm>
          <a:custGeom>
            <a:avLst/>
            <a:gdLst/>
            <a:ahLst/>
            <a:cxnLst/>
            <a:rect l="l" t="t" r="r" b="b"/>
            <a:pathLst>
              <a:path w="5504815" h="10058400">
                <a:moveTo>
                  <a:pt x="5504688" y="0"/>
                </a:moveTo>
                <a:lnTo>
                  <a:pt x="0" y="0"/>
                </a:lnTo>
                <a:lnTo>
                  <a:pt x="0" y="10058400"/>
                </a:lnTo>
                <a:lnTo>
                  <a:pt x="5504688" y="10058400"/>
                </a:lnTo>
                <a:lnTo>
                  <a:pt x="5504688" y="0"/>
                </a:lnTo>
                <a:close/>
              </a:path>
            </a:pathLst>
          </a:custGeom>
          <a:solidFill>
            <a:srgbClr val="FCB116"/>
          </a:solidFill>
        </p:spPr>
        <p:txBody>
          <a:bodyPr wrap="square" lIns="0" tIns="0" rIns="0" bIns="0" rtlCol="0"/>
          <a:lstStyle/>
          <a:p>
            <a:endParaRPr dirty="0"/>
          </a:p>
        </p:txBody>
      </p:sp>
      <p:sp>
        <p:nvSpPr>
          <p:cNvPr id="26" name="Picture Placeholder 25">
            <a:extLst>
              <a:ext uri="{FF2B5EF4-FFF2-40B4-BE49-F238E27FC236}">
                <a16:creationId xmlns:a16="http://schemas.microsoft.com/office/drawing/2014/main" id="{37DA02ED-8F6B-8857-0C50-0AB86DD976CF}"/>
              </a:ext>
            </a:extLst>
          </p:cNvPr>
          <p:cNvSpPr>
            <a:spLocks noGrp="1"/>
          </p:cNvSpPr>
          <p:nvPr>
            <p:ph type="pic" sz="quarter" idx="10"/>
          </p:nvPr>
        </p:nvSpPr>
        <p:spPr>
          <a:xfrm>
            <a:off x="2" y="584947"/>
            <a:ext cx="5715000" cy="8863853"/>
          </a:xfrm>
          <a:solidFill>
            <a:schemeClr val="bg1">
              <a:lumMod val="95000"/>
            </a:schemeClr>
          </a:solidFill>
        </p:spPr>
        <p:txBody>
          <a:bodyPr/>
          <a:lstStyle/>
          <a:p>
            <a:endParaRPr lang="en-US" dirty="0"/>
          </a:p>
        </p:txBody>
      </p:sp>
      <p:sp>
        <p:nvSpPr>
          <p:cNvPr id="6" name="Text Placeholder 19">
            <a:extLst>
              <a:ext uri="{FF2B5EF4-FFF2-40B4-BE49-F238E27FC236}">
                <a16:creationId xmlns:a16="http://schemas.microsoft.com/office/drawing/2014/main" id="{013C05A8-6A1C-B30F-A8B1-56B3F66F0766}"/>
              </a:ext>
            </a:extLst>
          </p:cNvPr>
          <p:cNvSpPr>
            <a:spLocks noGrp="1"/>
          </p:cNvSpPr>
          <p:nvPr>
            <p:ph type="body" sz="quarter" idx="25" hasCustomPrompt="1"/>
          </p:nvPr>
        </p:nvSpPr>
        <p:spPr>
          <a:xfrm>
            <a:off x="5486401" y="609600"/>
            <a:ext cx="9550031" cy="846386"/>
          </a:xfrm>
        </p:spPr>
        <p:txBody>
          <a:bodyPr anchor="ctr"/>
          <a:lstStyle>
            <a:lvl1pPr>
              <a:defRPr sz="5500" b="1">
                <a:latin typeface="Arial" panose="020B0604020202020204" pitchFamily="34" charset="0"/>
                <a:cs typeface="Arial" panose="020B0604020202020204" pitchFamily="34" charset="0"/>
              </a:defRPr>
            </a:lvl1pPr>
          </a:lstStyle>
          <a:p>
            <a:pPr lvl="0"/>
            <a:r>
              <a:rPr lang="en-US" dirty="0"/>
              <a:t>Adapt to the Future of Work</a:t>
            </a:r>
          </a:p>
        </p:txBody>
      </p:sp>
      <p:sp>
        <p:nvSpPr>
          <p:cNvPr id="7" name="Text Placeholder 19">
            <a:extLst>
              <a:ext uri="{FF2B5EF4-FFF2-40B4-BE49-F238E27FC236}">
                <a16:creationId xmlns:a16="http://schemas.microsoft.com/office/drawing/2014/main" id="{534F13F1-A92F-F5CD-DACE-B2E613708C5D}"/>
              </a:ext>
            </a:extLst>
          </p:cNvPr>
          <p:cNvSpPr>
            <a:spLocks noGrp="1"/>
          </p:cNvSpPr>
          <p:nvPr>
            <p:ph type="body" sz="quarter" idx="26" hasCustomPrompt="1"/>
          </p:nvPr>
        </p:nvSpPr>
        <p:spPr>
          <a:xfrm>
            <a:off x="6705601" y="1676402"/>
            <a:ext cx="8382000" cy="1939890"/>
          </a:xfrm>
        </p:spPr>
        <p:txBody>
          <a:bodyPr/>
          <a:lstStyle>
            <a:lvl1pPr>
              <a:defRPr sz="1801">
                <a:latin typeface="Arial" panose="020B0604020202020204" pitchFamily="34" charset="0"/>
                <a:cs typeface="Arial" panose="020B0604020202020204" pitchFamily="34" charset="0"/>
              </a:defRPr>
            </a:lvl1pPr>
          </a:lstStyle>
          <a:p>
            <a:pPr marL="0" marR="0" lvl="0" indent="0" defTabSz="914485" eaLnBrk="1" fontAlgn="auto" latinLnBrk="0" hangingPunct="1">
              <a:lnSpc>
                <a:spcPct val="100000"/>
              </a:lnSpc>
              <a:spcBef>
                <a:spcPts val="0"/>
              </a:spcBef>
              <a:spcAft>
                <a:spcPts val="0"/>
              </a:spcAft>
              <a:buClrTx/>
              <a:buSzTx/>
              <a:buFontTx/>
              <a:buNone/>
              <a:tabLst/>
              <a:defRPr/>
            </a:pPr>
            <a:r>
              <a:rPr lang="en-US" sz="1801" dirty="0"/>
              <a:t>Oxford Properties presents its newest move-in-ready office product. Our best-in-class, professionally managed workspaces can accommodate teams of all sizes, and are designed for how people live and work today. Attract and retain talent, network with Fortune 500 companies, and enjoy access to all of Oxford’s premium tenant-exclusive amenities. With all-inclusive pricing and simple lease terms, it’s as easy as 1-2-3, to get started with </a:t>
            </a:r>
            <a:r>
              <a:rPr lang="en-US" sz="1801" dirty="0" err="1"/>
              <a:t>OxWorx</a:t>
            </a:r>
            <a:r>
              <a:rPr lang="en-US" sz="1801" dirty="0"/>
              <a:t>.</a:t>
            </a:r>
            <a:endParaRPr lang="en-US" sz="1801" dirty="0">
              <a:effectLst/>
            </a:endParaRPr>
          </a:p>
          <a:p>
            <a:pPr lvl="0"/>
            <a:endParaRPr lang="en-US" dirty="0"/>
          </a:p>
        </p:txBody>
      </p:sp>
      <p:sp>
        <p:nvSpPr>
          <p:cNvPr id="22" name="Text Placeholder 19">
            <a:extLst>
              <a:ext uri="{FF2B5EF4-FFF2-40B4-BE49-F238E27FC236}">
                <a16:creationId xmlns:a16="http://schemas.microsoft.com/office/drawing/2014/main" id="{59DF81E1-A20D-8F9D-7201-B581E4E8D8BA}"/>
              </a:ext>
            </a:extLst>
          </p:cNvPr>
          <p:cNvSpPr>
            <a:spLocks noGrp="1"/>
          </p:cNvSpPr>
          <p:nvPr>
            <p:ph type="body" sz="quarter" idx="27" hasCustomPrompt="1"/>
          </p:nvPr>
        </p:nvSpPr>
        <p:spPr>
          <a:xfrm>
            <a:off x="7162802" y="4419600"/>
            <a:ext cx="685800" cy="4231928"/>
          </a:xfrm>
        </p:spPr>
        <p:txBody>
          <a:bodyPr anchor="ctr"/>
          <a:lstStyle>
            <a:lvl1pPr>
              <a:defRPr sz="5500" b="1">
                <a:solidFill>
                  <a:srgbClr val="0B9376"/>
                </a:solidFill>
                <a:latin typeface="Arial" panose="020B0604020202020204" pitchFamily="34" charset="0"/>
                <a:cs typeface="Arial" panose="020B0604020202020204" pitchFamily="34" charset="0"/>
              </a:defRPr>
            </a:lvl1pPr>
          </a:lstStyle>
          <a:p>
            <a:pPr lvl="0"/>
            <a:r>
              <a:rPr lang="en-US" dirty="0"/>
              <a:t>1</a:t>
            </a:r>
          </a:p>
          <a:p>
            <a:pPr lvl="0"/>
            <a:endParaRPr lang="en-US" dirty="0"/>
          </a:p>
          <a:p>
            <a:pPr lvl="0"/>
            <a:r>
              <a:rPr lang="en-US" dirty="0"/>
              <a:t>2</a:t>
            </a:r>
          </a:p>
          <a:p>
            <a:pPr lvl="0"/>
            <a:endParaRPr lang="en-US" dirty="0"/>
          </a:p>
          <a:p>
            <a:pPr lvl="0"/>
            <a:r>
              <a:rPr lang="en-US" dirty="0"/>
              <a:t>3</a:t>
            </a:r>
          </a:p>
        </p:txBody>
      </p:sp>
    </p:spTree>
    <p:extLst>
      <p:ext uri="{BB962C8B-B14F-4D97-AF65-F5344CB8AC3E}">
        <p14:creationId xmlns:p14="http://schemas.microsoft.com/office/powerpoint/2010/main" val="2075661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her Layout 1">
    <p:spTree>
      <p:nvGrpSpPr>
        <p:cNvPr id="1" name=""/>
        <p:cNvGrpSpPr/>
        <p:nvPr/>
      </p:nvGrpSpPr>
      <p:grpSpPr>
        <a:xfrm>
          <a:off x="0" y="0"/>
          <a:ext cx="0" cy="0"/>
          <a:chOff x="0" y="0"/>
          <a:chExt cx="0" cy="0"/>
        </a:xfrm>
      </p:grpSpPr>
      <p:pic>
        <p:nvPicPr>
          <p:cNvPr id="18" name="Picture 17" descr="A picture containing colorfulness, circle, pattern, graphics&#10;&#10;Description automatically generated">
            <a:extLst>
              <a:ext uri="{FF2B5EF4-FFF2-40B4-BE49-F238E27FC236}">
                <a16:creationId xmlns:a16="http://schemas.microsoft.com/office/drawing/2014/main" id="{C9D0AF15-74DC-A338-F93E-123EE37AE7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953" t="50000" r="20021" b="16875"/>
          <a:stretch/>
        </p:blipFill>
        <p:spPr>
          <a:xfrm>
            <a:off x="2" y="0"/>
            <a:ext cx="6331526" cy="2369128"/>
          </a:xfrm>
          <a:prstGeom prst="rect">
            <a:avLst/>
          </a:prstGeom>
        </p:spPr>
      </p:pic>
      <p:pic>
        <p:nvPicPr>
          <p:cNvPr id="19" name="Picture Placeholder 9">
            <a:extLst>
              <a:ext uri="{FF2B5EF4-FFF2-40B4-BE49-F238E27FC236}">
                <a16:creationId xmlns:a16="http://schemas.microsoft.com/office/drawing/2014/main" id="{C8A9BE48-B55C-1866-EC97-5DCEED4D050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028" r="15284"/>
          <a:stretch/>
        </p:blipFill>
        <p:spPr>
          <a:xfrm>
            <a:off x="6345384" y="2362200"/>
            <a:ext cx="9199419" cy="7696200"/>
          </a:xfrm>
          <a:prstGeom prst="rect">
            <a:avLst/>
          </a:prstGeom>
        </p:spPr>
      </p:pic>
      <p:sp>
        <p:nvSpPr>
          <p:cNvPr id="20" name="Text Placeholder 2">
            <a:extLst>
              <a:ext uri="{FF2B5EF4-FFF2-40B4-BE49-F238E27FC236}">
                <a16:creationId xmlns:a16="http://schemas.microsoft.com/office/drawing/2014/main" id="{CDDAFF3D-D028-854F-5F65-9BE341EDA52D}"/>
              </a:ext>
            </a:extLst>
          </p:cNvPr>
          <p:cNvSpPr>
            <a:spLocks noGrp="1"/>
          </p:cNvSpPr>
          <p:nvPr>
            <p:ph type="body" sz="quarter" idx="16"/>
          </p:nvPr>
        </p:nvSpPr>
        <p:spPr>
          <a:xfrm>
            <a:off x="6781801" y="304802"/>
            <a:ext cx="8229600" cy="1692771"/>
          </a:xfrm>
        </p:spPr>
        <p:txBody>
          <a:bodyPr/>
          <a:lstStyle>
            <a:lvl1pPr>
              <a:defRPr b="1">
                <a:latin typeface="Arial" panose="020B0604020202020204" pitchFamily="34" charset="0"/>
                <a:cs typeface="Arial" panose="020B0604020202020204" pitchFamily="34" charset="0"/>
              </a:defRPr>
            </a:lvl1pPr>
          </a:lstStyle>
          <a:p>
            <a:r>
              <a:rPr lang="en-US" sz="5500" dirty="0"/>
              <a:t>Game-changing</a:t>
            </a:r>
          </a:p>
          <a:p>
            <a:r>
              <a:rPr lang="en-US" sz="5500" dirty="0"/>
              <a:t>Amenities &amp; Services</a:t>
            </a:r>
          </a:p>
        </p:txBody>
      </p:sp>
      <p:sp>
        <p:nvSpPr>
          <p:cNvPr id="22" name="Text Placeholder 5">
            <a:extLst>
              <a:ext uri="{FF2B5EF4-FFF2-40B4-BE49-F238E27FC236}">
                <a16:creationId xmlns:a16="http://schemas.microsoft.com/office/drawing/2014/main" id="{8AAECCD8-D743-D859-BADA-8B9BD1263A3C}"/>
              </a:ext>
            </a:extLst>
          </p:cNvPr>
          <p:cNvSpPr>
            <a:spLocks noGrp="1"/>
          </p:cNvSpPr>
          <p:nvPr>
            <p:ph type="body" sz="quarter" idx="27"/>
          </p:nvPr>
        </p:nvSpPr>
        <p:spPr>
          <a:xfrm>
            <a:off x="914401" y="6324604"/>
            <a:ext cx="4419601" cy="492571"/>
          </a:xfrm>
        </p:spPr>
        <p:txBody>
          <a:bodyPr/>
          <a:lstStyle>
            <a:lvl1pPr>
              <a:defRPr b="1">
                <a:latin typeface="Arial" panose="020B0604020202020204" pitchFamily="34" charset="0"/>
                <a:cs typeface="Arial" panose="020B0604020202020204" pitchFamily="34" charset="0"/>
              </a:defRPr>
            </a:lvl1pPr>
          </a:lstStyle>
          <a:p>
            <a:r>
              <a:rPr lang="en-US" sz="3201" dirty="0"/>
              <a:t>Amenities Highlights</a:t>
            </a:r>
          </a:p>
        </p:txBody>
      </p:sp>
      <p:sp>
        <p:nvSpPr>
          <p:cNvPr id="24" name="Text Placeholder 7">
            <a:extLst>
              <a:ext uri="{FF2B5EF4-FFF2-40B4-BE49-F238E27FC236}">
                <a16:creationId xmlns:a16="http://schemas.microsoft.com/office/drawing/2014/main" id="{8F0A346A-A1D7-134A-D36C-67A051EBE4C7}"/>
              </a:ext>
            </a:extLst>
          </p:cNvPr>
          <p:cNvSpPr>
            <a:spLocks noGrp="1"/>
          </p:cNvSpPr>
          <p:nvPr>
            <p:ph type="body" sz="quarter" idx="29"/>
          </p:nvPr>
        </p:nvSpPr>
        <p:spPr>
          <a:xfrm>
            <a:off x="914403" y="3200403"/>
            <a:ext cx="4267199" cy="492571"/>
          </a:xfrm>
        </p:spPr>
        <p:txBody>
          <a:bodyPr/>
          <a:lstStyle>
            <a:lvl1pPr>
              <a:defRPr b="1">
                <a:latin typeface="Arial" panose="020B0604020202020204" pitchFamily="34" charset="0"/>
                <a:cs typeface="Arial" panose="020B0604020202020204" pitchFamily="34" charset="0"/>
              </a:defRPr>
            </a:lvl1pPr>
          </a:lstStyle>
          <a:p>
            <a:r>
              <a:rPr lang="en-US" sz="3201" dirty="0"/>
              <a:t>Service Highlights</a:t>
            </a:r>
          </a:p>
        </p:txBody>
      </p:sp>
      <p:sp>
        <p:nvSpPr>
          <p:cNvPr id="25" name="object 2">
            <a:extLst>
              <a:ext uri="{FF2B5EF4-FFF2-40B4-BE49-F238E27FC236}">
                <a16:creationId xmlns:a16="http://schemas.microsoft.com/office/drawing/2014/main" id="{7228FBE6-EDB3-D963-777A-5E3074991243}"/>
              </a:ext>
            </a:extLst>
          </p:cNvPr>
          <p:cNvSpPr/>
          <p:nvPr userDrawn="1"/>
        </p:nvSpPr>
        <p:spPr>
          <a:xfrm>
            <a:off x="0" y="3200400"/>
            <a:ext cx="609600" cy="2667000"/>
          </a:xfrm>
          <a:custGeom>
            <a:avLst/>
            <a:gdLst/>
            <a:ahLst/>
            <a:cxnLst/>
            <a:rect l="l" t="t" r="r" b="b"/>
            <a:pathLst>
              <a:path w="5504815" h="10058400">
                <a:moveTo>
                  <a:pt x="5504688" y="0"/>
                </a:moveTo>
                <a:lnTo>
                  <a:pt x="0" y="0"/>
                </a:lnTo>
                <a:lnTo>
                  <a:pt x="0" y="10058400"/>
                </a:lnTo>
                <a:lnTo>
                  <a:pt x="5504688" y="10058400"/>
                </a:lnTo>
                <a:lnTo>
                  <a:pt x="5504688" y="0"/>
                </a:lnTo>
                <a:close/>
              </a:path>
            </a:pathLst>
          </a:custGeom>
          <a:solidFill>
            <a:srgbClr val="FCB116"/>
          </a:solidFill>
        </p:spPr>
        <p:txBody>
          <a:bodyPr wrap="square" lIns="0" tIns="0" rIns="0" bIns="0" rtlCol="0"/>
          <a:lstStyle/>
          <a:p>
            <a:endParaRPr dirty="0"/>
          </a:p>
        </p:txBody>
      </p:sp>
      <p:sp>
        <p:nvSpPr>
          <p:cNvPr id="26" name="object 2">
            <a:extLst>
              <a:ext uri="{FF2B5EF4-FFF2-40B4-BE49-F238E27FC236}">
                <a16:creationId xmlns:a16="http://schemas.microsoft.com/office/drawing/2014/main" id="{55B4DC51-F37B-E96F-9FC4-332D3F628D75}"/>
              </a:ext>
            </a:extLst>
          </p:cNvPr>
          <p:cNvSpPr/>
          <p:nvPr userDrawn="1"/>
        </p:nvSpPr>
        <p:spPr>
          <a:xfrm>
            <a:off x="0" y="6400802"/>
            <a:ext cx="609600" cy="2895600"/>
          </a:xfrm>
          <a:custGeom>
            <a:avLst/>
            <a:gdLst/>
            <a:ahLst/>
            <a:cxnLst/>
            <a:rect l="l" t="t" r="r" b="b"/>
            <a:pathLst>
              <a:path w="5504815" h="10058400">
                <a:moveTo>
                  <a:pt x="5504688" y="0"/>
                </a:moveTo>
                <a:lnTo>
                  <a:pt x="0" y="0"/>
                </a:lnTo>
                <a:lnTo>
                  <a:pt x="0" y="10058400"/>
                </a:lnTo>
                <a:lnTo>
                  <a:pt x="5504688" y="10058400"/>
                </a:lnTo>
                <a:lnTo>
                  <a:pt x="5504688" y="0"/>
                </a:lnTo>
                <a:close/>
              </a:path>
            </a:pathLst>
          </a:custGeom>
          <a:solidFill>
            <a:srgbClr val="FCB116"/>
          </a:solidFill>
        </p:spPr>
        <p:txBody>
          <a:bodyPr wrap="square" lIns="0" tIns="0" rIns="0" bIns="0" rtlCol="0"/>
          <a:lstStyle/>
          <a:p>
            <a:endParaRPr dirty="0"/>
          </a:p>
        </p:txBody>
      </p:sp>
      <p:sp>
        <p:nvSpPr>
          <p:cNvPr id="2" name="Text Placeholder 4">
            <a:extLst>
              <a:ext uri="{FF2B5EF4-FFF2-40B4-BE49-F238E27FC236}">
                <a16:creationId xmlns:a16="http://schemas.microsoft.com/office/drawing/2014/main" id="{A66BA6C1-7784-0078-F1B4-14D1BED5B1ED}"/>
              </a:ext>
            </a:extLst>
          </p:cNvPr>
          <p:cNvSpPr>
            <a:spLocks noGrp="1"/>
          </p:cNvSpPr>
          <p:nvPr>
            <p:ph type="body" sz="quarter" idx="4294967295"/>
          </p:nvPr>
        </p:nvSpPr>
        <p:spPr>
          <a:xfrm>
            <a:off x="914400" y="6934200"/>
            <a:ext cx="2756470" cy="2698175"/>
          </a:xfrm>
        </p:spPr>
        <p:txBody>
          <a:bodyPr/>
          <a:lstStyle/>
          <a:p>
            <a:pPr marL="285750" indent="-285750">
              <a:spcAft>
                <a:spcPts val="200"/>
              </a:spcAft>
              <a:buFont typeface="Arial" panose="020B0604020202020204" pitchFamily="34" charset="0"/>
              <a:buChar char="•"/>
            </a:pPr>
            <a:r>
              <a:rPr lang="en-US" dirty="0">
                <a:latin typeface="Arial" panose="020B0604020202020204" pitchFamily="34" charset="0"/>
                <a:cs typeface="Arial" panose="020B0604020202020204" pitchFamily="34" charset="0"/>
              </a:rPr>
              <a:t>Shops &amp; Services</a:t>
            </a:r>
          </a:p>
          <a:p>
            <a:pPr marL="285777" indent="-285777">
              <a:spcAft>
                <a:spcPts val="200"/>
              </a:spcAft>
              <a:buFont typeface="Arial" panose="020B0604020202020204" pitchFamily="34" charset="0"/>
              <a:buChar char="•"/>
            </a:pPr>
            <a:r>
              <a:rPr lang="en-US" dirty="0">
                <a:latin typeface="Arial" panose="020B0604020202020204" pitchFamily="34" charset="0"/>
                <a:cs typeface="Arial" panose="020B0604020202020204" pitchFamily="34" charset="0"/>
              </a:rPr>
              <a:t>Food courts &amp; Dining</a:t>
            </a:r>
          </a:p>
          <a:p>
            <a:pPr marL="285777" indent="-285777">
              <a:spcAft>
                <a:spcPts val="200"/>
              </a:spcAft>
              <a:buFont typeface="Arial" panose="020B0604020202020204" pitchFamily="34" charset="0"/>
              <a:buChar char="•"/>
            </a:pPr>
            <a:r>
              <a:rPr lang="en-US" dirty="0">
                <a:latin typeface="Arial" panose="020B0604020202020204" pitchFamily="34" charset="0"/>
                <a:cs typeface="Arial" panose="020B0604020202020204" pitchFamily="34" charset="0"/>
              </a:rPr>
              <a:t>PATH connected</a:t>
            </a:r>
          </a:p>
          <a:p>
            <a:pPr marL="285777" indent="-285777">
              <a:spcAft>
                <a:spcPts val="200"/>
              </a:spcAft>
              <a:buFont typeface="Arial" panose="020B0604020202020204" pitchFamily="34" charset="0"/>
              <a:buChar char="•"/>
            </a:pPr>
            <a:r>
              <a:rPr lang="en-US" dirty="0">
                <a:latin typeface="Arial" panose="020B0604020202020204" pitchFamily="34" charset="0"/>
                <a:cs typeface="Arial" panose="020B0604020202020204" pitchFamily="34" charset="0"/>
              </a:rPr>
              <a:t>Tenant exclusive gym</a:t>
            </a:r>
          </a:p>
          <a:p>
            <a:pPr marL="285777" indent="-285777">
              <a:spcAft>
                <a:spcPts val="200"/>
              </a:spcAft>
              <a:buFont typeface="Arial" panose="020B0604020202020204" pitchFamily="34" charset="0"/>
              <a:buChar char="•"/>
            </a:pPr>
            <a:r>
              <a:rPr lang="en-US" dirty="0">
                <a:latin typeface="Arial" panose="020B0604020202020204" pitchFamily="34" charset="0"/>
                <a:cs typeface="Arial" panose="020B0604020202020204" pitchFamily="34" charset="0"/>
              </a:rPr>
              <a:t>Secure Bike storage</a:t>
            </a:r>
          </a:p>
          <a:p>
            <a:pPr marL="285777" indent="-285777">
              <a:spcAft>
                <a:spcPts val="200"/>
              </a:spcAft>
              <a:buFont typeface="Arial" panose="020B0604020202020204" pitchFamily="34" charset="0"/>
              <a:buChar char="•"/>
            </a:pPr>
            <a:r>
              <a:rPr lang="en-US" dirty="0">
                <a:latin typeface="Arial" panose="020B0604020202020204" pitchFamily="34" charset="0"/>
                <a:cs typeface="Arial" panose="020B0604020202020204" pitchFamily="34" charset="0"/>
              </a:rPr>
              <a:t>End-of-Trip showers</a:t>
            </a:r>
          </a:p>
          <a:p>
            <a:pPr marL="285777" indent="-285777">
              <a:spcAft>
                <a:spcPts val="200"/>
              </a:spcAft>
              <a:buFont typeface="Arial" panose="020B0604020202020204" pitchFamily="34" charset="0"/>
              <a:buChar char="•"/>
            </a:pPr>
            <a:r>
              <a:rPr lang="en-US" dirty="0">
                <a:latin typeface="Arial" panose="020B0604020202020204" pitchFamily="34" charset="0"/>
                <a:cs typeface="Arial" panose="020B0604020202020204" pitchFamily="34" charset="0"/>
              </a:rPr>
              <a:t>EV charging</a:t>
            </a:r>
          </a:p>
          <a:p>
            <a:pPr marL="285777" indent="-285777">
              <a:spcAft>
                <a:spcPts val="200"/>
              </a:spcAft>
              <a:buFont typeface="Arial" panose="020B0604020202020204" pitchFamily="34" charset="0"/>
              <a:buChar char="•"/>
            </a:pPr>
            <a:r>
              <a:rPr lang="en-US" dirty="0">
                <a:latin typeface="Arial" panose="020B0604020202020204" pitchFamily="34" charset="0"/>
                <a:cs typeface="Arial" panose="020B0604020202020204" pitchFamily="34" charset="0"/>
              </a:rPr>
              <a:t>Day care</a:t>
            </a:r>
          </a:p>
          <a:p>
            <a:pPr marL="285777" indent="-285777">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3" name="Text Placeholder 6">
            <a:extLst>
              <a:ext uri="{FF2B5EF4-FFF2-40B4-BE49-F238E27FC236}">
                <a16:creationId xmlns:a16="http://schemas.microsoft.com/office/drawing/2014/main" id="{924EF5FE-4149-9111-A941-53FDEB9C837E}"/>
              </a:ext>
            </a:extLst>
          </p:cNvPr>
          <p:cNvSpPr>
            <a:spLocks noGrp="1"/>
          </p:cNvSpPr>
          <p:nvPr>
            <p:ph type="body" sz="quarter" idx="4294967295"/>
          </p:nvPr>
        </p:nvSpPr>
        <p:spPr>
          <a:xfrm>
            <a:off x="914400" y="3810000"/>
            <a:ext cx="4724402" cy="2092881"/>
          </a:xfrm>
        </p:spPr>
        <p:txBody>
          <a:bodyPr/>
          <a:lstStyle/>
          <a:p>
            <a:pPr marL="285750" indent="-285750">
              <a:spcAft>
                <a:spcPts val="200"/>
              </a:spcAft>
              <a:buFont typeface="Arial" panose="020B0604020202020204" pitchFamily="34" charset="0"/>
              <a:buChar char="•"/>
            </a:pPr>
            <a:r>
              <a:rPr lang="en-US" dirty="0">
                <a:latin typeface="Arial" panose="020B0604020202020204" pitchFamily="34" charset="0"/>
                <a:cs typeface="Arial" panose="020B0604020202020204" pitchFamily="34" charset="0"/>
              </a:rPr>
              <a:t>Coffee &amp; snacks</a:t>
            </a:r>
          </a:p>
          <a:p>
            <a:pPr marL="285777" indent="-285777">
              <a:spcAft>
                <a:spcPts val="200"/>
              </a:spcAft>
              <a:buFont typeface="Arial" panose="020B0604020202020204" pitchFamily="34" charset="0"/>
              <a:buChar char="•"/>
            </a:pPr>
            <a:r>
              <a:rPr lang="en-US" dirty="0">
                <a:latin typeface="Arial" panose="020B0604020202020204" pitchFamily="34" charset="0"/>
                <a:cs typeface="Arial" panose="020B0604020202020204" pitchFamily="34" charset="0"/>
              </a:rPr>
              <a:t>Internet &amp; Wi-Fi</a:t>
            </a:r>
          </a:p>
          <a:p>
            <a:pPr marL="285777" indent="-285777">
              <a:spcAft>
                <a:spcPts val="200"/>
              </a:spcAft>
              <a:buFont typeface="Arial" panose="020B0604020202020204" pitchFamily="34" charset="0"/>
              <a:buChar char="•"/>
            </a:pPr>
            <a:r>
              <a:rPr lang="en-US" dirty="0">
                <a:latin typeface="Arial" panose="020B0604020202020204" pitchFamily="34" charset="0"/>
                <a:cs typeface="Arial" panose="020B0604020202020204" pitchFamily="34" charset="0"/>
              </a:rPr>
              <a:t>Nightly Cleaning</a:t>
            </a:r>
          </a:p>
          <a:p>
            <a:pPr marL="285777" indent="-285777">
              <a:spcAft>
                <a:spcPts val="200"/>
              </a:spcAft>
              <a:buFont typeface="Arial" panose="020B0604020202020204" pitchFamily="34" charset="0"/>
              <a:buChar char="•"/>
            </a:pPr>
            <a:r>
              <a:rPr lang="en-US" dirty="0">
                <a:latin typeface="Arial" panose="020B0604020202020204" pitchFamily="34" charset="0"/>
                <a:cs typeface="Arial" panose="020B0604020202020204" pitchFamily="34" charset="0"/>
              </a:rPr>
              <a:t>24/7 Security</a:t>
            </a:r>
          </a:p>
          <a:p>
            <a:pPr marL="285777" indent="-285777">
              <a:spcAft>
                <a:spcPts val="200"/>
              </a:spcAft>
              <a:buFont typeface="Arial" panose="020B0604020202020204" pitchFamily="34" charset="0"/>
              <a:buChar char="•"/>
            </a:pPr>
            <a:r>
              <a:rPr lang="en-US" dirty="0">
                <a:latin typeface="Arial" panose="020B0604020202020204" pitchFamily="34" charset="0"/>
                <a:cs typeface="Arial" panose="020B0604020202020204" pitchFamily="34" charset="0"/>
              </a:rPr>
              <a:t>Corporate Concierge</a:t>
            </a:r>
          </a:p>
          <a:p>
            <a:pPr marL="285777" indent="-285777">
              <a:spcAft>
                <a:spcPts val="200"/>
              </a:spcAft>
              <a:buFont typeface="Arial" panose="020B0604020202020204" pitchFamily="34" charset="0"/>
              <a:buChar char="•"/>
            </a:pPr>
            <a:r>
              <a:rPr lang="en-US" dirty="0">
                <a:latin typeface="Arial" panose="020B0604020202020204" pitchFamily="34" charset="0"/>
                <a:cs typeface="Arial" panose="020B0604020202020204" pitchFamily="34" charset="0"/>
              </a:rPr>
              <a:t>310-MAXX Award winning service app</a:t>
            </a:r>
          </a:p>
          <a:p>
            <a:pPr marL="285777" indent="-285777">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921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ilding Style 1">
    <p:spTree>
      <p:nvGrpSpPr>
        <p:cNvPr id="1" name=""/>
        <p:cNvGrpSpPr/>
        <p:nvPr/>
      </p:nvGrpSpPr>
      <p:grpSpPr>
        <a:xfrm>
          <a:off x="0" y="0"/>
          <a:ext cx="0" cy="0"/>
          <a:chOff x="0" y="0"/>
          <a:chExt cx="0" cy="0"/>
        </a:xfrm>
      </p:grpSpPr>
      <p:sp>
        <p:nvSpPr>
          <p:cNvPr id="26" name="object 2">
            <a:extLst>
              <a:ext uri="{FF2B5EF4-FFF2-40B4-BE49-F238E27FC236}">
                <a16:creationId xmlns:a16="http://schemas.microsoft.com/office/drawing/2014/main" id="{8673C614-A826-CD7D-C412-AB40CF7B2BD1}"/>
              </a:ext>
            </a:extLst>
          </p:cNvPr>
          <p:cNvSpPr/>
          <p:nvPr userDrawn="1"/>
        </p:nvSpPr>
        <p:spPr>
          <a:xfrm>
            <a:off x="10972800" y="4572000"/>
            <a:ext cx="4572001" cy="5486400"/>
          </a:xfrm>
          <a:custGeom>
            <a:avLst/>
            <a:gdLst/>
            <a:ahLst/>
            <a:cxnLst/>
            <a:rect l="l" t="t" r="r" b="b"/>
            <a:pathLst>
              <a:path w="5504815" h="10058400">
                <a:moveTo>
                  <a:pt x="5504688" y="0"/>
                </a:moveTo>
                <a:lnTo>
                  <a:pt x="0" y="0"/>
                </a:lnTo>
                <a:lnTo>
                  <a:pt x="0" y="10058400"/>
                </a:lnTo>
                <a:lnTo>
                  <a:pt x="5504688" y="10058400"/>
                </a:lnTo>
                <a:lnTo>
                  <a:pt x="5504688" y="0"/>
                </a:lnTo>
                <a:close/>
              </a:path>
            </a:pathLst>
          </a:custGeom>
          <a:solidFill>
            <a:srgbClr val="384B5A"/>
          </a:solidFill>
        </p:spPr>
        <p:txBody>
          <a:bodyPr wrap="square" lIns="0" tIns="0" rIns="0" bIns="0" rtlCol="0"/>
          <a:lstStyle/>
          <a:p>
            <a:endParaRPr dirty="0"/>
          </a:p>
        </p:txBody>
      </p:sp>
      <p:sp>
        <p:nvSpPr>
          <p:cNvPr id="6" name="object 2">
            <a:extLst>
              <a:ext uri="{FF2B5EF4-FFF2-40B4-BE49-F238E27FC236}">
                <a16:creationId xmlns:a16="http://schemas.microsoft.com/office/drawing/2014/main" id="{051BB903-BF7D-5E07-807C-D3AEF6CB3C19}"/>
              </a:ext>
            </a:extLst>
          </p:cNvPr>
          <p:cNvSpPr/>
          <p:nvPr userDrawn="1"/>
        </p:nvSpPr>
        <p:spPr>
          <a:xfrm>
            <a:off x="0" y="0"/>
            <a:ext cx="5791200" cy="10058400"/>
          </a:xfrm>
          <a:custGeom>
            <a:avLst/>
            <a:gdLst/>
            <a:ahLst/>
            <a:cxnLst/>
            <a:rect l="l" t="t" r="r" b="b"/>
            <a:pathLst>
              <a:path w="5715000" h="10058400">
                <a:moveTo>
                  <a:pt x="5715000" y="0"/>
                </a:moveTo>
                <a:lnTo>
                  <a:pt x="0" y="0"/>
                </a:lnTo>
                <a:lnTo>
                  <a:pt x="0" y="10058400"/>
                </a:lnTo>
                <a:lnTo>
                  <a:pt x="5715000" y="10058400"/>
                </a:lnTo>
                <a:lnTo>
                  <a:pt x="5715000" y="0"/>
                </a:lnTo>
                <a:close/>
              </a:path>
            </a:pathLst>
          </a:custGeom>
          <a:solidFill>
            <a:srgbClr val="0B9376"/>
          </a:solidFill>
        </p:spPr>
        <p:txBody>
          <a:bodyPr wrap="square" lIns="0" tIns="0" rIns="0" bIns="0" rtlCol="0"/>
          <a:lstStyle/>
          <a:p>
            <a:endParaRPr/>
          </a:p>
        </p:txBody>
      </p:sp>
      <p:sp>
        <p:nvSpPr>
          <p:cNvPr id="11" name="Picture Placeholder 10">
            <a:extLst>
              <a:ext uri="{FF2B5EF4-FFF2-40B4-BE49-F238E27FC236}">
                <a16:creationId xmlns:a16="http://schemas.microsoft.com/office/drawing/2014/main" id="{792E4515-7F57-0C22-05A3-C39299DF808B}"/>
              </a:ext>
            </a:extLst>
          </p:cNvPr>
          <p:cNvSpPr>
            <a:spLocks noGrp="1"/>
          </p:cNvSpPr>
          <p:nvPr>
            <p:ph type="pic" sz="quarter" idx="18"/>
          </p:nvPr>
        </p:nvSpPr>
        <p:spPr>
          <a:xfrm>
            <a:off x="609604" y="571338"/>
            <a:ext cx="6934200" cy="8877462"/>
          </a:xfrm>
        </p:spPr>
        <p:txBody>
          <a:bodyPr/>
          <a:lstStyle/>
          <a:p>
            <a:endParaRPr lang="en-US" dirty="0"/>
          </a:p>
        </p:txBody>
      </p:sp>
      <p:sp>
        <p:nvSpPr>
          <p:cNvPr id="20" name="Text Placeholder 19">
            <a:extLst>
              <a:ext uri="{FF2B5EF4-FFF2-40B4-BE49-F238E27FC236}">
                <a16:creationId xmlns:a16="http://schemas.microsoft.com/office/drawing/2014/main" id="{8493D084-755D-8FDE-201A-86B8E68CABEB}"/>
              </a:ext>
            </a:extLst>
          </p:cNvPr>
          <p:cNvSpPr>
            <a:spLocks noGrp="1"/>
          </p:cNvSpPr>
          <p:nvPr>
            <p:ph type="body" sz="quarter" idx="25" hasCustomPrompt="1"/>
          </p:nvPr>
        </p:nvSpPr>
        <p:spPr>
          <a:xfrm>
            <a:off x="7912241" y="571500"/>
            <a:ext cx="7010400" cy="846386"/>
          </a:xfrm>
        </p:spPr>
        <p:txBody>
          <a:bodyPr/>
          <a:lstStyle>
            <a:lvl1pPr>
              <a:defRPr sz="5500" b="1">
                <a:latin typeface="Arial" panose="020B0604020202020204" pitchFamily="34" charset="0"/>
                <a:cs typeface="Arial" panose="020B0604020202020204" pitchFamily="34" charset="0"/>
              </a:defRPr>
            </a:lvl1pPr>
          </a:lstStyle>
          <a:p>
            <a:pPr lvl="0"/>
            <a:r>
              <a:rPr lang="en-US" dirty="0"/>
              <a:t>Building name</a:t>
            </a:r>
          </a:p>
        </p:txBody>
      </p:sp>
      <p:sp>
        <p:nvSpPr>
          <p:cNvPr id="21" name="Text Placeholder 19">
            <a:extLst>
              <a:ext uri="{FF2B5EF4-FFF2-40B4-BE49-F238E27FC236}">
                <a16:creationId xmlns:a16="http://schemas.microsoft.com/office/drawing/2014/main" id="{65247EB2-CCA4-AD03-A842-6B3C35DA5A5D}"/>
              </a:ext>
            </a:extLst>
          </p:cNvPr>
          <p:cNvSpPr>
            <a:spLocks noGrp="1"/>
          </p:cNvSpPr>
          <p:nvPr>
            <p:ph type="body" sz="quarter" idx="26" hasCustomPrompt="1"/>
          </p:nvPr>
        </p:nvSpPr>
        <p:spPr>
          <a:xfrm>
            <a:off x="7924803" y="1521024"/>
            <a:ext cx="7010400" cy="2593776"/>
          </a:xfrm>
        </p:spPr>
        <p:txBody>
          <a:bodyPr/>
          <a:lstStyle>
            <a:lvl1pPr>
              <a:defRPr sz="1801">
                <a:latin typeface="Arial" panose="020B0604020202020204" pitchFamily="34" charset="0"/>
                <a:cs typeface="Arial" panose="020B0604020202020204" pitchFamily="34" charset="0"/>
              </a:defRPr>
            </a:lvl1pPr>
          </a:lstStyle>
          <a:p>
            <a:pPr lvl="0"/>
            <a:r>
              <a:rPr lang="en-US" dirty="0"/>
              <a:t>Description</a:t>
            </a:r>
          </a:p>
        </p:txBody>
      </p:sp>
      <p:sp>
        <p:nvSpPr>
          <p:cNvPr id="25" name="Text Placeholder 5">
            <a:extLst>
              <a:ext uri="{FF2B5EF4-FFF2-40B4-BE49-F238E27FC236}">
                <a16:creationId xmlns:a16="http://schemas.microsoft.com/office/drawing/2014/main" id="{90B19489-C030-2175-CC25-28B081BE7F98}"/>
              </a:ext>
            </a:extLst>
          </p:cNvPr>
          <p:cNvSpPr>
            <a:spLocks noGrp="1"/>
          </p:cNvSpPr>
          <p:nvPr>
            <p:ph type="body" sz="quarter" idx="27" hasCustomPrompt="1"/>
          </p:nvPr>
        </p:nvSpPr>
        <p:spPr>
          <a:xfrm>
            <a:off x="7848600" y="4800600"/>
            <a:ext cx="3276600" cy="492571"/>
          </a:xfrm>
        </p:spPr>
        <p:txBody>
          <a:bodyPr/>
          <a:lstStyle>
            <a:lvl1pPr>
              <a:defRPr b="1">
                <a:latin typeface="Arial" panose="020B0604020202020204" pitchFamily="34" charset="0"/>
                <a:cs typeface="Arial" panose="020B0604020202020204" pitchFamily="34" charset="0"/>
              </a:defRPr>
            </a:lvl1pPr>
          </a:lstStyle>
          <a:p>
            <a:r>
              <a:rPr lang="en-US" sz="3201" dirty="0"/>
              <a:t>Recognitions</a:t>
            </a:r>
          </a:p>
        </p:txBody>
      </p:sp>
      <p:sp>
        <p:nvSpPr>
          <p:cNvPr id="27" name="Text Placeholder 5">
            <a:extLst>
              <a:ext uri="{FF2B5EF4-FFF2-40B4-BE49-F238E27FC236}">
                <a16:creationId xmlns:a16="http://schemas.microsoft.com/office/drawing/2014/main" id="{09DB2939-5BDC-EB8A-A260-77A43BB30A4C}"/>
              </a:ext>
            </a:extLst>
          </p:cNvPr>
          <p:cNvSpPr>
            <a:spLocks noGrp="1"/>
          </p:cNvSpPr>
          <p:nvPr>
            <p:ph type="body" sz="quarter" idx="28" hasCustomPrompt="1"/>
          </p:nvPr>
        </p:nvSpPr>
        <p:spPr>
          <a:xfrm>
            <a:off x="11277600" y="4800603"/>
            <a:ext cx="3886198" cy="609597"/>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sz="3201" dirty="0"/>
              <a:t>Property Highlights</a:t>
            </a:r>
          </a:p>
        </p:txBody>
      </p:sp>
      <p:sp>
        <p:nvSpPr>
          <p:cNvPr id="4" name="Text Placeholder 19">
            <a:extLst>
              <a:ext uri="{FF2B5EF4-FFF2-40B4-BE49-F238E27FC236}">
                <a16:creationId xmlns:a16="http://schemas.microsoft.com/office/drawing/2014/main" id="{E8551D1B-5FFA-8F52-24D2-505D2A8E5374}"/>
              </a:ext>
            </a:extLst>
          </p:cNvPr>
          <p:cNvSpPr>
            <a:spLocks noGrp="1"/>
          </p:cNvSpPr>
          <p:nvPr>
            <p:ph type="body" sz="quarter" idx="29" hasCustomPrompt="1"/>
          </p:nvPr>
        </p:nvSpPr>
        <p:spPr>
          <a:xfrm>
            <a:off x="7848600" y="5638800"/>
            <a:ext cx="2819400" cy="3810000"/>
          </a:xfrm>
        </p:spPr>
        <p:txBody>
          <a:bodyPr/>
          <a:lstStyle>
            <a:lvl1pPr>
              <a:defRPr sz="1801">
                <a:latin typeface="Arial" panose="020B0604020202020204" pitchFamily="34" charset="0"/>
                <a:cs typeface="Arial" panose="020B0604020202020204" pitchFamily="34" charset="0"/>
              </a:defRPr>
            </a:lvl1pPr>
          </a:lstStyle>
          <a:p>
            <a:pPr lvl="0"/>
            <a:r>
              <a:rPr lang="en-US" dirty="0"/>
              <a:t>Description</a:t>
            </a:r>
          </a:p>
        </p:txBody>
      </p:sp>
    </p:spTree>
    <p:extLst>
      <p:ext uri="{BB962C8B-B14F-4D97-AF65-F5344CB8AC3E}">
        <p14:creationId xmlns:p14="http://schemas.microsoft.com/office/powerpoint/2010/main" val="1475322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ite Option 1A">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BA85C91D-D909-B53A-EB68-EE17F51AB779}"/>
              </a:ext>
            </a:extLst>
          </p:cNvPr>
          <p:cNvSpPr/>
          <p:nvPr userDrawn="1"/>
        </p:nvSpPr>
        <p:spPr>
          <a:xfrm>
            <a:off x="11734800" y="4800599"/>
            <a:ext cx="3810000" cy="5257801"/>
          </a:xfrm>
          <a:custGeom>
            <a:avLst/>
            <a:gdLst/>
            <a:ahLst/>
            <a:cxnLst/>
            <a:rect l="l" t="t" r="r" b="b"/>
            <a:pathLst>
              <a:path w="4686300" h="10058400">
                <a:moveTo>
                  <a:pt x="4686300" y="0"/>
                </a:moveTo>
                <a:lnTo>
                  <a:pt x="0" y="0"/>
                </a:lnTo>
                <a:lnTo>
                  <a:pt x="0" y="10058400"/>
                </a:lnTo>
                <a:lnTo>
                  <a:pt x="4686300" y="10058400"/>
                </a:lnTo>
                <a:lnTo>
                  <a:pt x="4686300" y="0"/>
                </a:lnTo>
                <a:close/>
              </a:path>
            </a:pathLst>
          </a:custGeom>
          <a:solidFill>
            <a:srgbClr val="0B9376"/>
          </a:solidFill>
        </p:spPr>
        <p:txBody>
          <a:bodyPr wrap="square" lIns="0" tIns="0" rIns="0" bIns="0" rtlCol="0"/>
          <a:lstStyle/>
          <a:p>
            <a:endParaRPr/>
          </a:p>
        </p:txBody>
      </p:sp>
      <p:sp>
        <p:nvSpPr>
          <p:cNvPr id="21" name="Picture Placeholder 20">
            <a:extLst>
              <a:ext uri="{FF2B5EF4-FFF2-40B4-BE49-F238E27FC236}">
                <a16:creationId xmlns:a16="http://schemas.microsoft.com/office/drawing/2014/main" id="{3E247A64-359C-F6FF-9289-598718C0D0B9}"/>
              </a:ext>
            </a:extLst>
          </p:cNvPr>
          <p:cNvSpPr>
            <a:spLocks noGrp="1"/>
          </p:cNvSpPr>
          <p:nvPr>
            <p:ph type="pic" sz="quarter" idx="10"/>
          </p:nvPr>
        </p:nvSpPr>
        <p:spPr>
          <a:xfrm>
            <a:off x="1" y="2"/>
            <a:ext cx="7340600" cy="10058398"/>
          </a:xfrm>
          <a:solidFill>
            <a:schemeClr val="bg1">
              <a:lumMod val="95000"/>
            </a:schemeClr>
          </a:solidFill>
        </p:spPr>
        <p:txBody>
          <a:bodyPr/>
          <a:lstStyle/>
          <a:p>
            <a:endParaRPr lang="en-US" dirty="0"/>
          </a:p>
        </p:txBody>
      </p:sp>
      <p:sp>
        <p:nvSpPr>
          <p:cNvPr id="22" name="Text Placeholder 31">
            <a:extLst>
              <a:ext uri="{FF2B5EF4-FFF2-40B4-BE49-F238E27FC236}">
                <a16:creationId xmlns:a16="http://schemas.microsoft.com/office/drawing/2014/main" id="{A19C6F98-5C07-A82A-B088-6834859FC287}"/>
              </a:ext>
            </a:extLst>
          </p:cNvPr>
          <p:cNvSpPr>
            <a:spLocks noGrp="1"/>
          </p:cNvSpPr>
          <p:nvPr>
            <p:ph type="body" sz="quarter" idx="13" hasCustomPrompt="1"/>
          </p:nvPr>
        </p:nvSpPr>
        <p:spPr>
          <a:xfrm>
            <a:off x="8128001" y="533402"/>
            <a:ext cx="6302374" cy="830997"/>
          </a:xfrm>
        </p:spPr>
        <p:txBody>
          <a:bodyPr/>
          <a:lstStyle>
            <a:lvl1pPr>
              <a:defRPr sz="5400" b="1">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Suite 1234</a:t>
            </a:r>
          </a:p>
        </p:txBody>
      </p:sp>
      <p:sp>
        <p:nvSpPr>
          <p:cNvPr id="23" name="Text Placeholder 34">
            <a:extLst>
              <a:ext uri="{FF2B5EF4-FFF2-40B4-BE49-F238E27FC236}">
                <a16:creationId xmlns:a16="http://schemas.microsoft.com/office/drawing/2014/main" id="{D7A84422-0C66-439E-7CCE-005A8A07055A}"/>
              </a:ext>
            </a:extLst>
          </p:cNvPr>
          <p:cNvSpPr>
            <a:spLocks noGrp="1"/>
          </p:cNvSpPr>
          <p:nvPr>
            <p:ph type="body" sz="quarter" idx="14" hasCustomPrompt="1"/>
          </p:nvPr>
        </p:nvSpPr>
        <p:spPr>
          <a:xfrm>
            <a:off x="8128001" y="2055558"/>
            <a:ext cx="6302374" cy="1385636"/>
          </a:xfrm>
        </p:spPr>
        <p:txBody>
          <a:bodyPr/>
          <a:lstStyle>
            <a:lvl1pPr>
              <a:defRPr sz="1801">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Description</a:t>
            </a:r>
          </a:p>
          <a:p>
            <a:pPr lvl="0"/>
            <a:endParaRPr lang="en-US" dirty="0"/>
          </a:p>
          <a:p>
            <a:pPr lvl="0"/>
            <a:endParaRPr lang="en-US" dirty="0"/>
          </a:p>
          <a:p>
            <a:pPr lvl="0"/>
            <a:endParaRPr lang="en-US" dirty="0"/>
          </a:p>
          <a:p>
            <a:pPr lvl="0"/>
            <a:endParaRPr lang="en-US" dirty="0"/>
          </a:p>
        </p:txBody>
      </p:sp>
      <p:sp>
        <p:nvSpPr>
          <p:cNvPr id="24" name="Text Placeholder 34">
            <a:extLst>
              <a:ext uri="{FF2B5EF4-FFF2-40B4-BE49-F238E27FC236}">
                <a16:creationId xmlns:a16="http://schemas.microsoft.com/office/drawing/2014/main" id="{5A93D84F-8B39-DD5F-98D9-A8AB623335BE}"/>
              </a:ext>
            </a:extLst>
          </p:cNvPr>
          <p:cNvSpPr>
            <a:spLocks noGrp="1"/>
          </p:cNvSpPr>
          <p:nvPr>
            <p:ph type="body" sz="quarter" idx="15" hasCustomPrompt="1"/>
          </p:nvPr>
        </p:nvSpPr>
        <p:spPr>
          <a:xfrm>
            <a:off x="8128001" y="3566579"/>
            <a:ext cx="6302374" cy="1108509"/>
          </a:xfrm>
        </p:spPr>
        <p:txBody>
          <a:bodyPr/>
          <a:lstStyle>
            <a:lvl1pPr marL="342933" indent="-342933">
              <a:buFont typeface="Arial" panose="020B0604020202020204" pitchFamily="34" charset="0"/>
              <a:buChar char="•"/>
              <a:defRPr sz="1801">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Address</a:t>
            </a:r>
          </a:p>
          <a:p>
            <a:pPr lvl="0"/>
            <a:r>
              <a:rPr lang="en-US" dirty="0"/>
              <a:t>Floor</a:t>
            </a:r>
          </a:p>
          <a:p>
            <a:pPr lvl="0"/>
            <a:r>
              <a:rPr lang="en-US" dirty="0"/>
              <a:t>Exposure</a:t>
            </a:r>
          </a:p>
          <a:p>
            <a:pPr lvl="0"/>
            <a:r>
              <a:rPr lang="en-US" dirty="0"/>
              <a:t>Available</a:t>
            </a:r>
          </a:p>
        </p:txBody>
      </p:sp>
      <p:sp>
        <p:nvSpPr>
          <p:cNvPr id="26" name="Picture Placeholder 25">
            <a:extLst>
              <a:ext uri="{FF2B5EF4-FFF2-40B4-BE49-F238E27FC236}">
                <a16:creationId xmlns:a16="http://schemas.microsoft.com/office/drawing/2014/main" id="{512F9B0C-01CF-FEE3-7DC8-A7CBD317987B}"/>
              </a:ext>
            </a:extLst>
          </p:cNvPr>
          <p:cNvSpPr>
            <a:spLocks noGrp="1"/>
          </p:cNvSpPr>
          <p:nvPr>
            <p:ph type="pic" sz="quarter" idx="16" hasCustomPrompt="1"/>
          </p:nvPr>
        </p:nvSpPr>
        <p:spPr>
          <a:xfrm>
            <a:off x="8140703" y="4800600"/>
            <a:ext cx="6302374" cy="246221"/>
          </a:xfrm>
        </p:spPr>
        <p:txBody>
          <a:bodyPr/>
          <a:lstStyle>
            <a:lvl1pPr>
              <a:defRPr sz="1600">
                <a:latin typeface="Arial" panose="020B0604020202020204" pitchFamily="34" charset="0"/>
                <a:cs typeface="Arial" panose="020B0604020202020204" pitchFamily="34" charset="0"/>
              </a:defRPr>
            </a:lvl1pPr>
          </a:lstStyle>
          <a:p>
            <a:r>
              <a:rPr lang="en-US" dirty="0"/>
              <a:t>Floor Plan</a:t>
            </a:r>
          </a:p>
        </p:txBody>
      </p:sp>
      <p:sp>
        <p:nvSpPr>
          <p:cNvPr id="2" name="Text Placeholder 31">
            <a:extLst>
              <a:ext uri="{FF2B5EF4-FFF2-40B4-BE49-F238E27FC236}">
                <a16:creationId xmlns:a16="http://schemas.microsoft.com/office/drawing/2014/main" id="{8325CE4D-C2A1-A2FC-8EE2-ED6B400DFEBB}"/>
              </a:ext>
            </a:extLst>
          </p:cNvPr>
          <p:cNvSpPr>
            <a:spLocks noGrp="1"/>
          </p:cNvSpPr>
          <p:nvPr>
            <p:ph type="body" sz="quarter" idx="17" hasCustomPrompt="1"/>
          </p:nvPr>
        </p:nvSpPr>
        <p:spPr>
          <a:xfrm>
            <a:off x="8128001" y="1405000"/>
            <a:ext cx="6302374" cy="492571"/>
          </a:xfrm>
        </p:spPr>
        <p:txBody>
          <a:bodyPr/>
          <a:lstStyle>
            <a:lvl1pPr>
              <a:defRPr sz="3201" b="1">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2,500 SF</a:t>
            </a:r>
          </a:p>
        </p:txBody>
      </p:sp>
    </p:spTree>
    <p:extLst>
      <p:ext uri="{BB962C8B-B14F-4D97-AF65-F5344CB8AC3E}">
        <p14:creationId xmlns:p14="http://schemas.microsoft.com/office/powerpoint/2010/main" val="1973103240"/>
      </p:ext>
    </p:extLst>
  </p:cSld>
  <p:clrMapOvr>
    <a:masterClrMapping/>
  </p:clrMapOvr>
  <p:extLst>
    <p:ext uri="{DCECCB84-F9BA-43D5-87BE-67443E8EF086}">
      <p15:sldGuideLst xmlns:p15="http://schemas.microsoft.com/office/powerpoint/2012/main">
        <p15:guide id="1" pos="4624" userDrawn="1">
          <p15:clr>
            <a:srgbClr val="FBAE40"/>
          </p15:clr>
        </p15:guide>
        <p15:guide id="2" pos="510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ite Option 1B">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BA85C91D-D909-B53A-EB68-EE17F51AB779}"/>
              </a:ext>
            </a:extLst>
          </p:cNvPr>
          <p:cNvSpPr/>
          <p:nvPr userDrawn="1"/>
        </p:nvSpPr>
        <p:spPr>
          <a:xfrm>
            <a:off x="11734800" y="4800599"/>
            <a:ext cx="3810000" cy="5257801"/>
          </a:xfrm>
          <a:custGeom>
            <a:avLst/>
            <a:gdLst/>
            <a:ahLst/>
            <a:cxnLst/>
            <a:rect l="l" t="t" r="r" b="b"/>
            <a:pathLst>
              <a:path w="4686300" h="10058400">
                <a:moveTo>
                  <a:pt x="4686300" y="0"/>
                </a:moveTo>
                <a:lnTo>
                  <a:pt x="0" y="0"/>
                </a:lnTo>
                <a:lnTo>
                  <a:pt x="0" y="10058400"/>
                </a:lnTo>
                <a:lnTo>
                  <a:pt x="4686300" y="10058400"/>
                </a:lnTo>
                <a:lnTo>
                  <a:pt x="4686300" y="0"/>
                </a:lnTo>
                <a:close/>
              </a:path>
            </a:pathLst>
          </a:custGeom>
          <a:solidFill>
            <a:srgbClr val="FCB116"/>
          </a:solidFill>
        </p:spPr>
        <p:txBody>
          <a:bodyPr wrap="square" lIns="0" tIns="0" rIns="0" bIns="0" rtlCol="0"/>
          <a:lstStyle/>
          <a:p>
            <a:endParaRPr/>
          </a:p>
        </p:txBody>
      </p:sp>
      <p:sp>
        <p:nvSpPr>
          <p:cNvPr id="21" name="Picture Placeholder 20">
            <a:extLst>
              <a:ext uri="{FF2B5EF4-FFF2-40B4-BE49-F238E27FC236}">
                <a16:creationId xmlns:a16="http://schemas.microsoft.com/office/drawing/2014/main" id="{3E247A64-359C-F6FF-9289-598718C0D0B9}"/>
              </a:ext>
            </a:extLst>
          </p:cNvPr>
          <p:cNvSpPr>
            <a:spLocks noGrp="1"/>
          </p:cNvSpPr>
          <p:nvPr>
            <p:ph type="pic" sz="quarter" idx="10"/>
          </p:nvPr>
        </p:nvSpPr>
        <p:spPr>
          <a:xfrm>
            <a:off x="1" y="2"/>
            <a:ext cx="7340599" cy="10058398"/>
          </a:xfrm>
          <a:solidFill>
            <a:schemeClr val="bg1">
              <a:lumMod val="95000"/>
            </a:schemeClr>
          </a:solidFill>
        </p:spPr>
        <p:txBody>
          <a:bodyPr/>
          <a:lstStyle/>
          <a:p>
            <a:endParaRPr lang="en-US" dirty="0"/>
          </a:p>
        </p:txBody>
      </p:sp>
      <p:sp>
        <p:nvSpPr>
          <p:cNvPr id="2" name="Text Placeholder 31">
            <a:extLst>
              <a:ext uri="{FF2B5EF4-FFF2-40B4-BE49-F238E27FC236}">
                <a16:creationId xmlns:a16="http://schemas.microsoft.com/office/drawing/2014/main" id="{87ED71D8-EF10-69EA-260C-4E4BCF491DEB}"/>
              </a:ext>
            </a:extLst>
          </p:cNvPr>
          <p:cNvSpPr>
            <a:spLocks noGrp="1"/>
          </p:cNvSpPr>
          <p:nvPr>
            <p:ph type="body" sz="quarter" idx="13" hasCustomPrompt="1"/>
          </p:nvPr>
        </p:nvSpPr>
        <p:spPr>
          <a:xfrm>
            <a:off x="8132763" y="533402"/>
            <a:ext cx="6302374" cy="830997"/>
          </a:xfrm>
        </p:spPr>
        <p:txBody>
          <a:bodyPr/>
          <a:lstStyle>
            <a:lvl1pPr>
              <a:defRPr sz="5400" b="1">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Suite 1234</a:t>
            </a:r>
          </a:p>
        </p:txBody>
      </p:sp>
      <p:sp>
        <p:nvSpPr>
          <p:cNvPr id="3" name="Text Placeholder 34">
            <a:extLst>
              <a:ext uri="{FF2B5EF4-FFF2-40B4-BE49-F238E27FC236}">
                <a16:creationId xmlns:a16="http://schemas.microsoft.com/office/drawing/2014/main" id="{A3D2B883-8CC1-9F87-B4EB-01DFBD5CC964}"/>
              </a:ext>
            </a:extLst>
          </p:cNvPr>
          <p:cNvSpPr>
            <a:spLocks noGrp="1"/>
          </p:cNvSpPr>
          <p:nvPr>
            <p:ph type="body" sz="quarter" idx="14" hasCustomPrompt="1"/>
          </p:nvPr>
        </p:nvSpPr>
        <p:spPr>
          <a:xfrm>
            <a:off x="8132763" y="2055558"/>
            <a:ext cx="6302374" cy="1385636"/>
          </a:xfrm>
        </p:spPr>
        <p:txBody>
          <a:bodyPr/>
          <a:lstStyle>
            <a:lvl1pPr>
              <a:defRPr sz="1801">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Description</a:t>
            </a:r>
          </a:p>
          <a:p>
            <a:pPr lvl="0"/>
            <a:endParaRPr lang="en-US" dirty="0"/>
          </a:p>
          <a:p>
            <a:pPr lvl="0"/>
            <a:endParaRPr lang="en-US" dirty="0"/>
          </a:p>
          <a:p>
            <a:pPr lvl="0"/>
            <a:endParaRPr lang="en-US" dirty="0"/>
          </a:p>
          <a:p>
            <a:pPr lvl="0"/>
            <a:endParaRPr lang="en-US" dirty="0"/>
          </a:p>
        </p:txBody>
      </p:sp>
      <p:sp>
        <p:nvSpPr>
          <p:cNvPr id="5" name="Text Placeholder 34">
            <a:extLst>
              <a:ext uri="{FF2B5EF4-FFF2-40B4-BE49-F238E27FC236}">
                <a16:creationId xmlns:a16="http://schemas.microsoft.com/office/drawing/2014/main" id="{09EE54C3-8483-EC8B-497D-60C1DAB6BDC1}"/>
              </a:ext>
            </a:extLst>
          </p:cNvPr>
          <p:cNvSpPr>
            <a:spLocks noGrp="1"/>
          </p:cNvSpPr>
          <p:nvPr>
            <p:ph type="body" sz="quarter" idx="15" hasCustomPrompt="1"/>
          </p:nvPr>
        </p:nvSpPr>
        <p:spPr>
          <a:xfrm>
            <a:off x="8132763" y="3566579"/>
            <a:ext cx="6302374" cy="1108509"/>
          </a:xfrm>
        </p:spPr>
        <p:txBody>
          <a:bodyPr/>
          <a:lstStyle>
            <a:lvl1pPr marL="342933" indent="-342933">
              <a:buFont typeface="Arial" panose="020B0604020202020204" pitchFamily="34" charset="0"/>
              <a:buChar char="•"/>
              <a:defRPr sz="1801">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Address</a:t>
            </a:r>
          </a:p>
          <a:p>
            <a:pPr lvl="0"/>
            <a:r>
              <a:rPr lang="en-US" dirty="0"/>
              <a:t>Floor</a:t>
            </a:r>
          </a:p>
          <a:p>
            <a:pPr lvl="0"/>
            <a:r>
              <a:rPr lang="en-US" dirty="0"/>
              <a:t>Exposure</a:t>
            </a:r>
          </a:p>
          <a:p>
            <a:pPr lvl="0"/>
            <a:r>
              <a:rPr lang="en-US" dirty="0"/>
              <a:t>Available</a:t>
            </a:r>
          </a:p>
        </p:txBody>
      </p:sp>
      <p:sp>
        <p:nvSpPr>
          <p:cNvPr id="6" name="Picture Placeholder 25">
            <a:extLst>
              <a:ext uri="{FF2B5EF4-FFF2-40B4-BE49-F238E27FC236}">
                <a16:creationId xmlns:a16="http://schemas.microsoft.com/office/drawing/2014/main" id="{5E200180-63C6-2501-2877-9133EF94318C}"/>
              </a:ext>
            </a:extLst>
          </p:cNvPr>
          <p:cNvSpPr>
            <a:spLocks noGrp="1"/>
          </p:cNvSpPr>
          <p:nvPr>
            <p:ph type="pic" sz="quarter" idx="16" hasCustomPrompt="1"/>
          </p:nvPr>
        </p:nvSpPr>
        <p:spPr>
          <a:xfrm>
            <a:off x="8145465" y="4800600"/>
            <a:ext cx="6302374" cy="246221"/>
          </a:xfrm>
        </p:spPr>
        <p:txBody>
          <a:bodyPr/>
          <a:lstStyle>
            <a:lvl1pPr>
              <a:defRPr sz="1600">
                <a:latin typeface="Arial" panose="020B0604020202020204" pitchFamily="34" charset="0"/>
                <a:cs typeface="Arial" panose="020B0604020202020204" pitchFamily="34" charset="0"/>
              </a:defRPr>
            </a:lvl1pPr>
          </a:lstStyle>
          <a:p>
            <a:r>
              <a:rPr lang="en-US" dirty="0"/>
              <a:t>Floor Plan</a:t>
            </a:r>
          </a:p>
        </p:txBody>
      </p:sp>
      <p:sp>
        <p:nvSpPr>
          <p:cNvPr id="7" name="Text Placeholder 31">
            <a:extLst>
              <a:ext uri="{FF2B5EF4-FFF2-40B4-BE49-F238E27FC236}">
                <a16:creationId xmlns:a16="http://schemas.microsoft.com/office/drawing/2014/main" id="{36B9E578-E3CF-1DF8-31C1-EBF8D0F5177C}"/>
              </a:ext>
            </a:extLst>
          </p:cNvPr>
          <p:cNvSpPr>
            <a:spLocks noGrp="1"/>
          </p:cNvSpPr>
          <p:nvPr>
            <p:ph type="body" sz="quarter" idx="17" hasCustomPrompt="1"/>
          </p:nvPr>
        </p:nvSpPr>
        <p:spPr>
          <a:xfrm>
            <a:off x="8132763" y="1405000"/>
            <a:ext cx="6302374" cy="492571"/>
          </a:xfrm>
        </p:spPr>
        <p:txBody>
          <a:bodyPr/>
          <a:lstStyle>
            <a:lvl1pPr>
              <a:defRPr sz="3201" b="1">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2,500 SF</a:t>
            </a:r>
          </a:p>
        </p:txBody>
      </p:sp>
    </p:spTree>
    <p:extLst>
      <p:ext uri="{BB962C8B-B14F-4D97-AF65-F5344CB8AC3E}">
        <p14:creationId xmlns:p14="http://schemas.microsoft.com/office/powerpoint/2010/main" val="1817626762"/>
      </p:ext>
    </p:extLst>
  </p:cSld>
  <p:clrMapOvr>
    <a:masterClrMapping/>
  </p:clrMapOvr>
  <p:extLst>
    <p:ext uri="{DCECCB84-F9BA-43D5-87BE-67443E8EF086}">
      <p15:sldGuideLst xmlns:p15="http://schemas.microsoft.com/office/powerpoint/2012/main">
        <p15:guide id="1" pos="4624" userDrawn="1">
          <p15:clr>
            <a:srgbClr val="FBAE40"/>
          </p15:clr>
        </p15:guide>
        <p15:guide id="2" pos="512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ite Option 1C">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BA85C91D-D909-B53A-EB68-EE17F51AB779}"/>
              </a:ext>
            </a:extLst>
          </p:cNvPr>
          <p:cNvSpPr/>
          <p:nvPr userDrawn="1"/>
        </p:nvSpPr>
        <p:spPr>
          <a:xfrm>
            <a:off x="11734800" y="4800601"/>
            <a:ext cx="3810000" cy="5257799"/>
          </a:xfrm>
          <a:custGeom>
            <a:avLst/>
            <a:gdLst/>
            <a:ahLst/>
            <a:cxnLst/>
            <a:rect l="l" t="t" r="r" b="b"/>
            <a:pathLst>
              <a:path w="4686300" h="10058400">
                <a:moveTo>
                  <a:pt x="4686300" y="0"/>
                </a:moveTo>
                <a:lnTo>
                  <a:pt x="0" y="0"/>
                </a:lnTo>
                <a:lnTo>
                  <a:pt x="0" y="10058400"/>
                </a:lnTo>
                <a:lnTo>
                  <a:pt x="4686300" y="10058400"/>
                </a:lnTo>
                <a:lnTo>
                  <a:pt x="4686300" y="0"/>
                </a:lnTo>
                <a:close/>
              </a:path>
            </a:pathLst>
          </a:custGeom>
          <a:solidFill>
            <a:srgbClr val="B58080"/>
          </a:solidFill>
        </p:spPr>
        <p:txBody>
          <a:bodyPr wrap="square" lIns="0" tIns="0" rIns="0" bIns="0" rtlCol="0"/>
          <a:lstStyle/>
          <a:p>
            <a:endParaRPr/>
          </a:p>
        </p:txBody>
      </p:sp>
      <p:sp>
        <p:nvSpPr>
          <p:cNvPr id="21" name="Picture Placeholder 20">
            <a:extLst>
              <a:ext uri="{FF2B5EF4-FFF2-40B4-BE49-F238E27FC236}">
                <a16:creationId xmlns:a16="http://schemas.microsoft.com/office/drawing/2014/main" id="{3E247A64-359C-F6FF-9289-598718C0D0B9}"/>
              </a:ext>
            </a:extLst>
          </p:cNvPr>
          <p:cNvSpPr>
            <a:spLocks noGrp="1"/>
          </p:cNvSpPr>
          <p:nvPr>
            <p:ph type="pic" sz="quarter" idx="10"/>
          </p:nvPr>
        </p:nvSpPr>
        <p:spPr>
          <a:xfrm>
            <a:off x="1" y="2"/>
            <a:ext cx="7340600" cy="10058398"/>
          </a:xfrm>
          <a:solidFill>
            <a:schemeClr val="bg1">
              <a:lumMod val="95000"/>
            </a:schemeClr>
          </a:solidFill>
        </p:spPr>
        <p:txBody>
          <a:bodyPr/>
          <a:lstStyle/>
          <a:p>
            <a:endParaRPr lang="en-US" dirty="0"/>
          </a:p>
        </p:txBody>
      </p:sp>
      <p:sp>
        <p:nvSpPr>
          <p:cNvPr id="2" name="Text Placeholder 31">
            <a:extLst>
              <a:ext uri="{FF2B5EF4-FFF2-40B4-BE49-F238E27FC236}">
                <a16:creationId xmlns:a16="http://schemas.microsoft.com/office/drawing/2014/main" id="{A05F13E3-D591-E241-A8B3-7A8C81B314A8}"/>
              </a:ext>
            </a:extLst>
          </p:cNvPr>
          <p:cNvSpPr>
            <a:spLocks noGrp="1"/>
          </p:cNvSpPr>
          <p:nvPr>
            <p:ph type="body" sz="quarter" idx="13" hasCustomPrompt="1"/>
          </p:nvPr>
        </p:nvSpPr>
        <p:spPr>
          <a:xfrm>
            <a:off x="8132763" y="533402"/>
            <a:ext cx="6302374" cy="830997"/>
          </a:xfrm>
        </p:spPr>
        <p:txBody>
          <a:bodyPr/>
          <a:lstStyle>
            <a:lvl1pPr>
              <a:defRPr sz="5400" b="1">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Suite 1234</a:t>
            </a:r>
          </a:p>
        </p:txBody>
      </p:sp>
      <p:sp>
        <p:nvSpPr>
          <p:cNvPr id="3" name="Text Placeholder 34">
            <a:extLst>
              <a:ext uri="{FF2B5EF4-FFF2-40B4-BE49-F238E27FC236}">
                <a16:creationId xmlns:a16="http://schemas.microsoft.com/office/drawing/2014/main" id="{253830B4-BC3B-6C16-87A4-73E823E3D80A}"/>
              </a:ext>
            </a:extLst>
          </p:cNvPr>
          <p:cNvSpPr>
            <a:spLocks noGrp="1"/>
          </p:cNvSpPr>
          <p:nvPr>
            <p:ph type="body" sz="quarter" idx="14" hasCustomPrompt="1"/>
          </p:nvPr>
        </p:nvSpPr>
        <p:spPr>
          <a:xfrm>
            <a:off x="8132763" y="2055558"/>
            <a:ext cx="6302374" cy="1385636"/>
          </a:xfrm>
        </p:spPr>
        <p:txBody>
          <a:bodyPr/>
          <a:lstStyle>
            <a:lvl1pPr>
              <a:defRPr sz="1801">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Description</a:t>
            </a:r>
          </a:p>
          <a:p>
            <a:pPr lvl="0"/>
            <a:endParaRPr lang="en-US" dirty="0"/>
          </a:p>
          <a:p>
            <a:pPr lvl="0"/>
            <a:endParaRPr lang="en-US" dirty="0"/>
          </a:p>
          <a:p>
            <a:pPr lvl="0"/>
            <a:endParaRPr lang="en-US" dirty="0"/>
          </a:p>
          <a:p>
            <a:pPr lvl="0"/>
            <a:endParaRPr lang="en-US" dirty="0"/>
          </a:p>
        </p:txBody>
      </p:sp>
      <p:sp>
        <p:nvSpPr>
          <p:cNvPr id="5" name="Text Placeholder 34">
            <a:extLst>
              <a:ext uri="{FF2B5EF4-FFF2-40B4-BE49-F238E27FC236}">
                <a16:creationId xmlns:a16="http://schemas.microsoft.com/office/drawing/2014/main" id="{05BA8FE3-8C06-3F0B-471D-6D997869E663}"/>
              </a:ext>
            </a:extLst>
          </p:cNvPr>
          <p:cNvSpPr>
            <a:spLocks noGrp="1"/>
          </p:cNvSpPr>
          <p:nvPr>
            <p:ph type="body" sz="quarter" idx="15" hasCustomPrompt="1"/>
          </p:nvPr>
        </p:nvSpPr>
        <p:spPr>
          <a:xfrm>
            <a:off x="8132763" y="3566579"/>
            <a:ext cx="6302374" cy="1108509"/>
          </a:xfrm>
        </p:spPr>
        <p:txBody>
          <a:bodyPr/>
          <a:lstStyle>
            <a:lvl1pPr marL="342933" indent="-342933">
              <a:buFont typeface="Arial" panose="020B0604020202020204" pitchFamily="34" charset="0"/>
              <a:buChar char="•"/>
              <a:defRPr sz="1801">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Address</a:t>
            </a:r>
          </a:p>
          <a:p>
            <a:pPr lvl="0"/>
            <a:r>
              <a:rPr lang="en-US" dirty="0"/>
              <a:t>Floor</a:t>
            </a:r>
          </a:p>
          <a:p>
            <a:pPr lvl="0"/>
            <a:r>
              <a:rPr lang="en-US" dirty="0"/>
              <a:t>Exposure</a:t>
            </a:r>
          </a:p>
          <a:p>
            <a:pPr lvl="0"/>
            <a:r>
              <a:rPr lang="en-US" dirty="0"/>
              <a:t>Available</a:t>
            </a:r>
          </a:p>
        </p:txBody>
      </p:sp>
      <p:sp>
        <p:nvSpPr>
          <p:cNvPr id="6" name="Picture Placeholder 25">
            <a:extLst>
              <a:ext uri="{FF2B5EF4-FFF2-40B4-BE49-F238E27FC236}">
                <a16:creationId xmlns:a16="http://schemas.microsoft.com/office/drawing/2014/main" id="{8715B0E3-6645-5D92-2EB5-ADF0C545C070}"/>
              </a:ext>
            </a:extLst>
          </p:cNvPr>
          <p:cNvSpPr>
            <a:spLocks noGrp="1"/>
          </p:cNvSpPr>
          <p:nvPr>
            <p:ph type="pic" sz="quarter" idx="16" hasCustomPrompt="1"/>
          </p:nvPr>
        </p:nvSpPr>
        <p:spPr>
          <a:xfrm>
            <a:off x="8145465" y="4800600"/>
            <a:ext cx="6302374" cy="246221"/>
          </a:xfrm>
        </p:spPr>
        <p:txBody>
          <a:bodyPr/>
          <a:lstStyle>
            <a:lvl1pPr>
              <a:defRPr sz="1600">
                <a:latin typeface="Arial" panose="020B0604020202020204" pitchFamily="34" charset="0"/>
                <a:cs typeface="Arial" panose="020B0604020202020204" pitchFamily="34" charset="0"/>
              </a:defRPr>
            </a:lvl1pPr>
          </a:lstStyle>
          <a:p>
            <a:r>
              <a:rPr lang="en-US" dirty="0"/>
              <a:t>Floor Plan</a:t>
            </a:r>
          </a:p>
        </p:txBody>
      </p:sp>
      <p:sp>
        <p:nvSpPr>
          <p:cNvPr id="7" name="Text Placeholder 31">
            <a:extLst>
              <a:ext uri="{FF2B5EF4-FFF2-40B4-BE49-F238E27FC236}">
                <a16:creationId xmlns:a16="http://schemas.microsoft.com/office/drawing/2014/main" id="{D8BC7AAB-0AFA-69C2-8A7B-3C21BF38B2B9}"/>
              </a:ext>
            </a:extLst>
          </p:cNvPr>
          <p:cNvSpPr>
            <a:spLocks noGrp="1"/>
          </p:cNvSpPr>
          <p:nvPr>
            <p:ph type="body" sz="quarter" idx="17" hasCustomPrompt="1"/>
          </p:nvPr>
        </p:nvSpPr>
        <p:spPr>
          <a:xfrm>
            <a:off x="8132763" y="1405000"/>
            <a:ext cx="6302374" cy="492571"/>
          </a:xfrm>
        </p:spPr>
        <p:txBody>
          <a:bodyPr/>
          <a:lstStyle>
            <a:lvl1pPr>
              <a:defRPr sz="3201" b="1">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2,500 SF</a:t>
            </a:r>
          </a:p>
        </p:txBody>
      </p:sp>
    </p:spTree>
    <p:extLst>
      <p:ext uri="{BB962C8B-B14F-4D97-AF65-F5344CB8AC3E}">
        <p14:creationId xmlns:p14="http://schemas.microsoft.com/office/powerpoint/2010/main" val="3983163142"/>
      </p:ext>
    </p:extLst>
  </p:cSld>
  <p:clrMapOvr>
    <a:masterClrMapping/>
  </p:clrMapOvr>
  <p:extLst>
    <p:ext uri="{DCECCB84-F9BA-43D5-87BE-67443E8EF086}">
      <p15:sldGuideLst xmlns:p15="http://schemas.microsoft.com/office/powerpoint/2012/main">
        <p15:guide id="1" pos="4624" userDrawn="1">
          <p15:clr>
            <a:srgbClr val="FBAE40"/>
          </p15:clr>
        </p15:guide>
        <p15:guide id="2" pos="512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ite Option 2A">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953A0A0-78D9-BCED-2BAA-621AAF68C1A9}"/>
              </a:ext>
            </a:extLst>
          </p:cNvPr>
          <p:cNvSpPr/>
          <p:nvPr userDrawn="1"/>
        </p:nvSpPr>
        <p:spPr>
          <a:xfrm>
            <a:off x="11468102" y="3412"/>
            <a:ext cx="4076700" cy="9198645"/>
          </a:xfrm>
          <a:prstGeom prst="rect">
            <a:avLst/>
          </a:prstGeom>
          <a:solidFill>
            <a:srgbClr val="0B9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1B1D7180-B303-5CBF-C40B-BB97C06C7CC1}"/>
              </a:ext>
            </a:extLst>
          </p:cNvPr>
          <p:cNvSpPr/>
          <p:nvPr userDrawn="1"/>
        </p:nvSpPr>
        <p:spPr>
          <a:xfrm>
            <a:off x="3" y="-1"/>
            <a:ext cx="4724400" cy="3121573"/>
          </a:xfrm>
          <a:prstGeom prst="rect">
            <a:avLst/>
          </a:prstGeom>
          <a:solidFill>
            <a:srgbClr val="38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 Placeholder 8">
            <a:extLst>
              <a:ext uri="{FF2B5EF4-FFF2-40B4-BE49-F238E27FC236}">
                <a16:creationId xmlns:a16="http://schemas.microsoft.com/office/drawing/2014/main" id="{BD04A535-0FEA-6800-0443-D68B8A617ACC}"/>
              </a:ext>
            </a:extLst>
          </p:cNvPr>
          <p:cNvSpPr>
            <a:spLocks noGrp="1"/>
          </p:cNvSpPr>
          <p:nvPr>
            <p:ph type="body" sz="quarter" idx="13"/>
          </p:nvPr>
        </p:nvSpPr>
        <p:spPr>
          <a:xfrm>
            <a:off x="500745" y="741406"/>
            <a:ext cx="3854646" cy="830997"/>
          </a:xfrm>
        </p:spPr>
        <p:txBody>
          <a:bodyPr/>
          <a:lstStyle>
            <a:lvl1pPr>
              <a:defRPr sz="5400" b="1">
                <a:solidFill>
                  <a:schemeClr val="bg1"/>
                </a:solidFill>
                <a:latin typeface="Arial" panose="020B0604020202020204" pitchFamily="34" charset="0"/>
                <a:cs typeface="Arial" panose="020B0604020202020204" pitchFamily="34" charset="0"/>
              </a:defRPr>
            </a:lvl1pPr>
          </a:lstStyle>
          <a:p>
            <a:r>
              <a:rPr lang="en-US" dirty="0">
                <a:solidFill>
                  <a:schemeClr val="bg1"/>
                </a:solidFill>
              </a:rPr>
              <a:t>Suite 1020</a:t>
            </a:r>
          </a:p>
        </p:txBody>
      </p:sp>
      <p:sp>
        <p:nvSpPr>
          <p:cNvPr id="15" name="Picture Placeholder 14">
            <a:extLst>
              <a:ext uri="{FF2B5EF4-FFF2-40B4-BE49-F238E27FC236}">
                <a16:creationId xmlns:a16="http://schemas.microsoft.com/office/drawing/2014/main" id="{DE0346DD-8A69-D74E-3AE6-085606ECA034}"/>
              </a:ext>
            </a:extLst>
          </p:cNvPr>
          <p:cNvSpPr>
            <a:spLocks noGrp="1"/>
          </p:cNvSpPr>
          <p:nvPr>
            <p:ph type="pic" sz="quarter" idx="16"/>
          </p:nvPr>
        </p:nvSpPr>
        <p:spPr>
          <a:xfrm>
            <a:off x="10972802" y="741364"/>
            <a:ext cx="4572000" cy="2778079"/>
          </a:xfrm>
        </p:spPr>
        <p:txBody>
          <a:bodyPr/>
          <a:lstStyle/>
          <a:p>
            <a:endParaRPr lang="en-US" dirty="0"/>
          </a:p>
        </p:txBody>
      </p:sp>
      <p:sp>
        <p:nvSpPr>
          <p:cNvPr id="21" name="Picture Placeholder 20">
            <a:extLst>
              <a:ext uri="{FF2B5EF4-FFF2-40B4-BE49-F238E27FC236}">
                <a16:creationId xmlns:a16="http://schemas.microsoft.com/office/drawing/2014/main" id="{AF7FB22A-AA9A-8A11-C38B-DD23CE69D1F2}"/>
              </a:ext>
            </a:extLst>
          </p:cNvPr>
          <p:cNvSpPr>
            <a:spLocks noGrp="1"/>
          </p:cNvSpPr>
          <p:nvPr>
            <p:ph type="pic" sz="quarter" idx="19" hasCustomPrompt="1"/>
          </p:nvPr>
        </p:nvSpPr>
        <p:spPr>
          <a:xfrm>
            <a:off x="609601" y="3858076"/>
            <a:ext cx="9905999" cy="5343981"/>
          </a:xfrm>
        </p:spPr>
        <p:txBody>
          <a:bodyPr/>
          <a:lstStyle>
            <a:lvl1pPr>
              <a:defRPr/>
            </a:lvl1pPr>
          </a:lstStyle>
          <a:p>
            <a:r>
              <a:rPr lang="en-US" dirty="0"/>
              <a:t>Floor Plan</a:t>
            </a:r>
          </a:p>
        </p:txBody>
      </p:sp>
      <p:sp>
        <p:nvSpPr>
          <p:cNvPr id="23" name="Text Placeholder 22">
            <a:extLst>
              <a:ext uri="{FF2B5EF4-FFF2-40B4-BE49-F238E27FC236}">
                <a16:creationId xmlns:a16="http://schemas.microsoft.com/office/drawing/2014/main" id="{33EE3E9E-2289-08CE-7110-96ABB8604487}"/>
              </a:ext>
            </a:extLst>
          </p:cNvPr>
          <p:cNvSpPr>
            <a:spLocks noGrp="1"/>
          </p:cNvSpPr>
          <p:nvPr>
            <p:ph type="body" sz="quarter" idx="20" hasCustomPrompt="1"/>
          </p:nvPr>
        </p:nvSpPr>
        <p:spPr>
          <a:xfrm>
            <a:off x="500065" y="1717359"/>
            <a:ext cx="3856037" cy="492571"/>
          </a:xfrm>
        </p:spPr>
        <p:txBody>
          <a:bodyPr/>
          <a:lstStyle>
            <a:lvl1pPr>
              <a:defRPr sz="3201">
                <a:solidFill>
                  <a:schemeClr val="bg1"/>
                </a:solidFill>
                <a:latin typeface="Arial" panose="020B0604020202020204" pitchFamily="34" charset="0"/>
                <a:cs typeface="Arial" panose="020B0604020202020204" pitchFamily="34" charset="0"/>
              </a:defRPr>
            </a:lvl1pPr>
          </a:lstStyle>
          <a:p>
            <a:pPr lvl="0"/>
            <a:r>
              <a:rPr lang="en-US" dirty="0"/>
              <a:t>#### SF</a:t>
            </a:r>
          </a:p>
        </p:txBody>
      </p:sp>
      <p:sp>
        <p:nvSpPr>
          <p:cNvPr id="28" name="Text Placeholder 27">
            <a:extLst>
              <a:ext uri="{FF2B5EF4-FFF2-40B4-BE49-F238E27FC236}">
                <a16:creationId xmlns:a16="http://schemas.microsoft.com/office/drawing/2014/main" id="{DFF2B018-DDB1-9CBE-1882-2E6125C0A2ED}"/>
              </a:ext>
            </a:extLst>
          </p:cNvPr>
          <p:cNvSpPr>
            <a:spLocks noGrp="1"/>
          </p:cNvSpPr>
          <p:nvPr>
            <p:ph type="body" sz="quarter" idx="21" hasCustomPrompt="1"/>
          </p:nvPr>
        </p:nvSpPr>
        <p:spPr>
          <a:xfrm>
            <a:off x="12039603" y="8104174"/>
            <a:ext cx="2895599" cy="615553"/>
          </a:xfrm>
        </p:spPr>
        <p:txBody>
          <a:bodyPr/>
          <a:lstStyle>
            <a:lvl1pPr algn="ctr">
              <a:defRPr sz="2000" b="0">
                <a:solidFill>
                  <a:schemeClr val="bg1"/>
                </a:solidFill>
                <a:latin typeface="Arial" panose="020B0604020202020204" pitchFamily="34" charset="0"/>
                <a:cs typeface="Arial" panose="020B0604020202020204" pitchFamily="34" charset="0"/>
              </a:defRPr>
            </a:lvl1pPr>
            <a:lvl2pPr>
              <a:defRPr sz="3201">
                <a:solidFill>
                  <a:schemeClr val="bg1"/>
                </a:solidFill>
                <a:latin typeface="Arial" panose="020B0604020202020204" pitchFamily="34" charset="0"/>
                <a:cs typeface="Arial" panose="020B0604020202020204" pitchFamily="34" charset="0"/>
              </a:defRPr>
            </a:lvl2pPr>
            <a:lvl3pPr>
              <a:defRPr sz="3201">
                <a:solidFill>
                  <a:schemeClr val="bg1"/>
                </a:solidFill>
                <a:latin typeface="Arial" panose="020B0604020202020204" pitchFamily="34" charset="0"/>
                <a:cs typeface="Arial" panose="020B0604020202020204" pitchFamily="34" charset="0"/>
              </a:defRPr>
            </a:lvl3pPr>
            <a:lvl4pPr>
              <a:defRPr sz="3201">
                <a:solidFill>
                  <a:schemeClr val="bg1"/>
                </a:solidFill>
                <a:latin typeface="Arial" panose="020B0604020202020204" pitchFamily="34" charset="0"/>
                <a:cs typeface="Arial" panose="020B0604020202020204" pitchFamily="34" charset="0"/>
              </a:defRPr>
            </a:lvl4pPr>
            <a:lvl5pPr>
              <a:defRPr sz="3201">
                <a:solidFill>
                  <a:schemeClr val="bg1"/>
                </a:solidFill>
                <a:latin typeface="Arial" panose="020B0604020202020204" pitchFamily="34" charset="0"/>
                <a:cs typeface="Arial" panose="020B0604020202020204" pitchFamily="34" charset="0"/>
              </a:defRPr>
            </a:lvl5pPr>
          </a:lstStyle>
          <a:p>
            <a:pPr lvl="0"/>
            <a:r>
              <a:rPr lang="en-US" dirty="0"/>
              <a:t>Available: </a:t>
            </a:r>
          </a:p>
          <a:p>
            <a:pPr lvl="0"/>
            <a:r>
              <a:rPr lang="en-US" dirty="0"/>
              <a:t>June 1, 2023</a:t>
            </a:r>
          </a:p>
        </p:txBody>
      </p:sp>
      <p:sp>
        <p:nvSpPr>
          <p:cNvPr id="30" name="Text Placeholder 29">
            <a:extLst>
              <a:ext uri="{FF2B5EF4-FFF2-40B4-BE49-F238E27FC236}">
                <a16:creationId xmlns:a16="http://schemas.microsoft.com/office/drawing/2014/main" id="{121170C0-8CCA-D4F3-0E9E-4F917793B7A4}"/>
              </a:ext>
            </a:extLst>
          </p:cNvPr>
          <p:cNvSpPr>
            <a:spLocks noGrp="1"/>
          </p:cNvSpPr>
          <p:nvPr>
            <p:ph type="body" sz="quarter" idx="22" hasCustomPrompt="1"/>
          </p:nvPr>
        </p:nvSpPr>
        <p:spPr>
          <a:xfrm>
            <a:off x="5181600" y="741362"/>
            <a:ext cx="5334000" cy="1938992"/>
          </a:xfrm>
        </p:spPr>
        <p:txBody>
          <a:bodyPr/>
          <a:lstStyle>
            <a:lvl1pPr>
              <a:defRPr>
                <a:latin typeface="Arial" panose="020B0604020202020204" pitchFamily="34" charset="0"/>
                <a:cs typeface="Arial" panose="020B0604020202020204" pitchFamily="34" charset="0"/>
              </a:defRPr>
            </a:lvl1pPr>
          </a:lstStyle>
          <a:p>
            <a:pPr lvl="0"/>
            <a:r>
              <a:rPr lang="en-US" dirty="0"/>
              <a:t>Feature 1</a:t>
            </a:r>
          </a:p>
          <a:p>
            <a:pPr lvl="0"/>
            <a:endParaRPr lang="en-US" dirty="0"/>
          </a:p>
          <a:p>
            <a:pPr lvl="0"/>
            <a:r>
              <a:rPr lang="en-US" dirty="0"/>
              <a:t>Feature 2</a:t>
            </a:r>
          </a:p>
          <a:p>
            <a:pPr lvl="0"/>
            <a:endParaRPr lang="en-US" dirty="0"/>
          </a:p>
          <a:p>
            <a:pPr lvl="0"/>
            <a:r>
              <a:rPr lang="en-US" dirty="0"/>
              <a:t>Feature 3</a:t>
            </a:r>
          </a:p>
          <a:p>
            <a:pPr lvl="0"/>
            <a:endParaRPr lang="en-US" dirty="0"/>
          </a:p>
          <a:p>
            <a:pPr lvl="0"/>
            <a:r>
              <a:rPr lang="en-US" dirty="0"/>
              <a:t>Feature 4</a:t>
            </a:r>
          </a:p>
        </p:txBody>
      </p:sp>
      <p:sp>
        <p:nvSpPr>
          <p:cNvPr id="32" name="Picture Placeholder 14">
            <a:extLst>
              <a:ext uri="{FF2B5EF4-FFF2-40B4-BE49-F238E27FC236}">
                <a16:creationId xmlns:a16="http://schemas.microsoft.com/office/drawing/2014/main" id="{90AFF62D-A65E-947E-DA36-7DEB551D3FF1}"/>
              </a:ext>
            </a:extLst>
          </p:cNvPr>
          <p:cNvSpPr>
            <a:spLocks noGrp="1"/>
          </p:cNvSpPr>
          <p:nvPr>
            <p:ph type="pic" sz="quarter" idx="23"/>
          </p:nvPr>
        </p:nvSpPr>
        <p:spPr>
          <a:xfrm>
            <a:off x="10972802" y="3858076"/>
            <a:ext cx="4572000" cy="2778076"/>
          </a:xfrm>
        </p:spPr>
        <p:txBody>
          <a:bodyPr/>
          <a:lstStyle/>
          <a:p>
            <a:endParaRPr lang="en-US" dirty="0"/>
          </a:p>
        </p:txBody>
      </p:sp>
      <p:sp>
        <p:nvSpPr>
          <p:cNvPr id="33" name="Text Placeholder 27">
            <a:extLst>
              <a:ext uri="{FF2B5EF4-FFF2-40B4-BE49-F238E27FC236}">
                <a16:creationId xmlns:a16="http://schemas.microsoft.com/office/drawing/2014/main" id="{61C4690E-87CD-9F2C-0E00-51C7D58D1642}"/>
              </a:ext>
            </a:extLst>
          </p:cNvPr>
          <p:cNvSpPr>
            <a:spLocks noGrp="1"/>
          </p:cNvSpPr>
          <p:nvPr>
            <p:ph type="body" sz="quarter" idx="24" hasCustomPrompt="1"/>
          </p:nvPr>
        </p:nvSpPr>
        <p:spPr>
          <a:xfrm>
            <a:off x="12039603" y="7056400"/>
            <a:ext cx="2895599" cy="492571"/>
          </a:xfrm>
        </p:spPr>
        <p:txBody>
          <a:bodyPr/>
          <a:lstStyle>
            <a:lvl1pPr algn="ctr">
              <a:defRPr sz="3201" b="1">
                <a:solidFill>
                  <a:schemeClr val="bg1"/>
                </a:solidFill>
                <a:latin typeface="Arial" panose="020B0604020202020204" pitchFamily="34" charset="0"/>
                <a:cs typeface="Arial" panose="020B0604020202020204" pitchFamily="34" charset="0"/>
              </a:defRPr>
            </a:lvl1pPr>
            <a:lvl2pPr>
              <a:defRPr sz="3201">
                <a:solidFill>
                  <a:schemeClr val="bg1"/>
                </a:solidFill>
                <a:latin typeface="Arial" panose="020B0604020202020204" pitchFamily="34" charset="0"/>
                <a:cs typeface="Arial" panose="020B0604020202020204" pitchFamily="34" charset="0"/>
              </a:defRPr>
            </a:lvl2pPr>
            <a:lvl3pPr>
              <a:defRPr sz="3201">
                <a:solidFill>
                  <a:schemeClr val="bg1"/>
                </a:solidFill>
                <a:latin typeface="Arial" panose="020B0604020202020204" pitchFamily="34" charset="0"/>
                <a:cs typeface="Arial" panose="020B0604020202020204" pitchFamily="34" charset="0"/>
              </a:defRPr>
            </a:lvl3pPr>
            <a:lvl4pPr>
              <a:defRPr sz="3201">
                <a:solidFill>
                  <a:schemeClr val="bg1"/>
                </a:solidFill>
                <a:latin typeface="Arial" panose="020B0604020202020204" pitchFamily="34" charset="0"/>
                <a:cs typeface="Arial" panose="020B0604020202020204" pitchFamily="34" charset="0"/>
              </a:defRPr>
            </a:lvl4pPr>
            <a:lvl5pPr>
              <a:defRPr sz="3201">
                <a:solidFill>
                  <a:schemeClr val="bg1"/>
                </a:solidFill>
                <a:latin typeface="Arial" panose="020B0604020202020204" pitchFamily="34" charset="0"/>
                <a:cs typeface="Arial" panose="020B0604020202020204" pitchFamily="34" charset="0"/>
              </a:defRPr>
            </a:lvl5pPr>
          </a:lstStyle>
          <a:p>
            <a:pPr lvl="0"/>
            <a:r>
              <a:rPr lang="en-US" dirty="0"/>
              <a:t>$5,000/month</a:t>
            </a:r>
          </a:p>
        </p:txBody>
      </p:sp>
      <p:cxnSp>
        <p:nvCxnSpPr>
          <p:cNvPr id="35" name="Straight Connector 34">
            <a:extLst>
              <a:ext uri="{FF2B5EF4-FFF2-40B4-BE49-F238E27FC236}">
                <a16:creationId xmlns:a16="http://schemas.microsoft.com/office/drawing/2014/main" id="{B01DF561-FC85-669D-EA83-468517BE0A10}"/>
              </a:ext>
            </a:extLst>
          </p:cNvPr>
          <p:cNvCxnSpPr/>
          <p:nvPr userDrawn="1"/>
        </p:nvCxnSpPr>
        <p:spPr>
          <a:xfrm>
            <a:off x="12039603" y="7887603"/>
            <a:ext cx="289559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22">
            <a:extLst>
              <a:ext uri="{FF2B5EF4-FFF2-40B4-BE49-F238E27FC236}">
                <a16:creationId xmlns:a16="http://schemas.microsoft.com/office/drawing/2014/main" id="{FA4D055B-906D-D818-25BE-472CB7D73EB1}"/>
              </a:ext>
            </a:extLst>
          </p:cNvPr>
          <p:cNvSpPr>
            <a:spLocks noGrp="1"/>
          </p:cNvSpPr>
          <p:nvPr>
            <p:ph type="body" sz="quarter" idx="25" hasCustomPrompt="1"/>
          </p:nvPr>
        </p:nvSpPr>
        <p:spPr>
          <a:xfrm>
            <a:off x="500065" y="2305615"/>
            <a:ext cx="3856037" cy="277127"/>
          </a:xfrm>
        </p:spPr>
        <p:txBody>
          <a:bodyPr/>
          <a:lstStyle>
            <a:lvl1pPr>
              <a:defRPr sz="1801">
                <a:solidFill>
                  <a:schemeClr val="bg1"/>
                </a:solidFill>
                <a:latin typeface="Arial" panose="020B0604020202020204" pitchFamily="34" charset="0"/>
                <a:cs typeface="Arial" panose="020B0604020202020204" pitchFamily="34" charset="0"/>
              </a:defRPr>
            </a:lvl1pPr>
          </a:lstStyle>
          <a:p>
            <a:pPr lvl="0"/>
            <a:r>
              <a:rPr lang="en-US" dirty="0"/>
              <a:t>Building address</a:t>
            </a:r>
          </a:p>
        </p:txBody>
      </p:sp>
    </p:spTree>
    <p:extLst>
      <p:ext uri="{BB962C8B-B14F-4D97-AF65-F5344CB8AC3E}">
        <p14:creationId xmlns:p14="http://schemas.microsoft.com/office/powerpoint/2010/main" val="328641070"/>
      </p:ext>
    </p:extLst>
  </p:cSld>
  <p:clrMapOvr>
    <a:masterClrMapping/>
  </p:clrMapOvr>
  <p:extLst>
    <p:ext uri="{DCECCB84-F9BA-43D5-87BE-67443E8EF086}">
      <p15:sldGuideLst xmlns:p15="http://schemas.microsoft.com/office/powerpoint/2012/main">
        <p15:guide id="1" orient="horz" pos="2238" userDrawn="1">
          <p15:clr>
            <a:srgbClr val="FBAE40"/>
          </p15:clr>
        </p15:guide>
        <p15:guide id="2" orient="horz" pos="469" userDrawn="1">
          <p15:clr>
            <a:srgbClr val="FBAE40"/>
          </p15:clr>
        </p15:guide>
        <p15:guide id="3" orient="horz" pos="2420" userDrawn="1">
          <p15:clr>
            <a:srgbClr val="FBAE40"/>
          </p15:clr>
        </p15:guide>
        <p15:guide id="4" orient="horz" pos="418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ite Option 2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5A49F5-5222-47A3-32F6-A5BA51ADE6B9}"/>
              </a:ext>
            </a:extLst>
          </p:cNvPr>
          <p:cNvSpPr/>
          <p:nvPr userDrawn="1"/>
        </p:nvSpPr>
        <p:spPr>
          <a:xfrm>
            <a:off x="3" y="-1"/>
            <a:ext cx="4724400" cy="3121573"/>
          </a:xfrm>
          <a:prstGeom prst="rect">
            <a:avLst/>
          </a:prstGeom>
          <a:solidFill>
            <a:srgbClr val="38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a:extLst>
              <a:ext uri="{FF2B5EF4-FFF2-40B4-BE49-F238E27FC236}">
                <a16:creationId xmlns:a16="http://schemas.microsoft.com/office/drawing/2014/main" id="{573ABB18-8C7B-2AD2-8CEE-05D8FDFFF16C}"/>
              </a:ext>
            </a:extLst>
          </p:cNvPr>
          <p:cNvSpPr/>
          <p:nvPr userDrawn="1"/>
        </p:nvSpPr>
        <p:spPr>
          <a:xfrm>
            <a:off x="11468102" y="3412"/>
            <a:ext cx="4076700" cy="9198645"/>
          </a:xfrm>
          <a:prstGeom prst="rect">
            <a:avLst/>
          </a:prstGeom>
          <a:solidFill>
            <a:srgbClr val="FCB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7">
            <a:extLst>
              <a:ext uri="{FF2B5EF4-FFF2-40B4-BE49-F238E27FC236}">
                <a16:creationId xmlns:a16="http://schemas.microsoft.com/office/drawing/2014/main" id="{D7A5A819-1741-4B39-B3CD-AB53BC1F38E2}"/>
              </a:ext>
            </a:extLst>
          </p:cNvPr>
          <p:cNvSpPr>
            <a:spLocks noGrp="1"/>
          </p:cNvSpPr>
          <p:nvPr>
            <p:ph type="body" sz="quarter" idx="21" hasCustomPrompt="1"/>
          </p:nvPr>
        </p:nvSpPr>
        <p:spPr>
          <a:xfrm>
            <a:off x="12039603" y="8104174"/>
            <a:ext cx="2895599" cy="615553"/>
          </a:xfrm>
        </p:spPr>
        <p:txBody>
          <a:bodyPr/>
          <a:lstStyle>
            <a:lvl1pPr algn="ctr">
              <a:defRPr sz="2000" b="0">
                <a:solidFill>
                  <a:schemeClr val="bg1"/>
                </a:solidFill>
                <a:latin typeface="Arial" panose="020B0604020202020204" pitchFamily="34" charset="0"/>
                <a:cs typeface="Arial" panose="020B0604020202020204" pitchFamily="34" charset="0"/>
              </a:defRPr>
            </a:lvl1pPr>
            <a:lvl2pPr>
              <a:defRPr sz="3201">
                <a:solidFill>
                  <a:schemeClr val="bg1"/>
                </a:solidFill>
                <a:latin typeface="Arial" panose="020B0604020202020204" pitchFamily="34" charset="0"/>
                <a:cs typeface="Arial" panose="020B0604020202020204" pitchFamily="34" charset="0"/>
              </a:defRPr>
            </a:lvl2pPr>
            <a:lvl3pPr>
              <a:defRPr sz="3201">
                <a:solidFill>
                  <a:schemeClr val="bg1"/>
                </a:solidFill>
                <a:latin typeface="Arial" panose="020B0604020202020204" pitchFamily="34" charset="0"/>
                <a:cs typeface="Arial" panose="020B0604020202020204" pitchFamily="34" charset="0"/>
              </a:defRPr>
            </a:lvl3pPr>
            <a:lvl4pPr>
              <a:defRPr sz="3201">
                <a:solidFill>
                  <a:schemeClr val="bg1"/>
                </a:solidFill>
                <a:latin typeface="Arial" panose="020B0604020202020204" pitchFamily="34" charset="0"/>
                <a:cs typeface="Arial" panose="020B0604020202020204" pitchFamily="34" charset="0"/>
              </a:defRPr>
            </a:lvl4pPr>
            <a:lvl5pPr>
              <a:defRPr sz="3201">
                <a:solidFill>
                  <a:schemeClr val="bg1"/>
                </a:solidFill>
                <a:latin typeface="Arial" panose="020B0604020202020204" pitchFamily="34" charset="0"/>
                <a:cs typeface="Arial" panose="020B0604020202020204" pitchFamily="34" charset="0"/>
              </a:defRPr>
            </a:lvl5pPr>
          </a:lstStyle>
          <a:p>
            <a:pPr lvl="0"/>
            <a:r>
              <a:rPr lang="en-US" dirty="0"/>
              <a:t>Available: </a:t>
            </a:r>
          </a:p>
          <a:p>
            <a:pPr lvl="0"/>
            <a:r>
              <a:rPr lang="en-US" dirty="0"/>
              <a:t>June 1, 2023</a:t>
            </a:r>
          </a:p>
        </p:txBody>
      </p:sp>
      <p:sp>
        <p:nvSpPr>
          <p:cNvPr id="8" name="Text Placeholder 27">
            <a:extLst>
              <a:ext uri="{FF2B5EF4-FFF2-40B4-BE49-F238E27FC236}">
                <a16:creationId xmlns:a16="http://schemas.microsoft.com/office/drawing/2014/main" id="{9F1BB130-F28F-16D8-C8F7-01098B51CA3B}"/>
              </a:ext>
            </a:extLst>
          </p:cNvPr>
          <p:cNvSpPr>
            <a:spLocks noGrp="1"/>
          </p:cNvSpPr>
          <p:nvPr>
            <p:ph type="body" sz="quarter" idx="24" hasCustomPrompt="1"/>
          </p:nvPr>
        </p:nvSpPr>
        <p:spPr>
          <a:xfrm>
            <a:off x="12039603" y="7056400"/>
            <a:ext cx="2895599" cy="492571"/>
          </a:xfrm>
        </p:spPr>
        <p:txBody>
          <a:bodyPr/>
          <a:lstStyle>
            <a:lvl1pPr algn="ctr">
              <a:defRPr sz="3201" b="1">
                <a:solidFill>
                  <a:schemeClr val="bg1"/>
                </a:solidFill>
                <a:latin typeface="Arial" panose="020B0604020202020204" pitchFamily="34" charset="0"/>
                <a:cs typeface="Arial" panose="020B0604020202020204" pitchFamily="34" charset="0"/>
              </a:defRPr>
            </a:lvl1pPr>
            <a:lvl2pPr>
              <a:defRPr sz="3201">
                <a:solidFill>
                  <a:schemeClr val="bg1"/>
                </a:solidFill>
                <a:latin typeface="Arial" panose="020B0604020202020204" pitchFamily="34" charset="0"/>
                <a:cs typeface="Arial" panose="020B0604020202020204" pitchFamily="34" charset="0"/>
              </a:defRPr>
            </a:lvl2pPr>
            <a:lvl3pPr>
              <a:defRPr sz="3201">
                <a:solidFill>
                  <a:schemeClr val="bg1"/>
                </a:solidFill>
                <a:latin typeface="Arial" panose="020B0604020202020204" pitchFamily="34" charset="0"/>
                <a:cs typeface="Arial" panose="020B0604020202020204" pitchFamily="34" charset="0"/>
              </a:defRPr>
            </a:lvl3pPr>
            <a:lvl4pPr>
              <a:defRPr sz="3201">
                <a:solidFill>
                  <a:schemeClr val="bg1"/>
                </a:solidFill>
                <a:latin typeface="Arial" panose="020B0604020202020204" pitchFamily="34" charset="0"/>
                <a:cs typeface="Arial" panose="020B0604020202020204" pitchFamily="34" charset="0"/>
              </a:defRPr>
            </a:lvl4pPr>
            <a:lvl5pPr>
              <a:defRPr sz="3201">
                <a:solidFill>
                  <a:schemeClr val="bg1"/>
                </a:solidFill>
                <a:latin typeface="Arial" panose="020B0604020202020204" pitchFamily="34" charset="0"/>
                <a:cs typeface="Arial" panose="020B0604020202020204" pitchFamily="34" charset="0"/>
              </a:defRPr>
            </a:lvl5pPr>
          </a:lstStyle>
          <a:p>
            <a:pPr lvl="0"/>
            <a:r>
              <a:rPr lang="en-US" dirty="0"/>
              <a:t>$5,000/month</a:t>
            </a:r>
          </a:p>
        </p:txBody>
      </p:sp>
      <p:cxnSp>
        <p:nvCxnSpPr>
          <p:cNvPr id="9" name="Straight Connector 8">
            <a:extLst>
              <a:ext uri="{FF2B5EF4-FFF2-40B4-BE49-F238E27FC236}">
                <a16:creationId xmlns:a16="http://schemas.microsoft.com/office/drawing/2014/main" id="{7AA7BF70-F351-C826-9E98-0E9CCD91BB7E}"/>
              </a:ext>
            </a:extLst>
          </p:cNvPr>
          <p:cNvCxnSpPr/>
          <p:nvPr userDrawn="1"/>
        </p:nvCxnSpPr>
        <p:spPr>
          <a:xfrm>
            <a:off x="12039603" y="7887603"/>
            <a:ext cx="289559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8">
            <a:extLst>
              <a:ext uri="{FF2B5EF4-FFF2-40B4-BE49-F238E27FC236}">
                <a16:creationId xmlns:a16="http://schemas.microsoft.com/office/drawing/2014/main" id="{66F36351-5A4F-91C2-B854-07C6F24F3A3B}"/>
              </a:ext>
            </a:extLst>
          </p:cNvPr>
          <p:cNvSpPr>
            <a:spLocks noGrp="1"/>
          </p:cNvSpPr>
          <p:nvPr>
            <p:ph type="body" sz="quarter" idx="13"/>
          </p:nvPr>
        </p:nvSpPr>
        <p:spPr>
          <a:xfrm>
            <a:off x="500745" y="741406"/>
            <a:ext cx="3854646" cy="830997"/>
          </a:xfrm>
        </p:spPr>
        <p:txBody>
          <a:bodyPr/>
          <a:lstStyle>
            <a:lvl1pPr>
              <a:defRPr sz="5400" b="1">
                <a:solidFill>
                  <a:schemeClr val="bg1"/>
                </a:solidFill>
                <a:latin typeface="Arial" panose="020B0604020202020204" pitchFamily="34" charset="0"/>
                <a:cs typeface="Arial" panose="020B0604020202020204" pitchFamily="34" charset="0"/>
              </a:defRPr>
            </a:lvl1pPr>
          </a:lstStyle>
          <a:p>
            <a:r>
              <a:rPr lang="en-US" dirty="0">
                <a:solidFill>
                  <a:schemeClr val="bg1"/>
                </a:solidFill>
              </a:rPr>
              <a:t>Suite 1020</a:t>
            </a:r>
          </a:p>
        </p:txBody>
      </p:sp>
      <p:sp>
        <p:nvSpPr>
          <p:cNvPr id="20" name="Text Placeholder 22">
            <a:extLst>
              <a:ext uri="{FF2B5EF4-FFF2-40B4-BE49-F238E27FC236}">
                <a16:creationId xmlns:a16="http://schemas.microsoft.com/office/drawing/2014/main" id="{50D6D42C-174C-5EA7-DBB7-BB5CCD50E125}"/>
              </a:ext>
            </a:extLst>
          </p:cNvPr>
          <p:cNvSpPr>
            <a:spLocks noGrp="1"/>
          </p:cNvSpPr>
          <p:nvPr>
            <p:ph type="body" sz="quarter" idx="20" hasCustomPrompt="1"/>
          </p:nvPr>
        </p:nvSpPr>
        <p:spPr>
          <a:xfrm>
            <a:off x="500065" y="1717359"/>
            <a:ext cx="3856037" cy="492571"/>
          </a:xfrm>
        </p:spPr>
        <p:txBody>
          <a:bodyPr/>
          <a:lstStyle>
            <a:lvl1pPr>
              <a:defRPr sz="3201">
                <a:solidFill>
                  <a:schemeClr val="bg1"/>
                </a:solidFill>
                <a:latin typeface="Arial" panose="020B0604020202020204" pitchFamily="34" charset="0"/>
                <a:cs typeface="Arial" panose="020B0604020202020204" pitchFamily="34" charset="0"/>
              </a:defRPr>
            </a:lvl1pPr>
          </a:lstStyle>
          <a:p>
            <a:pPr lvl="0"/>
            <a:r>
              <a:rPr lang="en-US" dirty="0"/>
              <a:t>#### SF</a:t>
            </a:r>
          </a:p>
        </p:txBody>
      </p:sp>
      <p:sp>
        <p:nvSpPr>
          <p:cNvPr id="22" name="Text Placeholder 29">
            <a:extLst>
              <a:ext uri="{FF2B5EF4-FFF2-40B4-BE49-F238E27FC236}">
                <a16:creationId xmlns:a16="http://schemas.microsoft.com/office/drawing/2014/main" id="{E886F310-2E67-8970-552F-BAB24E46FB4B}"/>
              </a:ext>
            </a:extLst>
          </p:cNvPr>
          <p:cNvSpPr>
            <a:spLocks noGrp="1"/>
          </p:cNvSpPr>
          <p:nvPr>
            <p:ph type="body" sz="quarter" idx="22" hasCustomPrompt="1"/>
          </p:nvPr>
        </p:nvSpPr>
        <p:spPr>
          <a:xfrm>
            <a:off x="5181600" y="741362"/>
            <a:ext cx="5334000" cy="1938992"/>
          </a:xfrm>
        </p:spPr>
        <p:txBody>
          <a:bodyPr/>
          <a:lstStyle>
            <a:lvl1pPr>
              <a:defRPr>
                <a:latin typeface="Arial" panose="020B0604020202020204" pitchFamily="34" charset="0"/>
                <a:cs typeface="Arial" panose="020B0604020202020204" pitchFamily="34" charset="0"/>
              </a:defRPr>
            </a:lvl1pPr>
          </a:lstStyle>
          <a:p>
            <a:pPr lvl="0"/>
            <a:r>
              <a:rPr lang="en-US" dirty="0"/>
              <a:t>Feature 1</a:t>
            </a:r>
          </a:p>
          <a:p>
            <a:pPr lvl="0"/>
            <a:endParaRPr lang="en-US" dirty="0"/>
          </a:p>
          <a:p>
            <a:pPr lvl="0"/>
            <a:r>
              <a:rPr lang="en-US" dirty="0"/>
              <a:t>Feature 2</a:t>
            </a:r>
          </a:p>
          <a:p>
            <a:pPr lvl="0"/>
            <a:endParaRPr lang="en-US" dirty="0"/>
          </a:p>
          <a:p>
            <a:pPr lvl="0"/>
            <a:r>
              <a:rPr lang="en-US" dirty="0"/>
              <a:t>Feature 3</a:t>
            </a:r>
          </a:p>
          <a:p>
            <a:pPr lvl="0"/>
            <a:endParaRPr lang="en-US" dirty="0"/>
          </a:p>
          <a:p>
            <a:pPr lvl="0"/>
            <a:r>
              <a:rPr lang="en-US" dirty="0"/>
              <a:t>Feature 4</a:t>
            </a:r>
          </a:p>
        </p:txBody>
      </p:sp>
      <p:sp>
        <p:nvSpPr>
          <p:cNvPr id="24" name="Text Placeholder 22">
            <a:extLst>
              <a:ext uri="{FF2B5EF4-FFF2-40B4-BE49-F238E27FC236}">
                <a16:creationId xmlns:a16="http://schemas.microsoft.com/office/drawing/2014/main" id="{59F8CFBC-E47A-2DE5-4359-A4B063AC6ADC}"/>
              </a:ext>
            </a:extLst>
          </p:cNvPr>
          <p:cNvSpPr>
            <a:spLocks noGrp="1"/>
          </p:cNvSpPr>
          <p:nvPr>
            <p:ph type="body" sz="quarter" idx="25" hasCustomPrompt="1"/>
          </p:nvPr>
        </p:nvSpPr>
        <p:spPr>
          <a:xfrm>
            <a:off x="500065" y="2305615"/>
            <a:ext cx="3856037" cy="277127"/>
          </a:xfrm>
        </p:spPr>
        <p:txBody>
          <a:bodyPr/>
          <a:lstStyle>
            <a:lvl1pPr>
              <a:defRPr sz="1801">
                <a:solidFill>
                  <a:schemeClr val="bg1"/>
                </a:solidFill>
                <a:latin typeface="Arial" panose="020B0604020202020204" pitchFamily="34" charset="0"/>
                <a:cs typeface="Arial" panose="020B0604020202020204" pitchFamily="34" charset="0"/>
              </a:defRPr>
            </a:lvl1pPr>
          </a:lstStyle>
          <a:p>
            <a:pPr lvl="0"/>
            <a:r>
              <a:rPr lang="en-US" dirty="0"/>
              <a:t>Building address</a:t>
            </a:r>
          </a:p>
        </p:txBody>
      </p:sp>
      <p:sp>
        <p:nvSpPr>
          <p:cNvPr id="2" name="Picture Placeholder 14">
            <a:extLst>
              <a:ext uri="{FF2B5EF4-FFF2-40B4-BE49-F238E27FC236}">
                <a16:creationId xmlns:a16="http://schemas.microsoft.com/office/drawing/2014/main" id="{33F9B8D9-F0EF-7138-A4F0-442D4DB39F94}"/>
              </a:ext>
            </a:extLst>
          </p:cNvPr>
          <p:cNvSpPr>
            <a:spLocks noGrp="1"/>
          </p:cNvSpPr>
          <p:nvPr>
            <p:ph type="pic" sz="quarter" idx="16"/>
          </p:nvPr>
        </p:nvSpPr>
        <p:spPr>
          <a:xfrm>
            <a:off x="10972802" y="741364"/>
            <a:ext cx="4572000" cy="2778079"/>
          </a:xfrm>
        </p:spPr>
        <p:txBody>
          <a:bodyPr/>
          <a:lstStyle/>
          <a:p>
            <a:endParaRPr lang="en-US" dirty="0"/>
          </a:p>
        </p:txBody>
      </p:sp>
      <p:sp>
        <p:nvSpPr>
          <p:cNvPr id="10" name="Picture Placeholder 14">
            <a:extLst>
              <a:ext uri="{FF2B5EF4-FFF2-40B4-BE49-F238E27FC236}">
                <a16:creationId xmlns:a16="http://schemas.microsoft.com/office/drawing/2014/main" id="{98C29E65-C441-5ED7-1D5D-AA5AE23255D2}"/>
              </a:ext>
            </a:extLst>
          </p:cNvPr>
          <p:cNvSpPr>
            <a:spLocks noGrp="1"/>
          </p:cNvSpPr>
          <p:nvPr>
            <p:ph type="pic" sz="quarter" idx="23"/>
          </p:nvPr>
        </p:nvSpPr>
        <p:spPr>
          <a:xfrm>
            <a:off x="10972802" y="3858076"/>
            <a:ext cx="4572000" cy="2778076"/>
          </a:xfrm>
        </p:spPr>
        <p:txBody>
          <a:bodyPr/>
          <a:lstStyle/>
          <a:p>
            <a:endParaRPr lang="en-US" dirty="0"/>
          </a:p>
        </p:txBody>
      </p:sp>
      <p:sp>
        <p:nvSpPr>
          <p:cNvPr id="7" name="Picture Placeholder 20">
            <a:extLst>
              <a:ext uri="{FF2B5EF4-FFF2-40B4-BE49-F238E27FC236}">
                <a16:creationId xmlns:a16="http://schemas.microsoft.com/office/drawing/2014/main" id="{92C1F2A5-CCE7-D047-5E0F-AE4A9EAFFEF4}"/>
              </a:ext>
            </a:extLst>
          </p:cNvPr>
          <p:cNvSpPr>
            <a:spLocks noGrp="1"/>
          </p:cNvSpPr>
          <p:nvPr>
            <p:ph type="pic" sz="quarter" idx="19" hasCustomPrompt="1"/>
          </p:nvPr>
        </p:nvSpPr>
        <p:spPr>
          <a:xfrm>
            <a:off x="609601" y="3858076"/>
            <a:ext cx="9905999" cy="5343981"/>
          </a:xfrm>
        </p:spPr>
        <p:txBody>
          <a:bodyPr/>
          <a:lstStyle>
            <a:lvl1pPr>
              <a:defRPr/>
            </a:lvl1pPr>
          </a:lstStyle>
          <a:p>
            <a:r>
              <a:rPr lang="en-US" dirty="0"/>
              <a:t>Floor Plan</a:t>
            </a:r>
          </a:p>
        </p:txBody>
      </p:sp>
    </p:spTree>
    <p:extLst>
      <p:ext uri="{BB962C8B-B14F-4D97-AF65-F5344CB8AC3E}">
        <p14:creationId xmlns:p14="http://schemas.microsoft.com/office/powerpoint/2010/main" val="1038299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77240" y="402338"/>
            <a:ext cx="1399032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777240" y="2313434"/>
            <a:ext cx="13990320" cy="276999"/>
          </a:xfrm>
          <a:prstGeom prst="rect">
            <a:avLst/>
          </a:prstGeom>
        </p:spPr>
        <p:txBody>
          <a:bodyPr wrap="square" lIns="0" tIns="0" rIns="0" bIns="0">
            <a:spAutoFit/>
          </a:bodyPr>
          <a:lstStyle>
            <a:lvl1pPr>
              <a:defRPr/>
            </a:lvl1pPr>
          </a:lstStyle>
          <a:p>
            <a:endParaRPr dirty="0"/>
          </a:p>
        </p:txBody>
      </p:sp>
      <p:pic>
        <p:nvPicPr>
          <p:cNvPr id="8" name="Picture 7" descr="A picture containing black, darkness&#10;&#10;Description automatically generated">
            <a:extLst>
              <a:ext uri="{FF2B5EF4-FFF2-40B4-BE49-F238E27FC236}">
                <a16:creationId xmlns:a16="http://schemas.microsoft.com/office/drawing/2014/main" id="{89097C32-4437-B4C3-8340-97F6B867219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44977" y="9111613"/>
            <a:ext cx="1799826" cy="1088902"/>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66" r:id="rId2"/>
    <p:sldLayoutId id="2147483667" r:id="rId3"/>
    <p:sldLayoutId id="2147483671" r:id="rId4"/>
    <p:sldLayoutId id="2147483668" r:id="rId5"/>
    <p:sldLayoutId id="2147483677" r:id="rId6"/>
    <p:sldLayoutId id="2147483678" r:id="rId7"/>
    <p:sldLayoutId id="2147483674" r:id="rId8"/>
    <p:sldLayoutId id="2147483681" r:id="rId9"/>
    <p:sldLayoutId id="2147483682" r:id="rId10"/>
    <p:sldLayoutId id="2147483675" r:id="rId11"/>
    <p:sldLayoutId id="2147483686" r:id="rId12"/>
    <p:sldLayoutId id="2147483676" r:id="rId13"/>
  </p:sldLayoutIdLst>
  <p:txStyles>
    <p:titleStyle>
      <a:lvl1pPr>
        <a:defRPr>
          <a:latin typeface="+mj-lt"/>
          <a:ea typeface="+mj-ea"/>
          <a:cs typeface="+mj-cs"/>
        </a:defRPr>
      </a:lvl1pPr>
    </p:titleStyle>
    <p:bodyStyle>
      <a:lvl1pPr marL="0">
        <a:defRPr>
          <a:latin typeface="+mn-lt"/>
          <a:ea typeface="+mn-ea"/>
          <a:cs typeface="+mn-cs"/>
        </a:defRPr>
      </a:lvl1pPr>
      <a:lvl2pPr marL="457242">
        <a:defRPr>
          <a:latin typeface="+mn-lt"/>
          <a:ea typeface="+mn-ea"/>
          <a:cs typeface="+mn-cs"/>
        </a:defRPr>
      </a:lvl2pPr>
      <a:lvl3pPr marL="914485">
        <a:defRPr>
          <a:latin typeface="+mn-lt"/>
          <a:ea typeface="+mn-ea"/>
          <a:cs typeface="+mn-cs"/>
        </a:defRPr>
      </a:lvl3pPr>
      <a:lvl4pPr marL="1371727">
        <a:defRPr>
          <a:latin typeface="+mn-lt"/>
          <a:ea typeface="+mn-ea"/>
          <a:cs typeface="+mn-cs"/>
        </a:defRPr>
      </a:lvl4pPr>
      <a:lvl5pPr marL="1828969">
        <a:defRPr>
          <a:latin typeface="+mn-lt"/>
          <a:ea typeface="+mn-ea"/>
          <a:cs typeface="+mn-cs"/>
        </a:defRPr>
      </a:lvl5pPr>
      <a:lvl6pPr marL="2286213">
        <a:defRPr>
          <a:latin typeface="+mn-lt"/>
          <a:ea typeface="+mn-ea"/>
          <a:cs typeface="+mn-cs"/>
        </a:defRPr>
      </a:lvl6pPr>
      <a:lvl7pPr marL="2743456">
        <a:defRPr>
          <a:latin typeface="+mn-lt"/>
          <a:ea typeface="+mn-ea"/>
          <a:cs typeface="+mn-cs"/>
        </a:defRPr>
      </a:lvl7pPr>
      <a:lvl8pPr marL="3200698">
        <a:defRPr>
          <a:latin typeface="+mn-lt"/>
          <a:ea typeface="+mn-ea"/>
          <a:cs typeface="+mn-cs"/>
        </a:defRPr>
      </a:lvl8pPr>
      <a:lvl9pPr marL="3657940">
        <a:defRPr>
          <a:latin typeface="+mn-lt"/>
          <a:ea typeface="+mn-ea"/>
          <a:cs typeface="+mn-cs"/>
        </a:defRPr>
      </a:lvl9pPr>
    </p:bodyStyle>
    <p:otherStyle>
      <a:lvl1pPr marL="0">
        <a:defRPr>
          <a:latin typeface="+mn-lt"/>
          <a:ea typeface="+mn-ea"/>
          <a:cs typeface="+mn-cs"/>
        </a:defRPr>
      </a:lvl1pPr>
      <a:lvl2pPr marL="457242">
        <a:defRPr>
          <a:latin typeface="+mn-lt"/>
          <a:ea typeface="+mn-ea"/>
          <a:cs typeface="+mn-cs"/>
        </a:defRPr>
      </a:lvl2pPr>
      <a:lvl3pPr marL="914485">
        <a:defRPr>
          <a:latin typeface="+mn-lt"/>
          <a:ea typeface="+mn-ea"/>
          <a:cs typeface="+mn-cs"/>
        </a:defRPr>
      </a:lvl3pPr>
      <a:lvl4pPr marL="1371727">
        <a:defRPr>
          <a:latin typeface="+mn-lt"/>
          <a:ea typeface="+mn-ea"/>
          <a:cs typeface="+mn-cs"/>
        </a:defRPr>
      </a:lvl4pPr>
      <a:lvl5pPr marL="1828969">
        <a:defRPr>
          <a:latin typeface="+mn-lt"/>
          <a:ea typeface="+mn-ea"/>
          <a:cs typeface="+mn-cs"/>
        </a:defRPr>
      </a:lvl5pPr>
      <a:lvl6pPr marL="2286213">
        <a:defRPr>
          <a:latin typeface="+mn-lt"/>
          <a:ea typeface="+mn-ea"/>
          <a:cs typeface="+mn-cs"/>
        </a:defRPr>
      </a:lvl6pPr>
      <a:lvl7pPr marL="2743456">
        <a:defRPr>
          <a:latin typeface="+mn-lt"/>
          <a:ea typeface="+mn-ea"/>
          <a:cs typeface="+mn-cs"/>
        </a:defRPr>
      </a:lvl7pPr>
      <a:lvl8pPr marL="3200698">
        <a:defRPr>
          <a:latin typeface="+mn-lt"/>
          <a:ea typeface="+mn-ea"/>
          <a:cs typeface="+mn-cs"/>
        </a:defRPr>
      </a:lvl8pPr>
      <a:lvl9pPr marL="365794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806700" y="322284"/>
            <a:ext cx="5142345" cy="2117688"/>
          </a:xfrm>
          <a:prstGeom prst="rect">
            <a:avLst/>
          </a:prstGeom>
        </p:spPr>
        <p:txBody>
          <a:bodyPr wrap="square" lIns="0" tIns="0" rIns="0" bIns="0">
            <a:spAutoFit/>
          </a:bodyPr>
          <a:lstStyle>
            <a:lvl1pPr>
              <a:defRPr sz="4800" b="1" i="0">
                <a:solidFill>
                  <a:schemeClr val="bg1"/>
                </a:solidFill>
                <a:latin typeface="Arial"/>
                <a:cs typeface="Arial"/>
              </a:defRPr>
            </a:lvl1pPr>
          </a:lstStyle>
          <a:p>
            <a:endParaRPr/>
          </a:p>
        </p:txBody>
      </p:sp>
      <p:sp>
        <p:nvSpPr>
          <p:cNvPr id="3" name="Holder 3"/>
          <p:cNvSpPr>
            <a:spLocks noGrp="1"/>
          </p:cNvSpPr>
          <p:nvPr>
            <p:ph type="body" idx="1"/>
          </p:nvPr>
        </p:nvSpPr>
        <p:spPr>
          <a:xfrm>
            <a:off x="777240" y="2313432"/>
            <a:ext cx="13990320"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5285232" y="9354312"/>
            <a:ext cx="4974336" cy="5029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77240" y="9354312"/>
            <a:ext cx="3575304"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12/4/2024</a:t>
            </a:fld>
            <a:endParaRPr lang="en-US"/>
          </a:p>
        </p:txBody>
      </p:sp>
      <p:sp>
        <p:nvSpPr>
          <p:cNvPr id="6" name="Holder 6"/>
          <p:cNvSpPr>
            <a:spLocks noGrp="1"/>
          </p:cNvSpPr>
          <p:nvPr>
            <p:ph type="sldNum" sz="quarter" idx="7"/>
          </p:nvPr>
        </p:nvSpPr>
        <p:spPr>
          <a:xfrm>
            <a:off x="11192256" y="9354312"/>
            <a:ext cx="3575304"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2"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emf"/><Relationship Id="rId2" Type="http://schemas.openxmlformats.org/officeDocument/2006/relationships/image" Target="../media/image10.png"/><Relationship Id="rId16" Type="http://schemas.openxmlformats.org/officeDocument/2006/relationships/image" Target="../media/image24.emf"/><Relationship Id="rId1" Type="http://schemas.openxmlformats.org/officeDocument/2006/relationships/slideLayout" Target="../slideLayouts/slideLayout1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D7885A-21C8-04D5-2D7A-D7F6EC1DA906}"/>
              </a:ext>
            </a:extLst>
          </p:cNvPr>
          <p:cNvGrpSpPr/>
          <p:nvPr/>
        </p:nvGrpSpPr>
        <p:grpSpPr>
          <a:xfrm>
            <a:off x="381001" y="7924801"/>
            <a:ext cx="1125805" cy="1745291"/>
            <a:chOff x="2318308" y="2598262"/>
            <a:chExt cx="3136265" cy="4862029"/>
          </a:xfrm>
        </p:grpSpPr>
        <p:sp>
          <p:nvSpPr>
            <p:cNvPr id="3" name="object 12">
              <a:extLst>
                <a:ext uri="{FF2B5EF4-FFF2-40B4-BE49-F238E27FC236}">
                  <a16:creationId xmlns:a16="http://schemas.microsoft.com/office/drawing/2014/main" id="{9B017117-D992-C7A6-741E-478AEF3C4D15}"/>
                </a:ext>
              </a:extLst>
            </p:cNvPr>
            <p:cNvSpPr/>
            <p:nvPr userDrawn="1"/>
          </p:nvSpPr>
          <p:spPr>
            <a:xfrm>
              <a:off x="2318308" y="2672219"/>
              <a:ext cx="3136265" cy="4714240"/>
            </a:xfrm>
            <a:custGeom>
              <a:avLst/>
              <a:gdLst/>
              <a:ahLst/>
              <a:cxnLst/>
              <a:rect l="l" t="t" r="r" b="b"/>
              <a:pathLst>
                <a:path w="3136265" h="4714240">
                  <a:moveTo>
                    <a:pt x="3135782" y="0"/>
                  </a:moveTo>
                  <a:lnTo>
                    <a:pt x="0" y="0"/>
                  </a:lnTo>
                  <a:lnTo>
                    <a:pt x="0" y="4713960"/>
                  </a:lnTo>
                  <a:lnTo>
                    <a:pt x="3135782" y="4713960"/>
                  </a:lnTo>
                  <a:lnTo>
                    <a:pt x="3135782" y="0"/>
                  </a:lnTo>
                  <a:close/>
                </a:path>
              </a:pathLst>
            </a:custGeom>
            <a:solidFill>
              <a:srgbClr val="FFFFFF"/>
            </a:solidFill>
          </p:spPr>
          <p:txBody>
            <a:bodyPr wrap="square" lIns="0" tIns="0" rIns="0" bIns="0" rtlCol="0"/>
            <a:lstStyle/>
            <a:p>
              <a:endParaRPr/>
            </a:p>
          </p:txBody>
        </p:sp>
        <p:sp>
          <p:nvSpPr>
            <p:cNvPr id="4" name="object 13">
              <a:extLst>
                <a:ext uri="{FF2B5EF4-FFF2-40B4-BE49-F238E27FC236}">
                  <a16:creationId xmlns:a16="http://schemas.microsoft.com/office/drawing/2014/main" id="{5BC57B96-4C7B-55AA-0B81-9F11A0A5CFEE}"/>
                </a:ext>
              </a:extLst>
            </p:cNvPr>
            <p:cNvSpPr/>
            <p:nvPr userDrawn="1"/>
          </p:nvSpPr>
          <p:spPr>
            <a:xfrm>
              <a:off x="2318308" y="2598262"/>
              <a:ext cx="3136265" cy="4862029"/>
            </a:xfrm>
            <a:custGeom>
              <a:avLst/>
              <a:gdLst/>
              <a:ahLst/>
              <a:cxnLst/>
              <a:rect l="l" t="t" r="r" b="b"/>
              <a:pathLst>
                <a:path w="2798445" h="4338320">
                  <a:moveTo>
                    <a:pt x="1138542" y="3818318"/>
                  </a:moveTo>
                  <a:lnTo>
                    <a:pt x="1129715" y="3807663"/>
                  </a:lnTo>
                  <a:lnTo>
                    <a:pt x="1121524" y="3784371"/>
                  </a:lnTo>
                  <a:lnTo>
                    <a:pt x="1114196" y="3742715"/>
                  </a:lnTo>
                  <a:lnTo>
                    <a:pt x="1108011" y="3676980"/>
                  </a:lnTo>
                  <a:lnTo>
                    <a:pt x="1099921" y="3612794"/>
                  </a:lnTo>
                  <a:lnTo>
                    <a:pt x="1083335" y="3565233"/>
                  </a:lnTo>
                  <a:lnTo>
                    <a:pt x="1064907" y="3543058"/>
                  </a:lnTo>
                  <a:lnTo>
                    <a:pt x="1055306" y="3531514"/>
                  </a:lnTo>
                  <a:lnTo>
                    <a:pt x="1012901" y="3508883"/>
                  </a:lnTo>
                  <a:lnTo>
                    <a:pt x="1012901" y="3506114"/>
                  </a:lnTo>
                  <a:lnTo>
                    <a:pt x="1055319" y="3486886"/>
                  </a:lnTo>
                  <a:lnTo>
                    <a:pt x="1069086" y="3475621"/>
                  </a:lnTo>
                  <a:lnTo>
                    <a:pt x="1087539" y="3460534"/>
                  </a:lnTo>
                  <a:lnTo>
                    <a:pt x="1110005" y="3427425"/>
                  </a:lnTo>
                  <a:lnTo>
                    <a:pt x="1123162" y="3387991"/>
                  </a:lnTo>
                  <a:lnTo>
                    <a:pt x="1127455" y="3342627"/>
                  </a:lnTo>
                  <a:lnTo>
                    <a:pt x="1122756" y="3298558"/>
                  </a:lnTo>
                  <a:lnTo>
                    <a:pt x="1109167" y="3259455"/>
                  </a:lnTo>
                  <a:lnTo>
                    <a:pt x="1092352" y="3233623"/>
                  </a:lnTo>
                  <a:lnTo>
                    <a:pt x="1087386" y="3225977"/>
                  </a:lnTo>
                  <a:lnTo>
                    <a:pt x="1058125" y="3198787"/>
                  </a:lnTo>
                  <a:lnTo>
                    <a:pt x="1041539" y="3189478"/>
                  </a:lnTo>
                  <a:lnTo>
                    <a:pt x="1041539" y="3354641"/>
                  </a:lnTo>
                  <a:lnTo>
                    <a:pt x="1035989" y="3395942"/>
                  </a:lnTo>
                  <a:lnTo>
                    <a:pt x="1019378" y="3429533"/>
                  </a:lnTo>
                  <a:lnTo>
                    <a:pt x="991679" y="3454577"/>
                  </a:lnTo>
                  <a:lnTo>
                    <a:pt x="952893" y="3470224"/>
                  </a:lnTo>
                  <a:lnTo>
                    <a:pt x="903008" y="3475621"/>
                  </a:lnTo>
                  <a:lnTo>
                    <a:pt x="707199" y="3475621"/>
                  </a:lnTo>
                  <a:lnTo>
                    <a:pt x="707199" y="3233623"/>
                  </a:lnTo>
                  <a:lnTo>
                    <a:pt x="907630" y="3233623"/>
                  </a:lnTo>
                  <a:lnTo>
                    <a:pt x="958786" y="3238487"/>
                  </a:lnTo>
                  <a:lnTo>
                    <a:pt x="996645" y="3253067"/>
                  </a:lnTo>
                  <a:lnTo>
                    <a:pt x="1036916" y="3311194"/>
                  </a:lnTo>
                  <a:lnTo>
                    <a:pt x="1041539" y="3354641"/>
                  </a:lnTo>
                  <a:lnTo>
                    <a:pt x="1041539" y="3189478"/>
                  </a:lnTo>
                  <a:lnTo>
                    <a:pt x="1022083" y="3178556"/>
                  </a:lnTo>
                  <a:lnTo>
                    <a:pt x="979995" y="3165919"/>
                  </a:lnTo>
                  <a:lnTo>
                    <a:pt x="932573" y="3161563"/>
                  </a:lnTo>
                  <a:lnTo>
                    <a:pt x="624014" y="3161563"/>
                  </a:lnTo>
                  <a:lnTo>
                    <a:pt x="624014" y="3822014"/>
                  </a:lnTo>
                  <a:lnTo>
                    <a:pt x="707199" y="3822014"/>
                  </a:lnTo>
                  <a:lnTo>
                    <a:pt x="707199" y="3543058"/>
                  </a:lnTo>
                  <a:lnTo>
                    <a:pt x="891006" y="3543058"/>
                  </a:lnTo>
                  <a:lnTo>
                    <a:pt x="938339" y="3547389"/>
                  </a:lnTo>
                  <a:lnTo>
                    <a:pt x="974572" y="3561296"/>
                  </a:lnTo>
                  <a:lnTo>
                    <a:pt x="1017028" y="3623335"/>
                  </a:lnTo>
                  <a:lnTo>
                    <a:pt x="1024953" y="3674199"/>
                  </a:lnTo>
                  <a:lnTo>
                    <a:pt x="1029893" y="3742715"/>
                  </a:lnTo>
                  <a:lnTo>
                    <a:pt x="1034516" y="3785184"/>
                  </a:lnTo>
                  <a:lnTo>
                    <a:pt x="1040371" y="3809441"/>
                  </a:lnTo>
                  <a:lnTo>
                    <a:pt x="1048931" y="3822014"/>
                  </a:lnTo>
                  <a:lnTo>
                    <a:pt x="1138542" y="3822014"/>
                  </a:lnTo>
                  <a:lnTo>
                    <a:pt x="1138542" y="3818318"/>
                  </a:lnTo>
                  <a:close/>
                </a:path>
                <a:path w="2798445" h="4338320">
                  <a:moveTo>
                    <a:pt x="1175512" y="822528"/>
                  </a:moveTo>
                  <a:lnTo>
                    <a:pt x="1172959" y="774230"/>
                  </a:lnTo>
                  <a:lnTo>
                    <a:pt x="1165415" y="728370"/>
                  </a:lnTo>
                  <a:lnTo>
                    <a:pt x="1153045" y="685304"/>
                  </a:lnTo>
                  <a:lnTo>
                    <a:pt x="1136027" y="645350"/>
                  </a:lnTo>
                  <a:lnTo>
                    <a:pt x="1114513" y="608850"/>
                  </a:lnTo>
                  <a:lnTo>
                    <a:pt x="1090523" y="578459"/>
                  </a:lnTo>
                  <a:lnTo>
                    <a:pt x="1090523" y="822528"/>
                  </a:lnTo>
                  <a:lnTo>
                    <a:pt x="1087462" y="872705"/>
                  </a:lnTo>
                  <a:lnTo>
                    <a:pt x="1078331" y="919378"/>
                  </a:lnTo>
                  <a:lnTo>
                    <a:pt x="1063218" y="961898"/>
                  </a:lnTo>
                  <a:lnTo>
                    <a:pt x="1042225" y="999617"/>
                  </a:lnTo>
                  <a:lnTo>
                    <a:pt x="1015441" y="1031925"/>
                  </a:lnTo>
                  <a:lnTo>
                    <a:pt x="982954" y="1058164"/>
                  </a:lnTo>
                  <a:lnTo>
                    <a:pt x="944867" y="1077696"/>
                  </a:lnTo>
                  <a:lnTo>
                    <a:pt x="901255" y="1089888"/>
                  </a:lnTo>
                  <a:lnTo>
                    <a:pt x="852220" y="1094092"/>
                  </a:lnTo>
                  <a:lnTo>
                    <a:pt x="803173" y="1089888"/>
                  </a:lnTo>
                  <a:lnTo>
                    <a:pt x="759561" y="1077696"/>
                  </a:lnTo>
                  <a:lnTo>
                    <a:pt x="721474" y="1058164"/>
                  </a:lnTo>
                  <a:lnTo>
                    <a:pt x="688987" y="1031925"/>
                  </a:lnTo>
                  <a:lnTo>
                    <a:pt x="662203" y="999617"/>
                  </a:lnTo>
                  <a:lnTo>
                    <a:pt x="641210" y="961898"/>
                  </a:lnTo>
                  <a:lnTo>
                    <a:pt x="626097" y="919378"/>
                  </a:lnTo>
                  <a:lnTo>
                    <a:pt x="616966" y="872705"/>
                  </a:lnTo>
                  <a:lnTo>
                    <a:pt x="613905" y="822528"/>
                  </a:lnTo>
                  <a:lnTo>
                    <a:pt x="616966" y="772325"/>
                  </a:lnTo>
                  <a:lnTo>
                    <a:pt x="626097" y="725563"/>
                  </a:lnTo>
                  <a:lnTo>
                    <a:pt x="641210" y="682929"/>
                  </a:lnTo>
                  <a:lnTo>
                    <a:pt x="662203" y="645045"/>
                  </a:lnTo>
                  <a:lnTo>
                    <a:pt x="688987" y="612584"/>
                  </a:lnTo>
                  <a:lnTo>
                    <a:pt x="721474" y="586206"/>
                  </a:lnTo>
                  <a:lnTo>
                    <a:pt x="759561" y="566547"/>
                  </a:lnTo>
                  <a:lnTo>
                    <a:pt x="803173" y="554278"/>
                  </a:lnTo>
                  <a:lnTo>
                    <a:pt x="852220" y="550037"/>
                  </a:lnTo>
                  <a:lnTo>
                    <a:pt x="901255" y="554278"/>
                  </a:lnTo>
                  <a:lnTo>
                    <a:pt x="944867" y="566547"/>
                  </a:lnTo>
                  <a:lnTo>
                    <a:pt x="982954" y="586206"/>
                  </a:lnTo>
                  <a:lnTo>
                    <a:pt x="1015441" y="612584"/>
                  </a:lnTo>
                  <a:lnTo>
                    <a:pt x="1042225" y="645045"/>
                  </a:lnTo>
                  <a:lnTo>
                    <a:pt x="1063218" y="682929"/>
                  </a:lnTo>
                  <a:lnTo>
                    <a:pt x="1078331" y="725563"/>
                  </a:lnTo>
                  <a:lnTo>
                    <a:pt x="1087462" y="772325"/>
                  </a:lnTo>
                  <a:lnTo>
                    <a:pt x="1090523" y="822528"/>
                  </a:lnTo>
                  <a:lnTo>
                    <a:pt x="1090523" y="578459"/>
                  </a:lnTo>
                  <a:lnTo>
                    <a:pt x="1061313" y="550037"/>
                  </a:lnTo>
                  <a:lnTo>
                    <a:pt x="1024699" y="523379"/>
                  </a:lnTo>
                  <a:lnTo>
                    <a:pt x="986904" y="504012"/>
                  </a:lnTo>
                  <a:lnTo>
                    <a:pt x="945438" y="489775"/>
                  </a:lnTo>
                  <a:lnTo>
                    <a:pt x="900493" y="480987"/>
                  </a:lnTo>
                  <a:lnTo>
                    <a:pt x="852220" y="477977"/>
                  </a:lnTo>
                  <a:lnTo>
                    <a:pt x="803948" y="480987"/>
                  </a:lnTo>
                  <a:lnTo>
                    <a:pt x="758990" y="489775"/>
                  </a:lnTo>
                  <a:lnTo>
                    <a:pt x="717537" y="504012"/>
                  </a:lnTo>
                  <a:lnTo>
                    <a:pt x="679729" y="523379"/>
                  </a:lnTo>
                  <a:lnTo>
                    <a:pt x="645744" y="547535"/>
                  </a:lnTo>
                  <a:lnTo>
                    <a:pt x="615746" y="576122"/>
                  </a:lnTo>
                  <a:lnTo>
                    <a:pt x="589915" y="608850"/>
                  </a:lnTo>
                  <a:lnTo>
                    <a:pt x="568401" y="645350"/>
                  </a:lnTo>
                  <a:lnTo>
                    <a:pt x="551370" y="685304"/>
                  </a:lnTo>
                  <a:lnTo>
                    <a:pt x="539013" y="728370"/>
                  </a:lnTo>
                  <a:lnTo>
                    <a:pt x="531469" y="774230"/>
                  </a:lnTo>
                  <a:lnTo>
                    <a:pt x="528916" y="822528"/>
                  </a:lnTo>
                  <a:lnTo>
                    <a:pt x="531469" y="870826"/>
                  </a:lnTo>
                  <a:lnTo>
                    <a:pt x="539013" y="916686"/>
                  </a:lnTo>
                  <a:lnTo>
                    <a:pt x="551370" y="959751"/>
                  </a:lnTo>
                  <a:lnTo>
                    <a:pt x="568401" y="999705"/>
                  </a:lnTo>
                  <a:lnTo>
                    <a:pt x="589915" y="1036205"/>
                  </a:lnTo>
                  <a:lnTo>
                    <a:pt x="615746" y="1068920"/>
                  </a:lnTo>
                  <a:lnTo>
                    <a:pt x="645744" y="1097521"/>
                  </a:lnTo>
                  <a:lnTo>
                    <a:pt x="679729" y="1121676"/>
                  </a:lnTo>
                  <a:lnTo>
                    <a:pt x="717537" y="1141044"/>
                  </a:lnTo>
                  <a:lnTo>
                    <a:pt x="758990" y="1155280"/>
                  </a:lnTo>
                  <a:lnTo>
                    <a:pt x="803948" y="1164069"/>
                  </a:lnTo>
                  <a:lnTo>
                    <a:pt x="852220" y="1167079"/>
                  </a:lnTo>
                  <a:lnTo>
                    <a:pt x="900493" y="1164069"/>
                  </a:lnTo>
                  <a:lnTo>
                    <a:pt x="945438" y="1155280"/>
                  </a:lnTo>
                  <a:lnTo>
                    <a:pt x="986904" y="1141044"/>
                  </a:lnTo>
                  <a:lnTo>
                    <a:pt x="1024699" y="1121676"/>
                  </a:lnTo>
                  <a:lnTo>
                    <a:pt x="1058684" y="1097521"/>
                  </a:lnTo>
                  <a:lnTo>
                    <a:pt x="1088682" y="1068920"/>
                  </a:lnTo>
                  <a:lnTo>
                    <a:pt x="1114513" y="1036205"/>
                  </a:lnTo>
                  <a:lnTo>
                    <a:pt x="1136065" y="999617"/>
                  </a:lnTo>
                  <a:lnTo>
                    <a:pt x="1153045" y="959751"/>
                  </a:lnTo>
                  <a:lnTo>
                    <a:pt x="1165415" y="916686"/>
                  </a:lnTo>
                  <a:lnTo>
                    <a:pt x="1172959" y="870826"/>
                  </a:lnTo>
                  <a:lnTo>
                    <a:pt x="1175512" y="822528"/>
                  </a:lnTo>
                  <a:close/>
                </a:path>
                <a:path w="2798445" h="4338320">
                  <a:moveTo>
                    <a:pt x="1290485" y="1831606"/>
                  </a:moveTo>
                  <a:lnTo>
                    <a:pt x="1206360" y="1831606"/>
                  </a:lnTo>
                  <a:lnTo>
                    <a:pt x="1096467" y="2261108"/>
                  </a:lnTo>
                  <a:lnTo>
                    <a:pt x="1085659" y="2305570"/>
                  </a:lnTo>
                  <a:lnTo>
                    <a:pt x="1070610" y="2372893"/>
                  </a:lnTo>
                  <a:lnTo>
                    <a:pt x="1068755" y="2372893"/>
                  </a:lnTo>
                  <a:lnTo>
                    <a:pt x="1059891" y="2332710"/>
                  </a:lnTo>
                  <a:lnTo>
                    <a:pt x="1051255" y="2295728"/>
                  </a:lnTo>
                  <a:lnTo>
                    <a:pt x="1042009" y="2259253"/>
                  </a:lnTo>
                  <a:lnTo>
                    <a:pt x="926528" y="1831606"/>
                  </a:lnTo>
                  <a:lnTo>
                    <a:pt x="836917" y="1831606"/>
                  </a:lnTo>
                  <a:lnTo>
                    <a:pt x="710603" y="2285454"/>
                  </a:lnTo>
                  <a:lnTo>
                    <a:pt x="705319" y="2306028"/>
                  </a:lnTo>
                  <a:lnTo>
                    <a:pt x="699338" y="2331618"/>
                  </a:lnTo>
                  <a:lnTo>
                    <a:pt x="690067" y="2372893"/>
                  </a:lnTo>
                  <a:lnTo>
                    <a:pt x="688225" y="2372893"/>
                  </a:lnTo>
                  <a:lnTo>
                    <a:pt x="679907" y="2333637"/>
                  </a:lnTo>
                  <a:lnTo>
                    <a:pt x="671855" y="2297290"/>
                  </a:lnTo>
                  <a:lnTo>
                    <a:pt x="663270" y="2261108"/>
                  </a:lnTo>
                  <a:lnTo>
                    <a:pt x="558927" y="1831606"/>
                  </a:lnTo>
                  <a:lnTo>
                    <a:pt x="472084" y="1831606"/>
                  </a:lnTo>
                  <a:lnTo>
                    <a:pt x="643001" y="2492019"/>
                  </a:lnTo>
                  <a:lnTo>
                    <a:pt x="726059" y="2492019"/>
                  </a:lnTo>
                  <a:lnTo>
                    <a:pt x="862025" y="2003094"/>
                  </a:lnTo>
                  <a:lnTo>
                    <a:pt x="866838" y="1984806"/>
                  </a:lnTo>
                  <a:lnTo>
                    <a:pt x="872159" y="1962213"/>
                  </a:lnTo>
                  <a:lnTo>
                    <a:pt x="880338" y="1925840"/>
                  </a:lnTo>
                  <a:lnTo>
                    <a:pt x="882180" y="1925840"/>
                  </a:lnTo>
                  <a:lnTo>
                    <a:pt x="898169" y="1994395"/>
                  </a:lnTo>
                  <a:lnTo>
                    <a:pt x="906208" y="2026488"/>
                  </a:lnTo>
                  <a:lnTo>
                    <a:pt x="1027226" y="2492019"/>
                  </a:lnTo>
                  <a:lnTo>
                    <a:pt x="1106639" y="2492019"/>
                  </a:lnTo>
                  <a:lnTo>
                    <a:pt x="1290485" y="1831606"/>
                  </a:lnTo>
                  <a:close/>
                </a:path>
                <a:path w="2798445" h="4338320">
                  <a:moveTo>
                    <a:pt x="2220353" y="3822027"/>
                  </a:moveTo>
                  <a:lnTo>
                    <a:pt x="1997760" y="3484867"/>
                  </a:lnTo>
                  <a:lnTo>
                    <a:pt x="2213851" y="3161563"/>
                  </a:lnTo>
                  <a:lnTo>
                    <a:pt x="2122436" y="3161563"/>
                  </a:lnTo>
                  <a:lnTo>
                    <a:pt x="1955215" y="3425736"/>
                  </a:lnTo>
                  <a:lnTo>
                    <a:pt x="1953412" y="3425736"/>
                  </a:lnTo>
                  <a:lnTo>
                    <a:pt x="1789887" y="3161563"/>
                  </a:lnTo>
                  <a:lnTo>
                    <a:pt x="1693849" y="3161563"/>
                  </a:lnTo>
                  <a:lnTo>
                    <a:pt x="1906295" y="3483940"/>
                  </a:lnTo>
                  <a:lnTo>
                    <a:pt x="1677225" y="3822027"/>
                  </a:lnTo>
                  <a:lnTo>
                    <a:pt x="1771459" y="3822027"/>
                  </a:lnTo>
                  <a:lnTo>
                    <a:pt x="1948789" y="3543985"/>
                  </a:lnTo>
                  <a:lnTo>
                    <a:pt x="1950643" y="3543985"/>
                  </a:lnTo>
                  <a:lnTo>
                    <a:pt x="2120582" y="3822027"/>
                  </a:lnTo>
                  <a:lnTo>
                    <a:pt x="2220353" y="3822027"/>
                  </a:lnTo>
                  <a:close/>
                </a:path>
                <a:path w="2798445" h="4338320">
                  <a:moveTo>
                    <a:pt x="2220353" y="1162913"/>
                  </a:moveTo>
                  <a:lnTo>
                    <a:pt x="1997760" y="825754"/>
                  </a:lnTo>
                  <a:lnTo>
                    <a:pt x="2213851" y="502450"/>
                  </a:lnTo>
                  <a:lnTo>
                    <a:pt x="2122436" y="502450"/>
                  </a:lnTo>
                  <a:lnTo>
                    <a:pt x="1955215" y="766622"/>
                  </a:lnTo>
                  <a:lnTo>
                    <a:pt x="1953412" y="766622"/>
                  </a:lnTo>
                  <a:lnTo>
                    <a:pt x="1789887" y="502450"/>
                  </a:lnTo>
                  <a:lnTo>
                    <a:pt x="1693849" y="502450"/>
                  </a:lnTo>
                  <a:lnTo>
                    <a:pt x="1906295" y="824826"/>
                  </a:lnTo>
                  <a:lnTo>
                    <a:pt x="1677225" y="1162913"/>
                  </a:lnTo>
                  <a:lnTo>
                    <a:pt x="1771459" y="1162913"/>
                  </a:lnTo>
                  <a:lnTo>
                    <a:pt x="1948789" y="884872"/>
                  </a:lnTo>
                  <a:lnTo>
                    <a:pt x="1950643" y="884872"/>
                  </a:lnTo>
                  <a:lnTo>
                    <a:pt x="2120582" y="1162913"/>
                  </a:lnTo>
                  <a:lnTo>
                    <a:pt x="2220353" y="1162913"/>
                  </a:lnTo>
                  <a:close/>
                </a:path>
                <a:path w="2798445" h="4338320">
                  <a:moveTo>
                    <a:pt x="2272093" y="2161362"/>
                  </a:moveTo>
                  <a:lnTo>
                    <a:pt x="2269540" y="2113064"/>
                  </a:lnTo>
                  <a:lnTo>
                    <a:pt x="2261997" y="2067204"/>
                  </a:lnTo>
                  <a:lnTo>
                    <a:pt x="2249627" y="2024138"/>
                  </a:lnTo>
                  <a:lnTo>
                    <a:pt x="2232609" y="1984184"/>
                  </a:lnTo>
                  <a:lnTo>
                    <a:pt x="2211095" y="1947684"/>
                  </a:lnTo>
                  <a:lnTo>
                    <a:pt x="2187105" y="1917293"/>
                  </a:lnTo>
                  <a:lnTo>
                    <a:pt x="2187105" y="2161362"/>
                  </a:lnTo>
                  <a:lnTo>
                    <a:pt x="2184031" y="2211540"/>
                  </a:lnTo>
                  <a:lnTo>
                    <a:pt x="2174900" y="2258199"/>
                  </a:lnTo>
                  <a:lnTo>
                    <a:pt x="2159800" y="2300719"/>
                  </a:lnTo>
                  <a:lnTo>
                    <a:pt x="2138807" y="2338451"/>
                  </a:lnTo>
                  <a:lnTo>
                    <a:pt x="2112022" y="2370759"/>
                  </a:lnTo>
                  <a:lnTo>
                    <a:pt x="2079536" y="2396998"/>
                  </a:lnTo>
                  <a:lnTo>
                    <a:pt x="2041448" y="2416530"/>
                  </a:lnTo>
                  <a:lnTo>
                    <a:pt x="1997837" y="2428722"/>
                  </a:lnTo>
                  <a:lnTo>
                    <a:pt x="1948802" y="2432926"/>
                  </a:lnTo>
                  <a:lnTo>
                    <a:pt x="1899754" y="2428722"/>
                  </a:lnTo>
                  <a:lnTo>
                    <a:pt x="1856143" y="2416530"/>
                  </a:lnTo>
                  <a:lnTo>
                    <a:pt x="1818043" y="2396998"/>
                  </a:lnTo>
                  <a:lnTo>
                    <a:pt x="1785569" y="2370759"/>
                  </a:lnTo>
                  <a:lnTo>
                    <a:pt x="1758772" y="2338451"/>
                  </a:lnTo>
                  <a:lnTo>
                    <a:pt x="1737791" y="2300719"/>
                  </a:lnTo>
                  <a:lnTo>
                    <a:pt x="1722678" y="2258199"/>
                  </a:lnTo>
                  <a:lnTo>
                    <a:pt x="1713547" y="2211540"/>
                  </a:lnTo>
                  <a:lnTo>
                    <a:pt x="1710486" y="2161362"/>
                  </a:lnTo>
                  <a:lnTo>
                    <a:pt x="1713547" y="2111146"/>
                  </a:lnTo>
                  <a:lnTo>
                    <a:pt x="1722678" y="2064397"/>
                  </a:lnTo>
                  <a:lnTo>
                    <a:pt x="1737791" y="2021751"/>
                  </a:lnTo>
                  <a:lnTo>
                    <a:pt x="1758772" y="1983879"/>
                  </a:lnTo>
                  <a:lnTo>
                    <a:pt x="1785569" y="1951418"/>
                  </a:lnTo>
                  <a:lnTo>
                    <a:pt x="1818043" y="1925040"/>
                  </a:lnTo>
                  <a:lnTo>
                    <a:pt x="1856143" y="1905381"/>
                  </a:lnTo>
                  <a:lnTo>
                    <a:pt x="1899754" y="1893100"/>
                  </a:lnTo>
                  <a:lnTo>
                    <a:pt x="1948802" y="1888871"/>
                  </a:lnTo>
                  <a:lnTo>
                    <a:pt x="1997837" y="1893100"/>
                  </a:lnTo>
                  <a:lnTo>
                    <a:pt x="2041448" y="1905381"/>
                  </a:lnTo>
                  <a:lnTo>
                    <a:pt x="2079536" y="1925040"/>
                  </a:lnTo>
                  <a:lnTo>
                    <a:pt x="2112022" y="1951418"/>
                  </a:lnTo>
                  <a:lnTo>
                    <a:pt x="2138807" y="1983879"/>
                  </a:lnTo>
                  <a:lnTo>
                    <a:pt x="2159800" y="2021751"/>
                  </a:lnTo>
                  <a:lnTo>
                    <a:pt x="2174900" y="2064397"/>
                  </a:lnTo>
                  <a:lnTo>
                    <a:pt x="2184031" y="2111146"/>
                  </a:lnTo>
                  <a:lnTo>
                    <a:pt x="2187105" y="2161362"/>
                  </a:lnTo>
                  <a:lnTo>
                    <a:pt x="2187105" y="1917293"/>
                  </a:lnTo>
                  <a:lnTo>
                    <a:pt x="2185263" y="1914956"/>
                  </a:lnTo>
                  <a:lnTo>
                    <a:pt x="2157895" y="1888871"/>
                  </a:lnTo>
                  <a:lnTo>
                    <a:pt x="2155266" y="1886356"/>
                  </a:lnTo>
                  <a:lnTo>
                    <a:pt x="2121281" y="1862213"/>
                  </a:lnTo>
                  <a:lnTo>
                    <a:pt x="2083473" y="1842846"/>
                  </a:lnTo>
                  <a:lnTo>
                    <a:pt x="2042020" y="1828609"/>
                  </a:lnTo>
                  <a:lnTo>
                    <a:pt x="1997075" y="1819808"/>
                  </a:lnTo>
                  <a:lnTo>
                    <a:pt x="1948802" y="1816811"/>
                  </a:lnTo>
                  <a:lnTo>
                    <a:pt x="1900529" y="1819808"/>
                  </a:lnTo>
                  <a:lnTo>
                    <a:pt x="1855571" y="1828609"/>
                  </a:lnTo>
                  <a:lnTo>
                    <a:pt x="1814106" y="1842846"/>
                  </a:lnTo>
                  <a:lnTo>
                    <a:pt x="1776310" y="1862213"/>
                  </a:lnTo>
                  <a:lnTo>
                    <a:pt x="1742325" y="1886356"/>
                  </a:lnTo>
                  <a:lnTo>
                    <a:pt x="1712328" y="1914956"/>
                  </a:lnTo>
                  <a:lnTo>
                    <a:pt x="1686496" y="1947684"/>
                  </a:lnTo>
                  <a:lnTo>
                    <a:pt x="1664982" y="1984184"/>
                  </a:lnTo>
                  <a:lnTo>
                    <a:pt x="1647952" y="2024138"/>
                  </a:lnTo>
                  <a:lnTo>
                    <a:pt x="1635582" y="2067204"/>
                  </a:lnTo>
                  <a:lnTo>
                    <a:pt x="1628051" y="2113064"/>
                  </a:lnTo>
                  <a:lnTo>
                    <a:pt x="1625498" y="2161362"/>
                  </a:lnTo>
                  <a:lnTo>
                    <a:pt x="1628051" y="2209660"/>
                  </a:lnTo>
                  <a:lnTo>
                    <a:pt x="1635582" y="2255520"/>
                  </a:lnTo>
                  <a:lnTo>
                    <a:pt x="1647952" y="2298585"/>
                  </a:lnTo>
                  <a:lnTo>
                    <a:pt x="1664982" y="2338540"/>
                  </a:lnTo>
                  <a:lnTo>
                    <a:pt x="1686496" y="2375039"/>
                  </a:lnTo>
                  <a:lnTo>
                    <a:pt x="1712328" y="2407755"/>
                  </a:lnTo>
                  <a:lnTo>
                    <a:pt x="1742325" y="2436355"/>
                  </a:lnTo>
                  <a:lnTo>
                    <a:pt x="1776310" y="2460510"/>
                  </a:lnTo>
                  <a:lnTo>
                    <a:pt x="1814106" y="2479878"/>
                  </a:lnTo>
                  <a:lnTo>
                    <a:pt x="1855571" y="2494115"/>
                  </a:lnTo>
                  <a:lnTo>
                    <a:pt x="1900529" y="2502903"/>
                  </a:lnTo>
                  <a:lnTo>
                    <a:pt x="1948802" y="2505913"/>
                  </a:lnTo>
                  <a:lnTo>
                    <a:pt x="1997075" y="2502903"/>
                  </a:lnTo>
                  <a:lnTo>
                    <a:pt x="2042020" y="2494115"/>
                  </a:lnTo>
                  <a:lnTo>
                    <a:pt x="2083473" y="2479878"/>
                  </a:lnTo>
                  <a:lnTo>
                    <a:pt x="2121281" y="2460510"/>
                  </a:lnTo>
                  <a:lnTo>
                    <a:pt x="2155266" y="2436355"/>
                  </a:lnTo>
                  <a:lnTo>
                    <a:pt x="2185263" y="2407755"/>
                  </a:lnTo>
                  <a:lnTo>
                    <a:pt x="2211095" y="2375039"/>
                  </a:lnTo>
                  <a:lnTo>
                    <a:pt x="2232647" y="2338451"/>
                  </a:lnTo>
                  <a:lnTo>
                    <a:pt x="2249627" y="2298585"/>
                  </a:lnTo>
                  <a:lnTo>
                    <a:pt x="2261997" y="2255520"/>
                  </a:lnTo>
                  <a:lnTo>
                    <a:pt x="2269540" y="2209660"/>
                  </a:lnTo>
                  <a:lnTo>
                    <a:pt x="2272093" y="2161362"/>
                  </a:lnTo>
                  <a:close/>
                </a:path>
                <a:path w="2798445" h="4338320">
                  <a:moveTo>
                    <a:pt x="2798051" y="0"/>
                  </a:moveTo>
                  <a:lnTo>
                    <a:pt x="2731541" y="0"/>
                  </a:lnTo>
                  <a:lnTo>
                    <a:pt x="2731541" y="67310"/>
                  </a:lnTo>
                  <a:lnTo>
                    <a:pt x="2731541" y="4271010"/>
                  </a:lnTo>
                  <a:lnTo>
                    <a:pt x="66509" y="4271010"/>
                  </a:lnTo>
                  <a:lnTo>
                    <a:pt x="66509" y="67310"/>
                  </a:lnTo>
                  <a:lnTo>
                    <a:pt x="2731541" y="67310"/>
                  </a:lnTo>
                  <a:lnTo>
                    <a:pt x="2731541" y="0"/>
                  </a:lnTo>
                  <a:lnTo>
                    <a:pt x="0" y="0"/>
                  </a:lnTo>
                  <a:lnTo>
                    <a:pt x="0" y="67310"/>
                  </a:lnTo>
                  <a:lnTo>
                    <a:pt x="0" y="4271010"/>
                  </a:lnTo>
                  <a:lnTo>
                    <a:pt x="0" y="4338320"/>
                  </a:lnTo>
                  <a:lnTo>
                    <a:pt x="2798051" y="4338320"/>
                  </a:lnTo>
                  <a:lnTo>
                    <a:pt x="2798051" y="4271442"/>
                  </a:lnTo>
                  <a:lnTo>
                    <a:pt x="2798051" y="4271010"/>
                  </a:lnTo>
                  <a:lnTo>
                    <a:pt x="2798051" y="67310"/>
                  </a:lnTo>
                  <a:lnTo>
                    <a:pt x="2798051" y="66903"/>
                  </a:lnTo>
                  <a:lnTo>
                    <a:pt x="2798051" y="0"/>
                  </a:lnTo>
                  <a:close/>
                </a:path>
              </a:pathLst>
            </a:custGeom>
            <a:solidFill>
              <a:srgbClr val="24282A"/>
            </a:solidFill>
          </p:spPr>
          <p:txBody>
            <a:bodyPr wrap="square" lIns="0" tIns="0" rIns="0" bIns="0" rtlCol="0"/>
            <a:lstStyle/>
            <a:p>
              <a:endParaRPr/>
            </a:p>
          </p:txBody>
        </p:sp>
      </p:grpSp>
    </p:spTree>
    <p:extLst>
      <p:ext uri="{BB962C8B-B14F-4D97-AF65-F5344CB8AC3E}">
        <p14:creationId xmlns:p14="http://schemas.microsoft.com/office/powerpoint/2010/main" val="594218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0ACD57AD-433D-0666-9530-7246E9AB8A5F}"/>
              </a:ext>
            </a:extLst>
          </p:cNvPr>
          <p:cNvSpPr>
            <a:spLocks noGrp="1"/>
          </p:cNvSpPr>
          <p:nvPr>
            <p:ph type="body" sz="quarter" idx="13"/>
          </p:nvPr>
        </p:nvSpPr>
        <p:spPr>
          <a:xfrm>
            <a:off x="8107363" y="533402"/>
            <a:ext cx="6629399" cy="830997"/>
          </a:xfrm>
        </p:spPr>
        <p:txBody>
          <a:bodyPr/>
          <a:lstStyle/>
          <a:p>
            <a:r>
              <a:rPr lang="en-US" dirty="0">
                <a:solidFill>
                  <a:schemeClr val="tx1"/>
                </a:solidFill>
              </a:rPr>
              <a:t>About Suite 301</a:t>
            </a:r>
          </a:p>
        </p:txBody>
      </p:sp>
      <p:sp>
        <p:nvSpPr>
          <p:cNvPr id="5" name="Text Placeholder 4">
            <a:extLst>
              <a:ext uri="{FF2B5EF4-FFF2-40B4-BE49-F238E27FC236}">
                <a16:creationId xmlns:a16="http://schemas.microsoft.com/office/drawing/2014/main" id="{1D564597-5A99-F108-C6E6-868696726154}"/>
              </a:ext>
            </a:extLst>
          </p:cNvPr>
          <p:cNvSpPr>
            <a:spLocks noGrp="1"/>
          </p:cNvSpPr>
          <p:nvPr>
            <p:ph type="body" sz="quarter" idx="17"/>
          </p:nvPr>
        </p:nvSpPr>
        <p:spPr>
          <a:xfrm>
            <a:off x="8107364" y="1405000"/>
            <a:ext cx="6302374" cy="492571"/>
          </a:xfrm>
        </p:spPr>
        <p:txBody>
          <a:bodyPr wrap="square" lIns="0" tIns="0" rIns="0" bIns="0" anchor="t">
            <a:spAutoFit/>
          </a:bodyPr>
          <a:lstStyle/>
          <a:p>
            <a:r>
              <a:rPr lang="en-CA" sz="3200" dirty="0">
                <a:solidFill>
                  <a:schemeClr val="tx1"/>
                </a:solidFill>
                <a:latin typeface="Helvetica"/>
                <a:cs typeface="Arial"/>
              </a:rPr>
              <a:t>2 offices open area | 704</a:t>
            </a:r>
            <a:r>
              <a:rPr lang="en-US" sz="3200" dirty="0">
                <a:solidFill>
                  <a:schemeClr val="tx1"/>
                </a:solidFill>
                <a:latin typeface="Arial"/>
                <a:cs typeface="Arial"/>
              </a:rPr>
              <a:t> SF</a:t>
            </a:r>
          </a:p>
        </p:txBody>
      </p:sp>
      <p:sp>
        <p:nvSpPr>
          <p:cNvPr id="11" name="Text Placeholder 9">
            <a:extLst>
              <a:ext uri="{FF2B5EF4-FFF2-40B4-BE49-F238E27FC236}">
                <a16:creationId xmlns:a16="http://schemas.microsoft.com/office/drawing/2014/main" id="{867AD624-AE8D-112C-E316-6C2613ED1D16}"/>
              </a:ext>
            </a:extLst>
          </p:cNvPr>
          <p:cNvSpPr>
            <a:spLocks noGrp="1"/>
          </p:cNvSpPr>
          <p:nvPr>
            <p:ph type="body" sz="quarter" idx="14"/>
          </p:nvPr>
        </p:nvSpPr>
        <p:spPr>
          <a:xfrm>
            <a:off x="8107364" y="2055558"/>
            <a:ext cx="6946118" cy="2108269"/>
          </a:xfrm>
        </p:spPr>
        <p:txBody>
          <a:bodyPr wrap="square" lIns="0" tIns="0" rIns="0" bIns="0" anchor="t">
            <a:spAutoFit/>
          </a:bodyPr>
          <a:lstStyle/>
          <a:p>
            <a:r>
              <a:rPr lang="en-US" sz="1800" dirty="0">
                <a:solidFill>
                  <a:srgbClr val="212529"/>
                </a:solidFill>
                <a:latin typeface="Arial"/>
                <a:cs typeface="Arial"/>
              </a:rPr>
              <a:t>Grow your business in the center of it all. The common </a:t>
            </a:r>
            <a:br>
              <a:rPr lang="en-US" sz="1800" dirty="0">
                <a:solidFill>
                  <a:srgbClr val="212529"/>
                </a:solidFill>
                <a:latin typeface="Arial"/>
                <a:cs typeface="Arial"/>
              </a:rPr>
            </a:br>
            <a:r>
              <a:rPr lang="en-US" sz="1800" dirty="0">
                <a:solidFill>
                  <a:srgbClr val="212529"/>
                </a:solidFill>
                <a:latin typeface="Arial"/>
                <a:cs typeface="Arial"/>
              </a:rPr>
              <a:t>space is equipped with TV, waiting area, and kitchenette with new appliances and complimentary Nespresso coffee. It’s filled with plush soft-seating and original art pieces. Wi-Fi ensures smooth sailing.</a:t>
            </a:r>
          </a:p>
          <a:p>
            <a:endParaRPr lang="en-US" sz="1100" dirty="0">
              <a:solidFill>
                <a:srgbClr val="212529"/>
              </a:solidFill>
              <a:latin typeface="Arial"/>
              <a:cs typeface="Arial"/>
            </a:endParaRPr>
          </a:p>
          <a:p>
            <a:r>
              <a:rPr lang="en-US" sz="1800" dirty="0">
                <a:solidFill>
                  <a:srgbClr val="212529"/>
                </a:solidFill>
                <a:latin typeface="Arial"/>
                <a:cs typeface="Arial"/>
              </a:rPr>
              <a:t>Bright natural light amplifies the space which comes fully furnished with Herman Miller furnishings.</a:t>
            </a:r>
          </a:p>
        </p:txBody>
      </p:sp>
      <p:pic>
        <p:nvPicPr>
          <p:cNvPr id="37" name="Picture Placeholder 36" descr="A room with glass doors and tables&#10;&#10;Description automatically generated">
            <a:extLst>
              <a:ext uri="{FF2B5EF4-FFF2-40B4-BE49-F238E27FC236}">
                <a16:creationId xmlns:a16="http://schemas.microsoft.com/office/drawing/2014/main" id="{B957B6F4-6C86-1C28-D11B-41974A633272}"/>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9474" r="29474"/>
          <a:stretch>
            <a:fillRect/>
          </a:stretch>
        </p:blipFill>
        <p:spPr>
          <a:xfrm>
            <a:off x="1" y="1"/>
            <a:ext cx="6946118" cy="5738710"/>
          </a:xfrm>
        </p:spPr>
      </p:pic>
      <p:pic>
        <p:nvPicPr>
          <p:cNvPr id="41" name="Picture 40" descr="A room with a desk and chairs&#10;&#10;Description automatically generated">
            <a:extLst>
              <a:ext uri="{FF2B5EF4-FFF2-40B4-BE49-F238E27FC236}">
                <a16:creationId xmlns:a16="http://schemas.microsoft.com/office/drawing/2014/main" id="{D4A4569E-36CB-5443-B104-BC0245A6E50D}"/>
              </a:ext>
            </a:extLst>
          </p:cNvPr>
          <p:cNvPicPr>
            <a:picLocks noChangeAspect="1"/>
          </p:cNvPicPr>
          <p:nvPr/>
        </p:nvPicPr>
        <p:blipFill>
          <a:blip r:embed="rId3" cstate="print">
            <a:extLst>
              <a:ext uri="{28A0092B-C50C-407E-A947-70E740481C1C}">
                <a14:useLocalDpi xmlns:a14="http://schemas.microsoft.com/office/drawing/2010/main" val="0"/>
              </a:ext>
            </a:extLst>
          </a:blip>
          <a:srcRect r="7333"/>
          <a:stretch/>
        </p:blipFill>
        <p:spPr>
          <a:xfrm>
            <a:off x="-1" y="5842001"/>
            <a:ext cx="6946118" cy="4216400"/>
          </a:xfrm>
          <a:prstGeom prst="rect">
            <a:avLst/>
          </a:prstGeom>
        </p:spPr>
      </p:pic>
      <p:pic>
        <p:nvPicPr>
          <p:cNvPr id="45" name="Picture 44" descr="An aerial view of a room&#10;&#10;Description automatically generated">
            <a:extLst>
              <a:ext uri="{FF2B5EF4-FFF2-40B4-BE49-F238E27FC236}">
                <a16:creationId xmlns:a16="http://schemas.microsoft.com/office/drawing/2014/main" id="{82C41FBE-57E0-BD3D-87CE-FD237300EF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2800" y="4547393"/>
            <a:ext cx="10299700" cy="5793581"/>
          </a:xfrm>
          <a:prstGeom prst="rect">
            <a:avLst/>
          </a:prstGeom>
        </p:spPr>
      </p:pic>
    </p:spTree>
    <p:extLst>
      <p:ext uri="{BB962C8B-B14F-4D97-AF65-F5344CB8AC3E}">
        <p14:creationId xmlns:p14="http://schemas.microsoft.com/office/powerpoint/2010/main" val="3269924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8627035" y="0"/>
            <a:ext cx="5653741" cy="2547471"/>
          </a:xfrm>
          <a:custGeom>
            <a:avLst/>
            <a:gdLst/>
            <a:ahLst/>
            <a:cxnLst/>
            <a:rect l="l" t="t" r="r" b="b"/>
            <a:pathLst>
              <a:path w="4368800" h="1968500">
                <a:moveTo>
                  <a:pt x="4368800" y="0"/>
                </a:moveTo>
                <a:lnTo>
                  <a:pt x="0" y="0"/>
                </a:lnTo>
                <a:lnTo>
                  <a:pt x="0" y="1968500"/>
                </a:lnTo>
                <a:lnTo>
                  <a:pt x="4368800" y="1968500"/>
                </a:lnTo>
                <a:lnTo>
                  <a:pt x="4368800" y="0"/>
                </a:lnTo>
                <a:close/>
              </a:path>
            </a:pathLst>
          </a:custGeom>
          <a:solidFill>
            <a:srgbClr val="0B9376"/>
          </a:solidFill>
        </p:spPr>
        <p:txBody>
          <a:bodyPr wrap="square" lIns="0" tIns="0" rIns="0" bIns="0" rtlCol="0"/>
          <a:lstStyle/>
          <a:p>
            <a:endParaRPr/>
          </a:p>
        </p:txBody>
      </p:sp>
      <p:grpSp>
        <p:nvGrpSpPr>
          <p:cNvPr id="36" name="Group 35">
            <a:extLst>
              <a:ext uri="{FF2B5EF4-FFF2-40B4-BE49-F238E27FC236}">
                <a16:creationId xmlns:a16="http://schemas.microsoft.com/office/drawing/2014/main" id="{45E6CC71-5F63-9D82-E450-7A7DF75F7176}"/>
              </a:ext>
            </a:extLst>
          </p:cNvPr>
          <p:cNvGrpSpPr/>
          <p:nvPr/>
        </p:nvGrpSpPr>
        <p:grpSpPr>
          <a:xfrm>
            <a:off x="12359266" y="604719"/>
            <a:ext cx="1329835" cy="380463"/>
            <a:chOff x="8573596" y="467283"/>
            <a:chExt cx="1027600" cy="293994"/>
          </a:xfrm>
        </p:grpSpPr>
        <p:pic>
          <p:nvPicPr>
            <p:cNvPr id="4" name="object 4"/>
            <p:cNvPicPr/>
            <p:nvPr/>
          </p:nvPicPr>
          <p:blipFill>
            <a:blip r:embed="rId2" cstate="print"/>
            <a:stretch>
              <a:fillRect/>
            </a:stretch>
          </p:blipFill>
          <p:spPr>
            <a:xfrm>
              <a:off x="8573596" y="643625"/>
              <a:ext cx="131267" cy="117652"/>
            </a:xfrm>
            <a:prstGeom prst="rect">
              <a:avLst/>
            </a:prstGeom>
          </p:spPr>
        </p:pic>
        <p:pic>
          <p:nvPicPr>
            <p:cNvPr id="5" name="object 5"/>
            <p:cNvPicPr/>
            <p:nvPr/>
          </p:nvPicPr>
          <p:blipFill>
            <a:blip r:embed="rId3" cstate="print"/>
            <a:stretch>
              <a:fillRect/>
            </a:stretch>
          </p:blipFill>
          <p:spPr>
            <a:xfrm>
              <a:off x="8764739" y="645142"/>
              <a:ext cx="135140" cy="114630"/>
            </a:xfrm>
            <a:prstGeom prst="rect">
              <a:avLst/>
            </a:prstGeom>
          </p:spPr>
        </p:pic>
        <p:pic>
          <p:nvPicPr>
            <p:cNvPr id="6" name="object 6"/>
            <p:cNvPicPr/>
            <p:nvPr/>
          </p:nvPicPr>
          <p:blipFill>
            <a:blip r:embed="rId4" cstate="print"/>
            <a:stretch>
              <a:fillRect/>
            </a:stretch>
          </p:blipFill>
          <p:spPr>
            <a:xfrm>
              <a:off x="8965652" y="645140"/>
              <a:ext cx="79006" cy="114630"/>
            </a:xfrm>
            <a:prstGeom prst="rect">
              <a:avLst/>
            </a:prstGeom>
          </p:spPr>
        </p:pic>
        <p:pic>
          <p:nvPicPr>
            <p:cNvPr id="7" name="object 7"/>
            <p:cNvPicPr/>
            <p:nvPr/>
          </p:nvPicPr>
          <p:blipFill>
            <a:blip r:embed="rId5" cstate="print"/>
            <a:stretch>
              <a:fillRect/>
            </a:stretch>
          </p:blipFill>
          <p:spPr>
            <a:xfrm>
              <a:off x="9112825" y="643625"/>
              <a:ext cx="131267" cy="117652"/>
            </a:xfrm>
            <a:prstGeom prst="rect">
              <a:avLst/>
            </a:prstGeom>
          </p:spPr>
        </p:pic>
        <p:pic>
          <p:nvPicPr>
            <p:cNvPr id="8" name="object 8"/>
            <p:cNvPicPr/>
            <p:nvPr/>
          </p:nvPicPr>
          <p:blipFill>
            <a:blip r:embed="rId6" cstate="print"/>
            <a:stretch>
              <a:fillRect/>
            </a:stretch>
          </p:blipFill>
          <p:spPr>
            <a:xfrm>
              <a:off x="9315306" y="645140"/>
              <a:ext cx="100507" cy="114630"/>
            </a:xfrm>
            <a:prstGeom prst="rect">
              <a:avLst/>
            </a:prstGeom>
          </p:spPr>
        </p:pic>
        <p:pic>
          <p:nvPicPr>
            <p:cNvPr id="9" name="object 9"/>
            <p:cNvPicPr/>
            <p:nvPr/>
          </p:nvPicPr>
          <p:blipFill>
            <a:blip r:embed="rId7" cstate="print"/>
            <a:stretch>
              <a:fillRect/>
            </a:stretch>
          </p:blipFill>
          <p:spPr>
            <a:xfrm>
              <a:off x="9487239" y="645140"/>
              <a:ext cx="113957" cy="114630"/>
            </a:xfrm>
            <a:prstGeom prst="rect">
              <a:avLst/>
            </a:prstGeom>
          </p:spPr>
        </p:pic>
        <p:sp>
          <p:nvSpPr>
            <p:cNvPr id="10" name="object 10"/>
            <p:cNvSpPr/>
            <p:nvPr/>
          </p:nvSpPr>
          <p:spPr>
            <a:xfrm>
              <a:off x="8730323" y="467283"/>
              <a:ext cx="721360" cy="292735"/>
            </a:xfrm>
            <a:custGeom>
              <a:avLst/>
              <a:gdLst/>
              <a:ahLst/>
              <a:cxnLst/>
              <a:rect l="l" t="t" r="r" b="b"/>
              <a:pathLst>
                <a:path w="721359" h="292734">
                  <a:moveTo>
                    <a:pt x="10680" y="86334"/>
                  </a:moveTo>
                  <a:lnTo>
                    <a:pt x="0" y="86334"/>
                  </a:lnTo>
                  <a:lnTo>
                    <a:pt x="0" y="292201"/>
                  </a:lnTo>
                  <a:lnTo>
                    <a:pt x="10680" y="292201"/>
                  </a:lnTo>
                  <a:lnTo>
                    <a:pt x="10680" y="86334"/>
                  </a:lnTo>
                  <a:close/>
                </a:path>
                <a:path w="721359" h="292734">
                  <a:moveTo>
                    <a:pt x="200647" y="48221"/>
                  </a:moveTo>
                  <a:lnTo>
                    <a:pt x="189966" y="48221"/>
                  </a:lnTo>
                  <a:lnTo>
                    <a:pt x="189966" y="292201"/>
                  </a:lnTo>
                  <a:lnTo>
                    <a:pt x="200647" y="292201"/>
                  </a:lnTo>
                  <a:lnTo>
                    <a:pt x="200647" y="48221"/>
                  </a:lnTo>
                  <a:close/>
                </a:path>
                <a:path w="721359" h="292734">
                  <a:moveTo>
                    <a:pt x="358292" y="131368"/>
                  </a:moveTo>
                  <a:lnTo>
                    <a:pt x="347611" y="131368"/>
                  </a:lnTo>
                  <a:lnTo>
                    <a:pt x="347611" y="292201"/>
                  </a:lnTo>
                  <a:lnTo>
                    <a:pt x="358292" y="292201"/>
                  </a:lnTo>
                  <a:lnTo>
                    <a:pt x="358292" y="131368"/>
                  </a:lnTo>
                  <a:close/>
                </a:path>
                <a:path w="721359" h="292734">
                  <a:moveTo>
                    <a:pt x="547268" y="0"/>
                  </a:moveTo>
                  <a:lnTo>
                    <a:pt x="536587" y="0"/>
                  </a:lnTo>
                  <a:lnTo>
                    <a:pt x="536587" y="292468"/>
                  </a:lnTo>
                  <a:lnTo>
                    <a:pt x="547268" y="292468"/>
                  </a:lnTo>
                  <a:lnTo>
                    <a:pt x="547268" y="0"/>
                  </a:lnTo>
                  <a:close/>
                </a:path>
                <a:path w="721359" h="292734">
                  <a:moveTo>
                    <a:pt x="720966" y="103936"/>
                  </a:moveTo>
                  <a:lnTo>
                    <a:pt x="710272" y="103936"/>
                  </a:lnTo>
                  <a:lnTo>
                    <a:pt x="710272" y="292468"/>
                  </a:lnTo>
                  <a:lnTo>
                    <a:pt x="720966" y="292468"/>
                  </a:lnTo>
                  <a:lnTo>
                    <a:pt x="720966" y="103936"/>
                  </a:lnTo>
                  <a:close/>
                </a:path>
              </a:pathLst>
            </a:custGeom>
            <a:solidFill>
              <a:srgbClr val="FFFFFF"/>
            </a:solidFill>
          </p:spPr>
          <p:txBody>
            <a:bodyPr wrap="square" lIns="0" tIns="0" rIns="0" bIns="0" rtlCol="0"/>
            <a:lstStyle/>
            <a:p>
              <a:endParaRPr/>
            </a:p>
          </p:txBody>
        </p:sp>
      </p:grpSp>
      <p:grpSp>
        <p:nvGrpSpPr>
          <p:cNvPr id="26" name="object 26"/>
          <p:cNvGrpSpPr/>
          <p:nvPr/>
        </p:nvGrpSpPr>
        <p:grpSpPr>
          <a:xfrm>
            <a:off x="1857337" y="593313"/>
            <a:ext cx="1227716" cy="1903207"/>
            <a:chOff x="458469" y="458469"/>
            <a:chExt cx="948690" cy="1470660"/>
          </a:xfrm>
        </p:grpSpPr>
        <p:sp>
          <p:nvSpPr>
            <p:cNvPr id="27" name="object 27"/>
            <p:cNvSpPr/>
            <p:nvPr/>
          </p:nvSpPr>
          <p:spPr>
            <a:xfrm>
              <a:off x="458457" y="458469"/>
              <a:ext cx="948690" cy="1470660"/>
            </a:xfrm>
            <a:custGeom>
              <a:avLst/>
              <a:gdLst/>
              <a:ahLst/>
              <a:cxnLst/>
              <a:rect l="l" t="t" r="r" b="b"/>
              <a:pathLst>
                <a:path w="948690" h="1470660">
                  <a:moveTo>
                    <a:pt x="948664" y="0"/>
                  </a:moveTo>
                  <a:lnTo>
                    <a:pt x="926109" y="0"/>
                  </a:lnTo>
                  <a:lnTo>
                    <a:pt x="926109" y="22860"/>
                  </a:lnTo>
                  <a:lnTo>
                    <a:pt x="926109" y="1447800"/>
                  </a:lnTo>
                  <a:lnTo>
                    <a:pt x="22567" y="1447800"/>
                  </a:lnTo>
                  <a:lnTo>
                    <a:pt x="22567" y="22860"/>
                  </a:lnTo>
                  <a:lnTo>
                    <a:pt x="926109" y="22860"/>
                  </a:lnTo>
                  <a:lnTo>
                    <a:pt x="926109" y="0"/>
                  </a:lnTo>
                  <a:lnTo>
                    <a:pt x="0" y="0"/>
                  </a:lnTo>
                  <a:lnTo>
                    <a:pt x="0" y="22860"/>
                  </a:lnTo>
                  <a:lnTo>
                    <a:pt x="0" y="1447800"/>
                  </a:lnTo>
                  <a:lnTo>
                    <a:pt x="0" y="1470660"/>
                  </a:lnTo>
                  <a:lnTo>
                    <a:pt x="948664" y="1470660"/>
                  </a:lnTo>
                  <a:lnTo>
                    <a:pt x="948664" y="1448066"/>
                  </a:lnTo>
                  <a:lnTo>
                    <a:pt x="948664" y="1447800"/>
                  </a:lnTo>
                  <a:lnTo>
                    <a:pt x="948664" y="22860"/>
                  </a:lnTo>
                  <a:lnTo>
                    <a:pt x="948664" y="22542"/>
                  </a:lnTo>
                  <a:lnTo>
                    <a:pt x="948664" y="0"/>
                  </a:lnTo>
                  <a:close/>
                </a:path>
              </a:pathLst>
            </a:custGeom>
            <a:solidFill>
              <a:srgbClr val="24282A"/>
            </a:solidFill>
          </p:spPr>
          <p:txBody>
            <a:bodyPr wrap="square" lIns="0" tIns="0" rIns="0" bIns="0" rtlCol="0"/>
            <a:lstStyle/>
            <a:p>
              <a:endParaRPr/>
            </a:p>
          </p:txBody>
        </p:sp>
        <p:pic>
          <p:nvPicPr>
            <p:cNvPr id="28" name="object 28"/>
            <p:cNvPicPr/>
            <p:nvPr/>
          </p:nvPicPr>
          <p:blipFill>
            <a:blip r:embed="rId8" cstate="print"/>
            <a:stretch>
              <a:fillRect/>
            </a:stretch>
          </p:blipFill>
          <p:spPr>
            <a:xfrm>
              <a:off x="637799" y="620402"/>
              <a:ext cx="219214" cy="233629"/>
            </a:xfrm>
            <a:prstGeom prst="rect">
              <a:avLst/>
            </a:prstGeom>
          </p:spPr>
        </p:pic>
        <p:pic>
          <p:nvPicPr>
            <p:cNvPr id="29" name="object 29"/>
            <p:cNvPicPr/>
            <p:nvPr/>
          </p:nvPicPr>
          <p:blipFill>
            <a:blip r:embed="rId9" cstate="print"/>
            <a:stretch>
              <a:fillRect/>
            </a:stretch>
          </p:blipFill>
          <p:spPr>
            <a:xfrm>
              <a:off x="1027125" y="628699"/>
              <a:ext cx="184137" cy="223913"/>
            </a:xfrm>
            <a:prstGeom prst="rect">
              <a:avLst/>
            </a:prstGeom>
          </p:spPr>
        </p:pic>
        <p:pic>
          <p:nvPicPr>
            <p:cNvPr id="30" name="object 30"/>
            <p:cNvPicPr/>
            <p:nvPr/>
          </p:nvPicPr>
          <p:blipFill>
            <a:blip r:embed="rId10" cstate="print"/>
            <a:stretch>
              <a:fillRect/>
            </a:stretch>
          </p:blipFill>
          <p:spPr>
            <a:xfrm>
              <a:off x="670038" y="1530249"/>
              <a:ext cx="174447" cy="223913"/>
            </a:xfrm>
            <a:prstGeom prst="rect">
              <a:avLst/>
            </a:prstGeom>
          </p:spPr>
        </p:pic>
        <p:pic>
          <p:nvPicPr>
            <p:cNvPr id="31" name="object 31"/>
            <p:cNvPicPr/>
            <p:nvPr/>
          </p:nvPicPr>
          <p:blipFill>
            <a:blip r:embed="rId9" cstate="print"/>
            <a:stretch>
              <a:fillRect/>
            </a:stretch>
          </p:blipFill>
          <p:spPr>
            <a:xfrm>
              <a:off x="1027125" y="1530248"/>
              <a:ext cx="184137" cy="223913"/>
            </a:xfrm>
            <a:prstGeom prst="rect">
              <a:avLst/>
            </a:prstGeom>
          </p:spPr>
        </p:pic>
        <p:sp>
          <p:nvSpPr>
            <p:cNvPr id="32" name="object 32"/>
            <p:cNvSpPr/>
            <p:nvPr/>
          </p:nvSpPr>
          <p:spPr>
            <a:xfrm>
              <a:off x="618526" y="1079337"/>
              <a:ext cx="277495" cy="224154"/>
            </a:xfrm>
            <a:custGeom>
              <a:avLst/>
              <a:gdLst/>
              <a:ahLst/>
              <a:cxnLst/>
              <a:rect l="l" t="t" r="r" b="b"/>
              <a:pathLst>
                <a:path w="277494" h="224155">
                  <a:moveTo>
                    <a:pt x="277469" y="0"/>
                  </a:moveTo>
                  <a:lnTo>
                    <a:pt x="248958" y="0"/>
                  </a:lnTo>
                  <a:lnTo>
                    <a:pt x="209630" y="153961"/>
                  </a:lnTo>
                  <a:lnTo>
                    <a:pt x="202933" y="183515"/>
                  </a:lnTo>
                  <a:lnTo>
                    <a:pt x="202298" y="183515"/>
                  </a:lnTo>
                  <a:lnTo>
                    <a:pt x="199288" y="169894"/>
                  </a:lnTo>
                  <a:lnTo>
                    <a:pt x="193230" y="144995"/>
                  </a:lnTo>
                  <a:lnTo>
                    <a:pt x="154076" y="0"/>
                  </a:lnTo>
                  <a:lnTo>
                    <a:pt x="123698" y="0"/>
                  </a:lnTo>
                  <a:lnTo>
                    <a:pt x="83299" y="144995"/>
                  </a:lnTo>
                  <a:lnTo>
                    <a:pt x="79076" y="160850"/>
                  </a:lnTo>
                  <a:lnTo>
                    <a:pt x="73901" y="183515"/>
                  </a:lnTo>
                  <a:lnTo>
                    <a:pt x="73279" y="183515"/>
                  </a:lnTo>
                  <a:lnTo>
                    <a:pt x="67728" y="157883"/>
                  </a:lnTo>
                  <a:lnTo>
                    <a:pt x="29438" y="0"/>
                  </a:lnTo>
                  <a:lnTo>
                    <a:pt x="0" y="0"/>
                  </a:lnTo>
                  <a:lnTo>
                    <a:pt x="57937" y="223913"/>
                  </a:lnTo>
                  <a:lnTo>
                    <a:pt x="86118" y="223913"/>
                  </a:lnTo>
                  <a:lnTo>
                    <a:pt x="133835" y="51943"/>
                  </a:lnTo>
                  <a:lnTo>
                    <a:pt x="138417" y="31940"/>
                  </a:lnTo>
                  <a:lnTo>
                    <a:pt x="139039" y="31940"/>
                  </a:lnTo>
                  <a:lnTo>
                    <a:pt x="144461" y="55193"/>
                  </a:lnTo>
                  <a:lnTo>
                    <a:pt x="188214" y="223913"/>
                  </a:lnTo>
                  <a:lnTo>
                    <a:pt x="215138" y="223913"/>
                  </a:lnTo>
                  <a:lnTo>
                    <a:pt x="277469" y="0"/>
                  </a:lnTo>
                  <a:close/>
                </a:path>
              </a:pathLst>
            </a:custGeom>
            <a:solidFill>
              <a:srgbClr val="24282A"/>
            </a:solidFill>
          </p:spPr>
          <p:txBody>
            <a:bodyPr wrap="square" lIns="0" tIns="0" rIns="0" bIns="0" rtlCol="0"/>
            <a:lstStyle/>
            <a:p>
              <a:endParaRPr/>
            </a:p>
          </p:txBody>
        </p:sp>
        <p:pic>
          <p:nvPicPr>
            <p:cNvPr id="33" name="object 33"/>
            <p:cNvPicPr/>
            <p:nvPr/>
          </p:nvPicPr>
          <p:blipFill>
            <a:blip r:embed="rId11" cstate="print"/>
            <a:stretch>
              <a:fillRect/>
            </a:stretch>
          </p:blipFill>
          <p:spPr>
            <a:xfrm>
              <a:off x="1009583" y="1074322"/>
              <a:ext cx="219214" cy="233629"/>
            </a:xfrm>
            <a:prstGeom prst="rect">
              <a:avLst/>
            </a:prstGeom>
          </p:spPr>
        </p:pic>
      </p:grpSp>
      <p:sp>
        <p:nvSpPr>
          <p:cNvPr id="34" name="object 34"/>
          <p:cNvSpPr txBox="1">
            <a:spLocks noGrp="1"/>
          </p:cNvSpPr>
          <p:nvPr>
            <p:ph type="title"/>
          </p:nvPr>
        </p:nvSpPr>
        <p:spPr>
          <a:xfrm>
            <a:off x="3614271" y="322283"/>
            <a:ext cx="4306047" cy="2079619"/>
          </a:xfrm>
          <a:prstGeom prst="rect">
            <a:avLst/>
          </a:prstGeom>
        </p:spPr>
        <p:txBody>
          <a:bodyPr vert="horz" wrap="square" lIns="0" tIns="74781" rIns="0" bIns="0" rtlCol="0">
            <a:spAutoFit/>
          </a:bodyPr>
          <a:lstStyle/>
          <a:p>
            <a:pPr marL="16435">
              <a:lnSpc>
                <a:spcPct val="100000"/>
              </a:lnSpc>
              <a:spcBef>
                <a:spcPts val="589"/>
              </a:spcBef>
            </a:pPr>
            <a:r>
              <a:rPr dirty="0">
                <a:solidFill>
                  <a:srgbClr val="0B9376"/>
                </a:solidFill>
              </a:rPr>
              <a:t>Suite</a:t>
            </a:r>
            <a:r>
              <a:rPr spc="-201" dirty="0">
                <a:solidFill>
                  <a:srgbClr val="0B9376"/>
                </a:solidFill>
              </a:rPr>
              <a:t> </a:t>
            </a:r>
            <a:r>
              <a:rPr lang="en-US" spc="-71" dirty="0">
                <a:solidFill>
                  <a:srgbClr val="0B9376"/>
                </a:solidFill>
              </a:rPr>
              <a:t>301</a:t>
            </a:r>
            <a:endParaRPr spc="214" dirty="0">
              <a:solidFill>
                <a:srgbClr val="0B9376"/>
              </a:solidFill>
            </a:endParaRPr>
          </a:p>
          <a:p>
            <a:pPr marL="16435" marR="6574">
              <a:lnSpc>
                <a:spcPct val="102800"/>
              </a:lnSpc>
              <a:spcBef>
                <a:spcPts val="181"/>
              </a:spcBef>
            </a:pPr>
            <a:r>
              <a:rPr lang="en-US" sz="3365" b="0" dirty="0">
                <a:solidFill>
                  <a:srgbClr val="231F20"/>
                </a:solidFill>
                <a:latin typeface="Arial"/>
                <a:cs typeface="Arial"/>
              </a:rPr>
              <a:t>520 3</a:t>
            </a:r>
            <a:r>
              <a:rPr lang="en-US" sz="3365" b="0" baseline="30000" dirty="0">
                <a:solidFill>
                  <a:srgbClr val="231F20"/>
                </a:solidFill>
                <a:latin typeface="Arial"/>
                <a:cs typeface="Arial"/>
              </a:rPr>
              <a:t>rd</a:t>
            </a:r>
            <a:r>
              <a:rPr lang="en-US" sz="3365" b="0" dirty="0">
                <a:solidFill>
                  <a:srgbClr val="231F20"/>
                </a:solidFill>
                <a:latin typeface="Arial"/>
                <a:cs typeface="Arial"/>
              </a:rPr>
              <a:t> Avenue SW</a:t>
            </a:r>
            <a:br>
              <a:rPr lang="en-US" sz="3365" b="0" dirty="0">
                <a:solidFill>
                  <a:srgbClr val="231F20"/>
                </a:solidFill>
                <a:latin typeface="Arial"/>
                <a:cs typeface="Arial"/>
              </a:rPr>
            </a:br>
            <a:r>
              <a:rPr lang="en-US" sz="3365" b="0" dirty="0">
                <a:solidFill>
                  <a:srgbClr val="231F20"/>
                </a:solidFill>
                <a:latin typeface="Arial"/>
                <a:cs typeface="Arial"/>
              </a:rPr>
              <a:t>704</a:t>
            </a:r>
            <a:r>
              <a:rPr sz="3365" b="0" spc="-19" dirty="0">
                <a:solidFill>
                  <a:srgbClr val="231F20"/>
                </a:solidFill>
                <a:latin typeface="Arial"/>
                <a:cs typeface="Arial"/>
              </a:rPr>
              <a:t> </a:t>
            </a:r>
            <a:r>
              <a:rPr sz="3365" b="0" spc="-32" dirty="0">
                <a:solidFill>
                  <a:srgbClr val="231F20"/>
                </a:solidFill>
                <a:latin typeface="Arial"/>
                <a:cs typeface="Arial"/>
              </a:rPr>
              <a:t>SF</a:t>
            </a:r>
            <a:endParaRPr sz="3365" dirty="0">
              <a:latin typeface="Arial"/>
              <a:cs typeface="Arial"/>
            </a:endParaRPr>
          </a:p>
        </p:txBody>
      </p:sp>
      <p:pic>
        <p:nvPicPr>
          <p:cNvPr id="35" name="object 35"/>
          <p:cNvPicPr/>
          <p:nvPr/>
        </p:nvPicPr>
        <p:blipFill>
          <a:blip r:embed="rId12" cstate="print"/>
          <a:stretch>
            <a:fillRect/>
          </a:stretch>
        </p:blipFill>
        <p:spPr>
          <a:xfrm>
            <a:off x="1264028" y="9433859"/>
            <a:ext cx="13016746" cy="624541"/>
          </a:xfrm>
          <a:prstGeom prst="rect">
            <a:avLst/>
          </a:prstGeom>
        </p:spPr>
      </p:pic>
      <p:sp>
        <p:nvSpPr>
          <p:cNvPr id="20" name="Text Placeholder 27">
            <a:extLst>
              <a:ext uri="{FF2B5EF4-FFF2-40B4-BE49-F238E27FC236}">
                <a16:creationId xmlns:a16="http://schemas.microsoft.com/office/drawing/2014/main" id="{D36DBB37-AB35-878F-92B6-505B93C9D2F2}"/>
              </a:ext>
            </a:extLst>
          </p:cNvPr>
          <p:cNvSpPr txBox="1">
            <a:spLocks/>
          </p:cNvSpPr>
          <p:nvPr/>
        </p:nvSpPr>
        <p:spPr>
          <a:xfrm>
            <a:off x="1461247" y="2868255"/>
            <a:ext cx="4306047" cy="250928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69824" indent="-369824">
              <a:buFont typeface="Arial" panose="020B0604020202020204" pitchFamily="34" charset="0"/>
              <a:buChar char="•"/>
            </a:pPr>
            <a:r>
              <a:rPr lang="en-US" sz="1553" dirty="0">
                <a:latin typeface="Arial" panose="020B0604020202020204" pitchFamily="34" charset="0"/>
                <a:cs typeface="Arial" panose="020B0604020202020204" pitchFamily="34" charset="0"/>
              </a:rPr>
              <a:t>Multi-use shared meeting rooms</a:t>
            </a:r>
          </a:p>
          <a:p>
            <a:pPr marL="369824" indent="-369824">
              <a:buFont typeface="Arial" panose="020B0604020202020204" pitchFamily="34" charset="0"/>
              <a:buChar char="•"/>
            </a:pPr>
            <a:endParaRPr lang="en-US" sz="1553" dirty="0">
              <a:latin typeface="Arial" panose="020B0604020202020204" pitchFamily="34" charset="0"/>
              <a:cs typeface="Arial" panose="020B0604020202020204" pitchFamily="34" charset="0"/>
            </a:endParaRPr>
          </a:p>
          <a:p>
            <a:pPr marL="369824" indent="-369824">
              <a:buFont typeface="Arial" panose="020B0604020202020204" pitchFamily="34" charset="0"/>
              <a:buChar char="•"/>
            </a:pPr>
            <a:r>
              <a:rPr lang="en-US" sz="1553" dirty="0">
                <a:latin typeface="Arial" panose="020B0604020202020204" pitchFamily="34" charset="0"/>
                <a:cs typeface="Arial" panose="020B0604020202020204" pitchFamily="34" charset="0"/>
              </a:rPr>
              <a:t>2 offices and 3 workstations</a:t>
            </a:r>
          </a:p>
          <a:p>
            <a:endParaRPr lang="en-US" sz="1553" dirty="0">
              <a:latin typeface="Arial" panose="020B0604020202020204" pitchFamily="34" charset="0"/>
              <a:cs typeface="Arial" panose="020B0604020202020204" pitchFamily="34" charset="0"/>
            </a:endParaRPr>
          </a:p>
          <a:p>
            <a:pPr marL="369824" indent="-369824">
              <a:buFont typeface="Arial" panose="020B0604020202020204" pitchFamily="34" charset="0"/>
              <a:buChar char="•"/>
            </a:pPr>
            <a:r>
              <a:rPr lang="en-US" sz="1553" dirty="0">
                <a:latin typeface="Arial" panose="020B0604020202020204" pitchFamily="34" charset="0"/>
                <a:cs typeface="Arial" panose="020B0604020202020204" pitchFamily="34" charset="0"/>
              </a:rPr>
              <a:t>Wi-Fi provided and fully furnished</a:t>
            </a:r>
          </a:p>
          <a:p>
            <a:endParaRPr lang="en-US" sz="1553" dirty="0">
              <a:latin typeface="Arial" panose="020B0604020202020204" pitchFamily="34" charset="0"/>
              <a:cs typeface="Arial" panose="020B0604020202020204" pitchFamily="34" charset="0"/>
            </a:endParaRPr>
          </a:p>
          <a:p>
            <a:pPr marL="369824" indent="-369824">
              <a:buFont typeface="Arial" panose="020B0604020202020204" pitchFamily="34" charset="0"/>
              <a:buChar char="•"/>
            </a:pPr>
            <a:r>
              <a:rPr lang="en-US" sz="1553" dirty="0">
                <a:latin typeface="Arial" panose="020B0604020202020204" pitchFamily="34" charset="0"/>
                <a:cs typeface="Arial" panose="020B0604020202020204" pitchFamily="34" charset="0"/>
              </a:rPr>
              <a:t>Large windows overlooking </a:t>
            </a:r>
            <a:r>
              <a:rPr lang="en-US" sz="1553" dirty="0">
                <a:solidFill>
                  <a:schemeClr val="tx1"/>
                </a:solidFill>
                <a:latin typeface="Arial" panose="020B0604020202020204" pitchFamily="34" charset="0"/>
                <a:cs typeface="Arial" panose="020B0604020202020204" pitchFamily="34" charset="0"/>
              </a:rPr>
              <a:t>Calgary</a:t>
            </a:r>
            <a:endParaRPr lang="en-US" sz="1553" dirty="0">
              <a:latin typeface="Arial" panose="020B0604020202020204" pitchFamily="34" charset="0"/>
              <a:cs typeface="Arial" panose="020B0604020202020204" pitchFamily="34" charset="0"/>
            </a:endParaRPr>
          </a:p>
        </p:txBody>
      </p:sp>
      <p:pic>
        <p:nvPicPr>
          <p:cNvPr id="11" name="Picture 10" descr="A floor plan of a room&#10;&#10;Description automatically generated">
            <a:extLst>
              <a:ext uri="{FF2B5EF4-FFF2-40B4-BE49-F238E27FC236}">
                <a16:creationId xmlns:a16="http://schemas.microsoft.com/office/drawing/2014/main" id="{9E9D4C98-072F-A4D8-7294-47FFEBF21066}"/>
              </a:ext>
            </a:extLst>
          </p:cNvPr>
          <p:cNvPicPr>
            <a:picLocks noChangeAspect="1"/>
          </p:cNvPicPr>
          <p:nvPr/>
        </p:nvPicPr>
        <p:blipFill>
          <a:blip r:embed="rId13">
            <a:extLst>
              <a:ext uri="{28A0092B-C50C-407E-A947-70E740481C1C}">
                <a14:useLocalDpi xmlns:a14="http://schemas.microsoft.com/office/drawing/2010/main" val="0"/>
              </a:ext>
            </a:extLst>
          </a:blip>
          <a:srcRect l="2639" t="6354" r="76411" b="11319"/>
          <a:stretch/>
        </p:blipFill>
        <p:spPr>
          <a:xfrm>
            <a:off x="5791814" y="3160185"/>
            <a:ext cx="2473645" cy="5901939"/>
          </a:xfrm>
          <a:prstGeom prst="rect">
            <a:avLst/>
          </a:prstGeom>
        </p:spPr>
      </p:pic>
      <p:pic>
        <p:nvPicPr>
          <p:cNvPr id="12" name="Picture 11">
            <a:extLst>
              <a:ext uri="{FF2B5EF4-FFF2-40B4-BE49-F238E27FC236}">
                <a16:creationId xmlns:a16="http://schemas.microsoft.com/office/drawing/2014/main" id="{25040049-86E7-4B30-F3BB-438C9674F75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72400" y="8304640"/>
            <a:ext cx="493059" cy="548281"/>
          </a:xfrm>
          <a:prstGeom prst="rect">
            <a:avLst/>
          </a:prstGeom>
        </p:spPr>
      </p:pic>
      <p:pic>
        <p:nvPicPr>
          <p:cNvPr id="17" name="Picture 16" descr="A screenshot of a computer&#10;&#10;Description automatically generated">
            <a:extLst>
              <a:ext uri="{FF2B5EF4-FFF2-40B4-BE49-F238E27FC236}">
                <a16:creationId xmlns:a16="http://schemas.microsoft.com/office/drawing/2014/main" id="{296A6DB1-F784-EFF5-CE24-73E1D3BE52C3}"/>
              </a:ext>
            </a:extLst>
          </p:cNvPr>
          <p:cNvPicPr>
            <a:picLocks noChangeAspect="1"/>
          </p:cNvPicPr>
          <p:nvPr/>
        </p:nvPicPr>
        <p:blipFill>
          <a:blip r:embed="rId15" cstate="print">
            <a:extLst>
              <a:ext uri="{28A0092B-C50C-407E-A947-70E740481C1C}">
                <a14:useLocalDpi xmlns:a14="http://schemas.microsoft.com/office/drawing/2010/main" val="0"/>
              </a:ext>
            </a:extLst>
          </a:blip>
          <a:srcRect l="7826" r="31242" b="66220"/>
          <a:stretch/>
        </p:blipFill>
        <p:spPr>
          <a:xfrm rot="16200000">
            <a:off x="8039307" y="3343692"/>
            <a:ext cx="5927914" cy="5078943"/>
          </a:xfrm>
          <a:prstGeom prst="rect">
            <a:avLst/>
          </a:prstGeom>
        </p:spPr>
      </p:pic>
      <p:pic>
        <p:nvPicPr>
          <p:cNvPr id="21" name="Picture 20">
            <a:extLst>
              <a:ext uri="{FF2B5EF4-FFF2-40B4-BE49-F238E27FC236}">
                <a16:creationId xmlns:a16="http://schemas.microsoft.com/office/drawing/2014/main" id="{A9D78080-76B7-9982-E5A0-4C3935AB4488}"/>
              </a:ext>
            </a:extLst>
          </p:cNvPr>
          <p:cNvPicPr>
            <a:picLocks noChangeAspect="1"/>
          </p:cNvPicPr>
          <p:nvPr/>
        </p:nvPicPr>
        <p:blipFill>
          <a:blip r:embed="rId16"/>
          <a:stretch>
            <a:fillRect/>
          </a:stretch>
        </p:blipFill>
        <p:spPr>
          <a:xfrm>
            <a:off x="1596638" y="4717412"/>
            <a:ext cx="5021663" cy="2170120"/>
          </a:xfrm>
          <a:prstGeom prst="rect">
            <a:avLst/>
          </a:prstGeom>
        </p:spPr>
      </p:pic>
      <p:pic>
        <p:nvPicPr>
          <p:cNvPr id="23" name="Picture 22">
            <a:extLst>
              <a:ext uri="{FF2B5EF4-FFF2-40B4-BE49-F238E27FC236}">
                <a16:creationId xmlns:a16="http://schemas.microsoft.com/office/drawing/2014/main" id="{AE770B74-CCAA-8020-E308-C31C3DD77000}"/>
              </a:ext>
            </a:extLst>
          </p:cNvPr>
          <p:cNvPicPr>
            <a:picLocks noChangeAspect="1"/>
          </p:cNvPicPr>
          <p:nvPr/>
        </p:nvPicPr>
        <p:blipFill>
          <a:blip r:embed="rId17"/>
          <a:stretch>
            <a:fillRect/>
          </a:stretch>
        </p:blipFill>
        <p:spPr>
          <a:xfrm>
            <a:off x="1596638" y="6778758"/>
            <a:ext cx="5243406" cy="2237716"/>
          </a:xfrm>
          <a:prstGeom prst="rect">
            <a:avLst/>
          </a:prstGeom>
        </p:spPr>
      </p:pic>
      <p:sp>
        <p:nvSpPr>
          <p:cNvPr id="37" name="TextBox 36">
            <a:extLst>
              <a:ext uri="{FF2B5EF4-FFF2-40B4-BE49-F238E27FC236}">
                <a16:creationId xmlns:a16="http://schemas.microsoft.com/office/drawing/2014/main" id="{1D7250A1-3096-D549-878A-49B285D3AAA6}"/>
              </a:ext>
            </a:extLst>
          </p:cNvPr>
          <p:cNvSpPr txBox="1"/>
          <p:nvPr/>
        </p:nvSpPr>
        <p:spPr>
          <a:xfrm>
            <a:off x="2560943" y="6708296"/>
            <a:ext cx="3327873" cy="331309"/>
          </a:xfrm>
          <a:prstGeom prst="rect">
            <a:avLst/>
          </a:prstGeom>
          <a:noFill/>
        </p:spPr>
        <p:txBody>
          <a:bodyPr wrap="square" rtlCol="0">
            <a:spAutoFit/>
          </a:bodyPr>
          <a:lstStyle/>
          <a:p>
            <a:r>
              <a:rPr lang="en-US" sz="1553" dirty="0"/>
              <a:t>Rendering – 2-person workstation </a:t>
            </a:r>
          </a:p>
        </p:txBody>
      </p:sp>
      <p:sp>
        <p:nvSpPr>
          <p:cNvPr id="40" name="TextBox 39">
            <a:extLst>
              <a:ext uri="{FF2B5EF4-FFF2-40B4-BE49-F238E27FC236}">
                <a16:creationId xmlns:a16="http://schemas.microsoft.com/office/drawing/2014/main" id="{3A5E032E-3B10-9B3D-7472-203F30378C43}"/>
              </a:ext>
            </a:extLst>
          </p:cNvPr>
          <p:cNvSpPr txBox="1"/>
          <p:nvPr/>
        </p:nvSpPr>
        <p:spPr>
          <a:xfrm>
            <a:off x="2845981" y="8837239"/>
            <a:ext cx="2522977" cy="331309"/>
          </a:xfrm>
          <a:prstGeom prst="rect">
            <a:avLst/>
          </a:prstGeom>
          <a:noFill/>
        </p:spPr>
        <p:txBody>
          <a:bodyPr wrap="square" rtlCol="0">
            <a:spAutoFit/>
          </a:bodyPr>
          <a:lstStyle/>
          <a:p>
            <a:r>
              <a:rPr lang="en-US" sz="1553" dirty="0"/>
              <a:t>Rendering – Private office</a:t>
            </a:r>
          </a:p>
        </p:txBody>
      </p:sp>
    </p:spTree>
    <p:extLst>
      <p:ext uri="{BB962C8B-B14F-4D97-AF65-F5344CB8AC3E}">
        <p14:creationId xmlns:p14="http://schemas.microsoft.com/office/powerpoint/2010/main" val="3597017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oor plan of a building&#10;&#10;Description automatically generated">
            <a:extLst>
              <a:ext uri="{FF2B5EF4-FFF2-40B4-BE49-F238E27FC236}">
                <a16:creationId xmlns:a16="http://schemas.microsoft.com/office/drawing/2014/main" id="{1B5DF787-76B2-238E-90F0-7B4A6FFD9C75}"/>
              </a:ext>
            </a:extLst>
          </p:cNvPr>
          <p:cNvPicPr>
            <a:picLocks noChangeAspect="1"/>
          </p:cNvPicPr>
          <p:nvPr/>
        </p:nvPicPr>
        <p:blipFill>
          <a:blip r:embed="rId2">
            <a:extLst>
              <a:ext uri="{28A0092B-C50C-407E-A947-70E740481C1C}">
                <a14:useLocalDpi xmlns:a14="http://schemas.microsoft.com/office/drawing/2010/main" val="0"/>
              </a:ext>
            </a:extLst>
          </a:blip>
          <a:srcRect l="11938" t="13375" r="18051"/>
          <a:stretch/>
        </p:blipFill>
        <p:spPr>
          <a:xfrm>
            <a:off x="570415" y="3250160"/>
            <a:ext cx="8673034" cy="5578692"/>
          </a:xfrm>
          <a:prstGeom prst="rect">
            <a:avLst/>
          </a:prstGeom>
        </p:spPr>
      </p:pic>
      <p:sp>
        <p:nvSpPr>
          <p:cNvPr id="9" name="Text Placeholder 8">
            <a:extLst>
              <a:ext uri="{FF2B5EF4-FFF2-40B4-BE49-F238E27FC236}">
                <a16:creationId xmlns:a16="http://schemas.microsoft.com/office/drawing/2014/main" id="{28F2E20A-FC3D-57E4-AB44-2A8EEFEFC79D}"/>
              </a:ext>
            </a:extLst>
          </p:cNvPr>
          <p:cNvSpPr>
            <a:spLocks noGrp="1"/>
          </p:cNvSpPr>
          <p:nvPr>
            <p:ph type="body" sz="quarter" idx="13"/>
          </p:nvPr>
        </p:nvSpPr>
        <p:spPr>
          <a:xfrm>
            <a:off x="500744" y="597715"/>
            <a:ext cx="4646021" cy="830997"/>
          </a:xfrm>
        </p:spPr>
        <p:txBody>
          <a:bodyPr/>
          <a:lstStyle/>
          <a:p>
            <a:r>
              <a:rPr lang="en-US" dirty="0">
                <a:solidFill>
                  <a:schemeClr val="bg1"/>
                </a:solidFill>
              </a:rPr>
              <a:t>3</a:t>
            </a:r>
            <a:r>
              <a:rPr lang="en-US" baseline="30000" dirty="0">
                <a:solidFill>
                  <a:schemeClr val="bg1"/>
                </a:solidFill>
              </a:rPr>
              <a:t>rd</a:t>
            </a:r>
            <a:r>
              <a:rPr lang="en-US" dirty="0">
                <a:solidFill>
                  <a:schemeClr val="bg1"/>
                </a:solidFill>
              </a:rPr>
              <a:t> Floor</a:t>
            </a:r>
          </a:p>
        </p:txBody>
      </p:sp>
      <p:sp>
        <p:nvSpPr>
          <p:cNvPr id="28" name="Text Placeholder 27">
            <a:extLst>
              <a:ext uri="{FF2B5EF4-FFF2-40B4-BE49-F238E27FC236}">
                <a16:creationId xmlns:a16="http://schemas.microsoft.com/office/drawing/2014/main" id="{DCBF6AD0-1445-2CE2-415C-C67D6E7A2DD7}"/>
              </a:ext>
            </a:extLst>
          </p:cNvPr>
          <p:cNvSpPr>
            <a:spLocks noGrp="1"/>
          </p:cNvSpPr>
          <p:nvPr>
            <p:ph type="body" sz="quarter" idx="22"/>
          </p:nvPr>
        </p:nvSpPr>
        <p:spPr/>
        <p:txBody>
          <a:bodyPr/>
          <a:lstStyle/>
          <a:p>
            <a:pPr marL="285777" indent="-285777">
              <a:buFont typeface="Arial" panose="020B0604020202020204" pitchFamily="34" charset="0"/>
              <a:buChar char="•"/>
            </a:pPr>
            <a:r>
              <a:rPr lang="en-US" dirty="0"/>
              <a:t>Multi-use shared meeting rooms</a:t>
            </a:r>
          </a:p>
          <a:p>
            <a:pPr marL="285777" indent="-285777">
              <a:buFont typeface="Arial" panose="020B0604020202020204" pitchFamily="34" charset="0"/>
              <a:buChar char="•"/>
            </a:pPr>
            <a:endParaRPr lang="en-US" dirty="0"/>
          </a:p>
          <a:p>
            <a:pPr marL="285777" indent="-285777">
              <a:buFont typeface="Arial" panose="020B0604020202020204" pitchFamily="34" charset="0"/>
              <a:buChar char="•"/>
            </a:pPr>
            <a:r>
              <a:rPr lang="en-US" dirty="0"/>
              <a:t>Original artworks</a:t>
            </a:r>
          </a:p>
          <a:p>
            <a:endParaRPr lang="en-US" dirty="0"/>
          </a:p>
          <a:p>
            <a:pPr marL="285777" indent="-285777">
              <a:buFont typeface="Arial" panose="020B0604020202020204" pitchFamily="34" charset="0"/>
              <a:buChar char="•"/>
            </a:pPr>
            <a:r>
              <a:rPr lang="en-US" dirty="0"/>
              <a:t>Fully-wired and furnished</a:t>
            </a:r>
          </a:p>
          <a:p>
            <a:pPr marL="285777" indent="-285777">
              <a:buFont typeface="Arial" panose="020B0604020202020204" pitchFamily="34" charset="0"/>
              <a:buChar char="•"/>
            </a:pPr>
            <a:endParaRPr lang="en-US" dirty="0"/>
          </a:p>
          <a:p>
            <a:pPr marL="285777" indent="-285777">
              <a:buFont typeface="Arial" panose="020B0604020202020204" pitchFamily="34" charset="0"/>
              <a:buChar char="•"/>
            </a:pPr>
            <a:r>
              <a:rPr lang="en-US" dirty="0"/>
              <a:t>Large windows overlooking Calgary</a:t>
            </a:r>
          </a:p>
        </p:txBody>
      </p:sp>
      <p:sp>
        <p:nvSpPr>
          <p:cNvPr id="39" name="Text Placeholder 38">
            <a:extLst>
              <a:ext uri="{FF2B5EF4-FFF2-40B4-BE49-F238E27FC236}">
                <a16:creationId xmlns:a16="http://schemas.microsoft.com/office/drawing/2014/main" id="{132507A2-A104-5ABB-A256-E3AFB4BBE5DE}"/>
              </a:ext>
            </a:extLst>
          </p:cNvPr>
          <p:cNvSpPr>
            <a:spLocks noGrp="1"/>
          </p:cNvSpPr>
          <p:nvPr>
            <p:ph type="body" sz="quarter" idx="25"/>
          </p:nvPr>
        </p:nvSpPr>
        <p:spPr>
          <a:xfrm>
            <a:off x="491907" y="1564934"/>
            <a:ext cx="3856037" cy="277127"/>
          </a:xfrm>
        </p:spPr>
        <p:txBody>
          <a:bodyPr/>
          <a:lstStyle/>
          <a:p>
            <a:r>
              <a:rPr lang="en-US" dirty="0"/>
              <a:t>Centennial Place East Tower </a:t>
            </a:r>
          </a:p>
        </p:txBody>
      </p:sp>
      <p:grpSp>
        <p:nvGrpSpPr>
          <p:cNvPr id="10" name="Group 9">
            <a:extLst>
              <a:ext uri="{FF2B5EF4-FFF2-40B4-BE49-F238E27FC236}">
                <a16:creationId xmlns:a16="http://schemas.microsoft.com/office/drawing/2014/main" id="{742097FF-B0A1-639F-A256-CAFBCEFFF636}"/>
              </a:ext>
            </a:extLst>
          </p:cNvPr>
          <p:cNvGrpSpPr/>
          <p:nvPr/>
        </p:nvGrpSpPr>
        <p:grpSpPr>
          <a:xfrm>
            <a:off x="843644" y="8958363"/>
            <a:ext cx="7775777" cy="358153"/>
            <a:chOff x="504009" y="8718533"/>
            <a:chExt cx="7775777" cy="358153"/>
          </a:xfrm>
        </p:grpSpPr>
        <p:sp>
          <p:nvSpPr>
            <p:cNvPr id="15" name="object 19">
              <a:extLst>
                <a:ext uri="{FF2B5EF4-FFF2-40B4-BE49-F238E27FC236}">
                  <a16:creationId xmlns:a16="http://schemas.microsoft.com/office/drawing/2014/main" id="{1D15FC6B-31B5-E47A-9B19-69F7179FBDF5}"/>
                </a:ext>
              </a:extLst>
            </p:cNvPr>
            <p:cNvSpPr txBox="1"/>
            <p:nvPr/>
          </p:nvSpPr>
          <p:spPr>
            <a:xfrm>
              <a:off x="1185431" y="8718533"/>
              <a:ext cx="2260413" cy="318677"/>
            </a:xfrm>
            <a:prstGeom prst="rect">
              <a:avLst/>
            </a:prstGeom>
          </p:spPr>
          <p:txBody>
            <a:bodyPr vert="horz" wrap="square" lIns="0" tIns="12700" rIns="0" bIns="0" rtlCol="0">
              <a:spAutoFit/>
            </a:bodyPr>
            <a:lstStyle/>
            <a:p>
              <a:pPr marL="0" marR="373380" lvl="0" indent="0" defTabSz="914400" eaLnBrk="1" fontAlgn="auto" latinLnBrk="0" hangingPunct="1">
                <a:lnSpc>
                  <a:spcPct val="163600"/>
                </a:lnSpc>
                <a:spcBef>
                  <a:spcPts val="0"/>
                </a:spcBef>
                <a:spcAft>
                  <a:spcPts val="2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cs typeface="Arial"/>
                </a:rPr>
                <a:t>Shared </a:t>
              </a:r>
              <a:r>
                <a:rPr kumimoji="0" sz="1400" b="0" i="0" u="none" strike="noStrike" kern="0" cap="none" spc="0" normalizeH="0" baseline="0" noProof="0" dirty="0">
                  <a:ln>
                    <a:noFill/>
                  </a:ln>
                  <a:solidFill>
                    <a:prstClr val="black"/>
                  </a:solidFill>
                  <a:effectLst/>
                  <a:uLnTx/>
                  <a:uFillTx/>
                  <a:latin typeface="Arial"/>
                  <a:cs typeface="Arial"/>
                </a:rPr>
                <a:t>Meeting</a:t>
              </a:r>
              <a:r>
                <a:rPr kumimoji="0" sz="1400" b="0" i="0" u="none" strike="noStrike" kern="0" cap="none" spc="120" normalizeH="0" baseline="0" noProof="0" dirty="0">
                  <a:ln>
                    <a:noFill/>
                  </a:ln>
                  <a:solidFill>
                    <a:prstClr val="black"/>
                  </a:solidFill>
                  <a:effectLst/>
                  <a:uLnTx/>
                  <a:uFillTx/>
                  <a:latin typeface="Arial"/>
                  <a:cs typeface="Arial"/>
                </a:rPr>
                <a:t> </a:t>
              </a:r>
              <a:r>
                <a:rPr kumimoji="0" sz="1400" b="0" i="0" u="none" strike="noStrike" kern="0" cap="none" spc="-20" normalizeH="0" baseline="0" noProof="0" dirty="0">
                  <a:ln>
                    <a:noFill/>
                  </a:ln>
                  <a:solidFill>
                    <a:prstClr val="black"/>
                  </a:solidFill>
                  <a:effectLst/>
                  <a:uLnTx/>
                  <a:uFillTx/>
                  <a:latin typeface="Arial"/>
                  <a:cs typeface="Arial"/>
                </a:rPr>
                <a:t>Room</a:t>
              </a:r>
              <a:endParaRPr kumimoji="0" lang="en-CA" sz="1400" b="0" i="0" u="none" strike="noStrike" kern="0" cap="none" spc="-10" normalizeH="0" baseline="0" noProof="0" dirty="0">
                <a:ln>
                  <a:noFill/>
                </a:ln>
                <a:solidFill>
                  <a:prstClr val="black"/>
                </a:solidFill>
                <a:effectLst/>
                <a:uLnTx/>
                <a:uFillTx/>
                <a:latin typeface="Arial"/>
                <a:cs typeface="Arial"/>
              </a:endParaRPr>
            </a:p>
          </p:txBody>
        </p:sp>
        <p:sp>
          <p:nvSpPr>
            <p:cNvPr id="16" name="object 20">
              <a:extLst>
                <a:ext uri="{FF2B5EF4-FFF2-40B4-BE49-F238E27FC236}">
                  <a16:creationId xmlns:a16="http://schemas.microsoft.com/office/drawing/2014/main" id="{D4DB1EA1-2459-8A5A-C3AD-997D25E3B79D}"/>
                </a:ext>
              </a:extLst>
            </p:cNvPr>
            <p:cNvSpPr/>
            <p:nvPr/>
          </p:nvSpPr>
          <p:spPr>
            <a:xfrm>
              <a:off x="504009" y="8803007"/>
              <a:ext cx="557978" cy="234203"/>
            </a:xfrm>
            <a:custGeom>
              <a:avLst/>
              <a:gdLst/>
              <a:ahLst/>
              <a:cxnLst/>
              <a:rect l="l" t="t" r="r" b="b"/>
              <a:pathLst>
                <a:path w="431165" h="180975">
                  <a:moveTo>
                    <a:pt x="430618" y="0"/>
                  </a:moveTo>
                  <a:lnTo>
                    <a:pt x="0" y="0"/>
                  </a:lnTo>
                  <a:lnTo>
                    <a:pt x="0" y="180924"/>
                  </a:lnTo>
                  <a:lnTo>
                    <a:pt x="430618" y="180924"/>
                  </a:lnTo>
                  <a:lnTo>
                    <a:pt x="430618" y="0"/>
                  </a:lnTo>
                  <a:close/>
                </a:path>
              </a:pathLst>
            </a:custGeom>
            <a:solidFill>
              <a:srgbClr val="B58081">
                <a:alpha val="42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8" name="object 21">
              <a:extLst>
                <a:ext uri="{FF2B5EF4-FFF2-40B4-BE49-F238E27FC236}">
                  <a16:creationId xmlns:a16="http://schemas.microsoft.com/office/drawing/2014/main" id="{1ACEC2CF-A796-AB37-9D4A-4BF633087D87}"/>
                </a:ext>
              </a:extLst>
            </p:cNvPr>
            <p:cNvSpPr/>
            <p:nvPr/>
          </p:nvSpPr>
          <p:spPr>
            <a:xfrm>
              <a:off x="3344283" y="8803006"/>
              <a:ext cx="557978" cy="234203"/>
            </a:xfrm>
            <a:custGeom>
              <a:avLst/>
              <a:gdLst/>
              <a:ahLst/>
              <a:cxnLst/>
              <a:rect l="l" t="t" r="r" b="b"/>
              <a:pathLst>
                <a:path w="431165" h="180975">
                  <a:moveTo>
                    <a:pt x="430618" y="0"/>
                  </a:moveTo>
                  <a:lnTo>
                    <a:pt x="0" y="0"/>
                  </a:lnTo>
                  <a:lnTo>
                    <a:pt x="0" y="180924"/>
                  </a:lnTo>
                  <a:lnTo>
                    <a:pt x="430618" y="180924"/>
                  </a:lnTo>
                  <a:lnTo>
                    <a:pt x="430618" y="0"/>
                  </a:lnTo>
                  <a:close/>
                </a:path>
              </a:pathLst>
            </a:custGeom>
            <a:solidFill>
              <a:srgbClr val="FCAF15">
                <a:alpha val="36812"/>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9" name="object 24">
              <a:extLst>
                <a:ext uri="{FF2B5EF4-FFF2-40B4-BE49-F238E27FC236}">
                  <a16:creationId xmlns:a16="http://schemas.microsoft.com/office/drawing/2014/main" id="{BF0F6F59-2833-5E4F-2DD1-8BE32B4CB65B}"/>
                </a:ext>
              </a:extLst>
            </p:cNvPr>
            <p:cNvSpPr/>
            <p:nvPr/>
          </p:nvSpPr>
          <p:spPr>
            <a:xfrm>
              <a:off x="5326125" y="8842483"/>
              <a:ext cx="557978" cy="234203"/>
            </a:xfrm>
            <a:custGeom>
              <a:avLst/>
              <a:gdLst/>
              <a:ahLst/>
              <a:cxnLst/>
              <a:rect l="l" t="t" r="r" b="b"/>
              <a:pathLst>
                <a:path w="431165" h="180975">
                  <a:moveTo>
                    <a:pt x="430618" y="0"/>
                  </a:moveTo>
                  <a:lnTo>
                    <a:pt x="0" y="0"/>
                  </a:lnTo>
                  <a:lnTo>
                    <a:pt x="0" y="180924"/>
                  </a:lnTo>
                  <a:lnTo>
                    <a:pt x="430618" y="180924"/>
                  </a:lnTo>
                  <a:lnTo>
                    <a:pt x="430618" y="0"/>
                  </a:lnTo>
                  <a:close/>
                </a:path>
              </a:pathLst>
            </a:custGeom>
            <a:solidFill>
              <a:srgbClr val="70AEA4">
                <a:alpha val="43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3" name="object 19">
              <a:extLst>
                <a:ext uri="{FF2B5EF4-FFF2-40B4-BE49-F238E27FC236}">
                  <a16:creationId xmlns:a16="http://schemas.microsoft.com/office/drawing/2014/main" id="{3508DED4-EB43-AAB3-E910-6D851B70E250}"/>
                </a:ext>
              </a:extLst>
            </p:cNvPr>
            <p:cNvSpPr txBox="1"/>
            <p:nvPr/>
          </p:nvSpPr>
          <p:spPr>
            <a:xfrm>
              <a:off x="6094806" y="8845450"/>
              <a:ext cx="2184980" cy="228268"/>
            </a:xfrm>
            <a:prstGeom prst="rect">
              <a:avLst/>
            </a:prstGeom>
          </p:spPr>
          <p:txBody>
            <a:bodyPr vert="horz" wrap="square" lIns="0" tIns="12700" rIns="0" bIns="0" rtlCol="0">
              <a:spAutoFit/>
            </a:bodyPr>
            <a:lstStyle/>
            <a:p>
              <a:pPr marL="0" marR="0" lvl="0" indent="0" defTabSz="914400" eaLnBrk="1" fontAlgn="auto" latinLnBrk="0" hangingPunct="1">
                <a:lnSpc>
                  <a:spcPct val="100000"/>
                </a:lnSpc>
                <a:spcBef>
                  <a:spcPts val="100"/>
                </a:spcBef>
                <a:spcAft>
                  <a:spcPts val="200"/>
                </a:spcAft>
                <a:buClrTx/>
                <a:buSzTx/>
                <a:buFontTx/>
                <a:buNone/>
                <a:tabLst/>
                <a:defRPr/>
              </a:pPr>
              <a:r>
                <a:rPr kumimoji="0" lang="en-CA" sz="1400" b="0" i="0" u="none" strike="noStrike" kern="0" cap="none" spc="-10" normalizeH="0" baseline="0" noProof="0" dirty="0">
                  <a:ln>
                    <a:noFill/>
                  </a:ln>
                  <a:solidFill>
                    <a:prstClr val="black"/>
                  </a:solidFill>
                  <a:effectLst/>
                  <a:uLnTx/>
                  <a:uFillTx/>
                  <a:latin typeface="Arial"/>
                  <a:cs typeface="Arial"/>
                </a:rPr>
                <a:t>Kitchenette &amp; Lounge</a:t>
              </a:r>
              <a:endParaRPr kumimoji="0" sz="1400" b="0" i="0" u="none" strike="noStrike" kern="0" cap="none" spc="0" normalizeH="0" baseline="0" noProof="0" dirty="0">
                <a:ln>
                  <a:noFill/>
                </a:ln>
                <a:solidFill>
                  <a:prstClr val="black"/>
                </a:solidFill>
                <a:effectLst/>
                <a:uLnTx/>
                <a:uFillTx/>
                <a:latin typeface="Arial"/>
                <a:cs typeface="Arial"/>
              </a:endParaRPr>
            </a:p>
          </p:txBody>
        </p:sp>
      </p:grpSp>
      <p:sp>
        <p:nvSpPr>
          <p:cNvPr id="11" name="TextBox 10">
            <a:extLst>
              <a:ext uri="{FF2B5EF4-FFF2-40B4-BE49-F238E27FC236}">
                <a16:creationId xmlns:a16="http://schemas.microsoft.com/office/drawing/2014/main" id="{5418D532-5E68-7559-BF27-41806B73C69D}"/>
              </a:ext>
            </a:extLst>
          </p:cNvPr>
          <p:cNvSpPr txBox="1"/>
          <p:nvPr/>
        </p:nvSpPr>
        <p:spPr>
          <a:xfrm>
            <a:off x="4362567" y="9006048"/>
            <a:ext cx="178243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Elevators</a:t>
            </a:r>
          </a:p>
        </p:txBody>
      </p:sp>
      <p:pic>
        <p:nvPicPr>
          <p:cNvPr id="40" name="Picture 39" descr="A person sitting at a desk with a computer&#10;&#10;Description automatically generated">
            <a:extLst>
              <a:ext uri="{FF2B5EF4-FFF2-40B4-BE49-F238E27FC236}">
                <a16:creationId xmlns:a16="http://schemas.microsoft.com/office/drawing/2014/main" id="{A7B0486D-C2F3-610C-FDED-AE66CDF4E1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8079" y="6197163"/>
            <a:ext cx="4556721" cy="2761200"/>
          </a:xfrm>
          <a:prstGeom prst="rect">
            <a:avLst/>
          </a:prstGeom>
        </p:spPr>
      </p:pic>
      <p:pic>
        <p:nvPicPr>
          <p:cNvPr id="42" name="Picture 41" descr="A person and person sitting at a table with a computer&#10;&#10;Description automatically generated">
            <a:extLst>
              <a:ext uri="{FF2B5EF4-FFF2-40B4-BE49-F238E27FC236}">
                <a16:creationId xmlns:a16="http://schemas.microsoft.com/office/drawing/2014/main" id="{57E46170-5286-C93B-A181-EFFD3E9A30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6041" y="3201012"/>
            <a:ext cx="4542242" cy="2761201"/>
          </a:xfrm>
          <a:prstGeom prst="rect">
            <a:avLst/>
          </a:prstGeom>
        </p:spPr>
      </p:pic>
      <p:sp>
        <p:nvSpPr>
          <p:cNvPr id="4" name="object 21">
            <a:extLst>
              <a:ext uri="{FF2B5EF4-FFF2-40B4-BE49-F238E27FC236}">
                <a16:creationId xmlns:a16="http://schemas.microsoft.com/office/drawing/2014/main" id="{F084DD6A-6A45-DC93-856B-C5A81A00567C}"/>
              </a:ext>
            </a:extLst>
          </p:cNvPr>
          <p:cNvSpPr/>
          <p:nvPr/>
        </p:nvSpPr>
        <p:spPr>
          <a:xfrm>
            <a:off x="8340432" y="9096937"/>
            <a:ext cx="557978" cy="234203"/>
          </a:xfrm>
          <a:custGeom>
            <a:avLst/>
            <a:gdLst/>
            <a:ahLst/>
            <a:cxnLst/>
            <a:rect l="l" t="t" r="r" b="b"/>
            <a:pathLst>
              <a:path w="431165" h="180975">
                <a:moveTo>
                  <a:pt x="430618" y="0"/>
                </a:moveTo>
                <a:lnTo>
                  <a:pt x="0" y="0"/>
                </a:lnTo>
                <a:lnTo>
                  <a:pt x="0" y="180924"/>
                </a:lnTo>
                <a:lnTo>
                  <a:pt x="430618" y="180924"/>
                </a:lnTo>
                <a:lnTo>
                  <a:pt x="430618" y="0"/>
                </a:lnTo>
                <a:close/>
              </a:path>
            </a:pathLst>
          </a:custGeom>
          <a:solidFill>
            <a:schemeClr val="accent1">
              <a:lumMod val="40000"/>
              <a:lumOff val="60000"/>
            </a:scheme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TextBox 4">
            <a:extLst>
              <a:ext uri="{FF2B5EF4-FFF2-40B4-BE49-F238E27FC236}">
                <a16:creationId xmlns:a16="http://schemas.microsoft.com/office/drawing/2014/main" id="{59A41C7C-88EE-DBE3-951E-8F12EA6339DA}"/>
              </a:ext>
            </a:extLst>
          </p:cNvPr>
          <p:cNvSpPr txBox="1"/>
          <p:nvPr/>
        </p:nvSpPr>
        <p:spPr>
          <a:xfrm>
            <a:off x="8993343" y="9042836"/>
            <a:ext cx="178243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Office</a:t>
            </a:r>
          </a:p>
        </p:txBody>
      </p:sp>
      <p:pic>
        <p:nvPicPr>
          <p:cNvPr id="8" name="Picture 7" descr="A room with tables and chairs&#10;&#10;Description automatically generated">
            <a:extLst>
              <a:ext uri="{FF2B5EF4-FFF2-40B4-BE49-F238E27FC236}">
                <a16:creationId xmlns:a16="http://schemas.microsoft.com/office/drawing/2014/main" id="{AFF29F73-4189-25DF-77BD-EE40968C4B06}"/>
              </a:ext>
            </a:extLst>
          </p:cNvPr>
          <p:cNvPicPr>
            <a:picLocks noChangeAspect="1"/>
          </p:cNvPicPr>
          <p:nvPr/>
        </p:nvPicPr>
        <p:blipFill>
          <a:blip r:embed="rId5" cstate="print">
            <a:extLst>
              <a:ext uri="{28A0092B-C50C-407E-A947-70E740481C1C}">
                <a14:useLocalDpi xmlns:a14="http://schemas.microsoft.com/office/drawing/2010/main" val="0"/>
              </a:ext>
            </a:extLst>
          </a:blip>
          <a:srcRect l="1272" t="5937" b="14042"/>
          <a:stretch/>
        </p:blipFill>
        <p:spPr>
          <a:xfrm>
            <a:off x="11002558" y="204860"/>
            <a:ext cx="4542242" cy="2761202"/>
          </a:xfrm>
          <a:prstGeom prst="rect">
            <a:avLst/>
          </a:prstGeom>
        </p:spPr>
      </p:pic>
    </p:spTree>
    <p:extLst>
      <p:ext uri="{BB962C8B-B14F-4D97-AF65-F5344CB8AC3E}">
        <p14:creationId xmlns:p14="http://schemas.microsoft.com/office/powerpoint/2010/main" val="62582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4315D6-8D63-D04C-0601-272B1CE4320C}"/>
              </a:ext>
            </a:extLst>
          </p:cNvPr>
          <p:cNvSpPr>
            <a:spLocks noGrp="1"/>
          </p:cNvSpPr>
          <p:nvPr>
            <p:ph type="body" sz="quarter" idx="13"/>
          </p:nvPr>
        </p:nvSpPr>
        <p:spPr/>
        <p:txBody>
          <a:bodyPr/>
          <a:lstStyle/>
          <a:p>
            <a:r>
              <a:rPr lang="en-US" dirty="0"/>
              <a:t>Connect</a:t>
            </a:r>
          </a:p>
        </p:txBody>
      </p:sp>
      <p:sp>
        <p:nvSpPr>
          <p:cNvPr id="5" name="Text Placeholder 6">
            <a:extLst>
              <a:ext uri="{FF2B5EF4-FFF2-40B4-BE49-F238E27FC236}">
                <a16:creationId xmlns:a16="http://schemas.microsoft.com/office/drawing/2014/main" id="{FCF741DB-8749-7443-0336-10DA391AD74F}"/>
              </a:ext>
            </a:extLst>
          </p:cNvPr>
          <p:cNvSpPr txBox="1">
            <a:spLocks/>
          </p:cNvSpPr>
          <p:nvPr/>
        </p:nvSpPr>
        <p:spPr>
          <a:xfrm>
            <a:off x="8458200" y="4724400"/>
            <a:ext cx="5791200" cy="1565685"/>
          </a:xfrm>
          <a:prstGeom prst="rect">
            <a:avLst/>
          </a:prstGeom>
        </p:spPr>
        <p:txBody>
          <a:bodyPr wrap="square" lIns="0" tIns="0" rIns="0" bIns="0" anchor="t">
            <a:spAutoFit/>
          </a:bodyPr>
          <a:lstStyle>
            <a:lvl1pPr marL="0">
              <a:defRPr sz="1801">
                <a:latin typeface="Arial" panose="020B0604020202020204" pitchFamily="34" charset="0"/>
                <a:ea typeface="+mn-ea"/>
                <a:cs typeface="Arial" panose="020B0604020202020204" pitchFamily="34" charset="0"/>
              </a:defRPr>
            </a:lvl1pPr>
            <a:lvl2pPr marL="457242">
              <a:defRPr sz="2000">
                <a:latin typeface="Arial" panose="020B0604020202020204" pitchFamily="34" charset="0"/>
                <a:ea typeface="+mn-ea"/>
                <a:cs typeface="Arial" panose="020B0604020202020204" pitchFamily="34" charset="0"/>
              </a:defRPr>
            </a:lvl2pPr>
            <a:lvl3pPr marL="914485">
              <a:defRPr sz="2000">
                <a:latin typeface="Arial" panose="020B0604020202020204" pitchFamily="34" charset="0"/>
                <a:ea typeface="+mn-ea"/>
                <a:cs typeface="Arial" panose="020B0604020202020204" pitchFamily="34" charset="0"/>
              </a:defRPr>
            </a:lvl3pPr>
            <a:lvl4pPr marL="1371727">
              <a:defRPr sz="2000">
                <a:latin typeface="Arial" panose="020B0604020202020204" pitchFamily="34" charset="0"/>
                <a:ea typeface="+mn-ea"/>
                <a:cs typeface="Arial" panose="020B0604020202020204" pitchFamily="34" charset="0"/>
              </a:defRPr>
            </a:lvl4pPr>
            <a:lvl5pPr marL="1828969">
              <a:defRPr sz="2000">
                <a:latin typeface="Arial" panose="020B0604020202020204" pitchFamily="34" charset="0"/>
                <a:ea typeface="+mn-ea"/>
                <a:cs typeface="Arial" panose="020B0604020202020204" pitchFamily="34" charset="0"/>
              </a:defRPr>
            </a:lvl5pPr>
            <a:lvl6pPr marL="2286213">
              <a:defRPr>
                <a:latin typeface="+mn-lt"/>
                <a:ea typeface="+mn-ea"/>
                <a:cs typeface="+mn-cs"/>
              </a:defRPr>
            </a:lvl6pPr>
            <a:lvl7pPr marL="2743456">
              <a:defRPr>
                <a:latin typeface="+mn-lt"/>
                <a:ea typeface="+mn-ea"/>
                <a:cs typeface="+mn-cs"/>
              </a:defRPr>
            </a:lvl7pPr>
            <a:lvl8pPr marL="3200698">
              <a:defRPr>
                <a:latin typeface="+mn-lt"/>
                <a:ea typeface="+mn-ea"/>
                <a:cs typeface="+mn-cs"/>
              </a:defRPr>
            </a:lvl8pPr>
            <a:lvl9pPr marL="3657940">
              <a:defRPr>
                <a:latin typeface="+mn-lt"/>
                <a:ea typeface="+mn-ea"/>
                <a:cs typeface="+mn-cs"/>
              </a:defRPr>
            </a:lvl9pPr>
          </a:lstStyle>
          <a:p>
            <a:pPr>
              <a:lnSpc>
                <a:spcPct val="115000"/>
              </a:lnSpc>
            </a:pPr>
            <a:r>
              <a:rPr lang="en-US" sz="1800" b="1" dirty="0">
                <a:solidFill>
                  <a:schemeClr val="tx1"/>
                </a:solidFill>
                <a:ea typeface="Calibri" panose="020F0502020204030204" pitchFamily="34" charset="0"/>
              </a:rPr>
              <a:t>Sara Tokhanbeigi</a:t>
            </a:r>
          </a:p>
          <a:p>
            <a:pPr>
              <a:lnSpc>
                <a:spcPct val="115000"/>
              </a:lnSpc>
            </a:pPr>
            <a:r>
              <a:rPr lang="en-US" sz="1800" dirty="0">
                <a:solidFill>
                  <a:schemeClr val="tx1"/>
                </a:solidFill>
                <a:ea typeface="Calibri" panose="020F0502020204030204" pitchFamily="34" charset="0"/>
              </a:rPr>
              <a:t>Manager, Office Leasing</a:t>
            </a:r>
          </a:p>
          <a:p>
            <a:pPr>
              <a:lnSpc>
                <a:spcPct val="115000"/>
              </a:lnSpc>
            </a:pPr>
            <a:endParaRPr lang="en-US" sz="1800" dirty="0">
              <a:solidFill>
                <a:schemeClr val="tx1"/>
              </a:solidFill>
              <a:ea typeface="Calibri" panose="020F0502020204030204" pitchFamily="34" charset="0"/>
            </a:endParaRPr>
          </a:p>
          <a:p>
            <a:pPr>
              <a:lnSpc>
                <a:spcPct val="115000"/>
              </a:lnSpc>
            </a:pPr>
            <a:r>
              <a:rPr lang="en-US" sz="1800" b="1" dirty="0">
                <a:solidFill>
                  <a:schemeClr val="tx1"/>
                </a:solidFill>
                <a:ea typeface="Calibri" panose="020F0502020204030204" pitchFamily="34" charset="0"/>
              </a:rPr>
              <a:t>Mobile: </a:t>
            </a:r>
            <a:r>
              <a:rPr lang="en-US" sz="1800" dirty="0">
                <a:solidFill>
                  <a:schemeClr val="tx1"/>
                </a:solidFill>
                <a:ea typeface="Calibri" panose="020F0502020204030204" pitchFamily="34" charset="0"/>
              </a:rPr>
              <a:t>778.838.6201</a:t>
            </a:r>
          </a:p>
          <a:p>
            <a:pPr>
              <a:lnSpc>
                <a:spcPct val="115000"/>
              </a:lnSpc>
            </a:pPr>
            <a:r>
              <a:rPr lang="en-US" sz="1800" b="1" dirty="0">
                <a:solidFill>
                  <a:schemeClr val="tx1"/>
                </a:solidFill>
                <a:ea typeface="Calibri" panose="020F0502020204030204" pitchFamily="34" charset="0"/>
              </a:rPr>
              <a:t>Email: </a:t>
            </a:r>
            <a:r>
              <a:rPr lang="en-US" sz="1800" dirty="0">
                <a:solidFill>
                  <a:schemeClr val="tx1"/>
                </a:solidFill>
                <a:ea typeface="Calibri" panose="020F0502020204030204" pitchFamily="34" charset="0"/>
              </a:rPr>
              <a:t>stokhanbeigi@oxfordproperties.com</a:t>
            </a:r>
          </a:p>
        </p:txBody>
      </p:sp>
    </p:spTree>
    <p:extLst>
      <p:ext uri="{BB962C8B-B14F-4D97-AF65-F5344CB8AC3E}">
        <p14:creationId xmlns:p14="http://schemas.microsoft.com/office/powerpoint/2010/main" val="3890236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707AA3E82711E4BB85F7F1F0B69E1DE" ma:contentTypeVersion="22" ma:contentTypeDescription="Create a new document." ma:contentTypeScope="" ma:versionID="576f395e273a1faeffb3bfda72713183">
  <xsd:schema xmlns:xsd="http://www.w3.org/2001/XMLSchema" xmlns:xs="http://www.w3.org/2001/XMLSchema" xmlns:p="http://schemas.microsoft.com/office/2006/metadata/properties" xmlns:ns2="f32e7e03-3870-433a-975e-16e20ba204b3" xmlns:ns3="976e2660-4f08-4598-a6a3-5304eaab49a1" xmlns:ns4="8c131aad-e182-43c5-9790-8149cebcc4e5" targetNamespace="http://schemas.microsoft.com/office/2006/metadata/properties" ma:root="true" ma:fieldsID="59fb64eebd45e1e11b0702119a4ddd82" ns2:_="" ns3:_="" ns4:_="">
    <xsd:import namespace="f32e7e03-3870-433a-975e-16e20ba204b3"/>
    <xsd:import namespace="976e2660-4f08-4598-a6a3-5304eaab49a1"/>
    <xsd:import namespace="8c131aad-e182-43c5-9790-8149cebcc4e5"/>
    <xsd:element name="properties">
      <xsd:complexType>
        <xsd:sequence>
          <xsd:element name="documentManagement">
            <xsd:complexType>
              <xsd:all>
                <xsd:element ref="ns2:Department" minOccurs="0"/>
                <xsd:element ref="ns3:SharedWithUsers" minOccurs="0"/>
                <xsd:element ref="ns3:SharedWithDetails"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OwnerName" minOccurs="0"/>
                <xsd:element ref="ns2:OwnerEmail"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e7e03-3870-433a-975e-16e20ba204b3" elementFormDefault="qualified">
    <xsd:import namespace="http://schemas.microsoft.com/office/2006/documentManagement/types"/>
    <xsd:import namespace="http://schemas.microsoft.com/office/infopath/2007/PartnerControls"/>
    <xsd:element name="Department" ma:index="8" nillable="true" ma:displayName="Department" ma:internalName="Department">
      <xsd:simpleType>
        <xsd:restriction base="dms:Text"/>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OwnerName" ma:index="21" nillable="true" ma:displayName="Owner Name" ma:internalName="OwnerName">
      <xsd:simpleType>
        <xsd:restriction base="dms:Text"/>
      </xsd:simpleType>
    </xsd:element>
    <xsd:element name="OwnerEmail" ma:index="22" nillable="true" ma:displayName="Owner Email" ma:internalName="OwnerEmail">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ab0bb3ed-d6d8-41f8-af4f-3e6c4e2fcb5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6e2660-4f08-4598-a6a3-5304eaab49a1"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131aad-e182-43c5-9790-8149cebcc4e5"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f0d3786e-9928-45ca-ad99-7691bb0904d0}" ma:internalName="TaxCatchAll" ma:showField="CatchAllData" ma:web="976e2660-4f08-4598-a6a3-5304eaab49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c131aad-e182-43c5-9790-8149cebcc4e5" xsi:nil="true"/>
    <lcf76f155ced4ddcb4097134ff3c332f xmlns="f32e7e03-3870-433a-975e-16e20ba204b3">
      <Terms xmlns="http://schemas.microsoft.com/office/infopath/2007/PartnerControls"/>
    </lcf76f155ced4ddcb4097134ff3c332f>
    <OwnerName xmlns="f32e7e03-3870-433a-975e-16e20ba204b3" xsi:nil="true"/>
    <OwnerEmail xmlns="f32e7e03-3870-433a-975e-16e20ba204b3" xsi:nil="true"/>
    <Department xmlns="f32e7e03-3870-433a-975e-16e20ba204b3" xsi:nil="true"/>
  </documentManagement>
</p:properties>
</file>

<file path=customXml/itemProps1.xml><?xml version="1.0" encoding="utf-8"?>
<ds:datastoreItem xmlns:ds="http://schemas.openxmlformats.org/officeDocument/2006/customXml" ds:itemID="{0ACE990D-F7BB-4C89-8683-A34CA0443561}">
  <ds:schemaRefs>
    <ds:schemaRef ds:uri="http://schemas.microsoft.com/sharepoint/v3/contenttype/forms"/>
  </ds:schemaRefs>
</ds:datastoreItem>
</file>

<file path=customXml/itemProps2.xml><?xml version="1.0" encoding="utf-8"?>
<ds:datastoreItem xmlns:ds="http://schemas.openxmlformats.org/officeDocument/2006/customXml" ds:itemID="{D7ED10AA-F49C-439D-8987-896E10A004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e7e03-3870-433a-975e-16e20ba204b3"/>
    <ds:schemaRef ds:uri="976e2660-4f08-4598-a6a3-5304eaab49a1"/>
    <ds:schemaRef ds:uri="8c131aad-e182-43c5-9790-8149cebcc4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DCC8D1-B752-4738-A082-64DE6C1063CB}">
  <ds:schemaRefs>
    <ds:schemaRef ds:uri="http://schemas.microsoft.com/office/2006/documentManagement/types"/>
    <ds:schemaRef ds:uri="b54d8761-8770-4815-b768-78ff06788957"/>
    <ds:schemaRef ds:uri="http://schemas.openxmlformats.org/package/2006/metadata/core-properties"/>
    <ds:schemaRef ds:uri="http://www.w3.org/XML/1998/namespace"/>
    <ds:schemaRef ds:uri="http://purl.org/dc/dcmitype/"/>
    <ds:schemaRef ds:uri="http://schemas.microsoft.com/office/2006/metadata/properties"/>
    <ds:schemaRef ds:uri="http://purl.org/dc/elements/1.1/"/>
    <ds:schemaRef ds:uri="http://purl.org/dc/terms/"/>
    <ds:schemaRef ds:uri="http://schemas.microsoft.com/office/infopath/2007/PartnerControls"/>
    <ds:schemaRef ds:uri="94542ce6-38b2-415b-8b95-83edd9e5da66"/>
    <ds:schemaRef ds:uri="8c131aad-e182-43c5-9790-8149cebcc4e5"/>
    <ds:schemaRef ds:uri="7f325f0d-0442-4f5e-bdb6-a6ce845290b7"/>
    <ds:schemaRef ds:uri="f32e7e03-3870-433a-975e-16e20ba204b3"/>
  </ds:schemaRefs>
</ds:datastoreItem>
</file>

<file path=docProps/app.xml><?xml version="1.0" encoding="utf-8"?>
<Properties xmlns="http://schemas.openxmlformats.org/officeDocument/2006/extended-properties" xmlns:vt="http://schemas.openxmlformats.org/officeDocument/2006/docPropsVTypes">
  <Template/>
  <TotalTime>5344</TotalTime>
  <Words>152</Words>
  <Application>Microsoft Office PowerPoint</Application>
  <PresentationFormat>Custom</PresentationFormat>
  <Paragraphs>36</Paragraphs>
  <Slides>5</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vt:i4>
      </vt:variant>
    </vt:vector>
  </HeadingPairs>
  <TitlesOfParts>
    <vt:vector size="10" baseType="lpstr">
      <vt:lpstr>Arial</vt:lpstr>
      <vt:lpstr>Calibri</vt:lpstr>
      <vt:lpstr>Helvetica</vt:lpstr>
      <vt:lpstr>Office Theme</vt:lpstr>
      <vt:lpstr>Office Theme</vt:lpstr>
      <vt:lpstr>PowerPoint Presentation</vt:lpstr>
      <vt:lpstr>PowerPoint Presentation</vt:lpstr>
      <vt:lpstr>Suite 301 520 3rd Avenue SW 704 SF</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 Nguyen</dc:creator>
  <cp:lastModifiedBy>Trishia Desmarais</cp:lastModifiedBy>
  <cp:revision>210</cp:revision>
  <dcterms:created xsi:type="dcterms:W3CDTF">2023-05-24T17:51:20Z</dcterms:created>
  <dcterms:modified xsi:type="dcterms:W3CDTF">2024-12-04T20:55:30Z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2023-05-17T00:00:00Z</vt:filetime>
  </property>
  <property fmtid="{D5CDD505-2E9C-101B-9397-08002B2CF9AE}" pid="3" name="Creator">
    <vt:lpwstr>Adobe InDesign 18.0 (Macintosh)</vt:lpwstr>
  </property>
  <property fmtid="{D5CDD505-2E9C-101B-9397-08002B2CF9AE}" pid="4" name="LastSaved">
    <vt:filetime>2023-05-24T00:00:00Z</vt:filetime>
  </property>
  <property fmtid="{D5CDD505-2E9C-101B-9397-08002B2CF9AE}" pid="5" name="Producer">
    <vt:lpwstr>Adobe PDF Library 17.0</vt:lpwstr>
  </property>
  <property fmtid="{D5CDD505-2E9C-101B-9397-08002B2CF9AE}" pid="6" name="ContentTypeId">
    <vt:lpwstr>0x0101000707AA3E82711E4BB85F7F1F0B69E1DE</vt:lpwstr>
  </property>
  <property fmtid="{D5CDD505-2E9C-101B-9397-08002B2CF9AE}" pid="7" name="MediaServiceImageTags">
    <vt:lpwstr/>
  </property>
</Properties>
</file>