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93" r:id="rId5"/>
  </p:sldMasterIdLst>
  <p:notesMasterIdLst>
    <p:notesMasterId r:id="rId11"/>
  </p:notesMasterIdLst>
  <p:handoutMasterIdLst>
    <p:handoutMasterId r:id="rId12"/>
  </p:handoutMasterIdLst>
  <p:sldIdLst>
    <p:sldId id="293" r:id="rId6"/>
    <p:sldId id="278" r:id="rId7"/>
    <p:sldId id="295" r:id="rId8"/>
    <p:sldId id="294" r:id="rId9"/>
    <p:sldId id="272" r:id="rId10"/>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95"/>
            <p14:sldId id="294"/>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3792" autoAdjust="0"/>
  </p:normalViewPr>
  <p:slideViewPr>
    <p:cSldViewPr snapToGrid="0">
      <p:cViewPr varScale="1">
        <p:scale>
          <a:sx n="43" d="100"/>
          <a:sy n="43" d="100"/>
        </p:scale>
        <p:origin x="1464" y="64"/>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12/9/2024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12/9/2024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2117688"/>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11192256" y="9354312"/>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jpe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e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302</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2 offices open area | 742</a:t>
            </a:r>
            <a:r>
              <a:rPr lang="en-US" sz="3200" dirty="0">
                <a:solidFill>
                  <a:schemeClr val="tx1"/>
                </a:solidFill>
                <a:latin typeface="Arial"/>
                <a:cs typeface="Arial"/>
              </a:rPr>
              <a:t> SF</a:t>
            </a:r>
          </a:p>
        </p:txBody>
      </p:sp>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2108269"/>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and complimentary Nespresso coffee. It’s filled with plush soft-seating and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Herman Miller furnishings.</a:t>
            </a:r>
          </a:p>
        </p:txBody>
      </p:sp>
      <p:pic>
        <p:nvPicPr>
          <p:cNvPr id="19" name="Picture 18" descr="A room with desks and tables&#10;&#10;Description automatically generated">
            <a:extLst>
              <a:ext uri="{FF2B5EF4-FFF2-40B4-BE49-F238E27FC236}">
                <a16:creationId xmlns:a16="http://schemas.microsoft.com/office/drawing/2014/main" id="{FA50698F-F782-928A-EB48-5B0C65956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7834489" cy="4406900"/>
          </a:xfrm>
          <a:prstGeom prst="rect">
            <a:avLst/>
          </a:prstGeom>
        </p:spPr>
      </p:pic>
      <p:pic>
        <p:nvPicPr>
          <p:cNvPr id="21" name="Picture 20" descr="A room with glass doors and tables&#10;&#10;Description automatically generated">
            <a:extLst>
              <a:ext uri="{FF2B5EF4-FFF2-40B4-BE49-F238E27FC236}">
                <a16:creationId xmlns:a16="http://schemas.microsoft.com/office/drawing/2014/main" id="{364C616D-272F-C8D7-2EEA-F90FAE54C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70499"/>
            <a:ext cx="7834491" cy="4406901"/>
          </a:xfrm>
          <a:prstGeom prst="rect">
            <a:avLst/>
          </a:prstGeom>
        </p:spPr>
      </p:pic>
      <p:pic>
        <p:nvPicPr>
          <p:cNvPr id="27" name="Picture 26" descr="A room with desks and windows&#10;&#10;Description automatically generated">
            <a:extLst>
              <a:ext uri="{FF2B5EF4-FFF2-40B4-BE49-F238E27FC236}">
                <a16:creationId xmlns:a16="http://schemas.microsoft.com/office/drawing/2014/main" id="{D3A5265A-F12B-B97C-97F4-381AB988CE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6418" y="4854986"/>
            <a:ext cx="9748010" cy="5483256"/>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627035" y="0"/>
            <a:ext cx="5653741" cy="2547471"/>
          </a:xfrm>
          <a:custGeom>
            <a:avLst/>
            <a:gdLst/>
            <a:ahLst/>
            <a:cxnLst/>
            <a:rect l="l" t="t" r="r" b="b"/>
            <a:pathLst>
              <a:path w="4368800" h="1968500">
                <a:moveTo>
                  <a:pt x="4368800" y="0"/>
                </a:moveTo>
                <a:lnTo>
                  <a:pt x="0" y="0"/>
                </a:lnTo>
                <a:lnTo>
                  <a:pt x="0" y="1968500"/>
                </a:lnTo>
                <a:lnTo>
                  <a:pt x="4368800" y="1968500"/>
                </a:lnTo>
                <a:lnTo>
                  <a:pt x="4368800" y="0"/>
                </a:lnTo>
                <a:close/>
              </a:path>
            </a:pathLst>
          </a:custGeom>
          <a:solidFill>
            <a:srgbClr val="0B9376"/>
          </a:solidFill>
        </p:spPr>
        <p:txBody>
          <a:bodyPr wrap="square" lIns="0" tIns="0" rIns="0" bIns="0" rtlCol="0"/>
          <a:lstStyle/>
          <a:p>
            <a:endParaRPr/>
          </a:p>
        </p:txBody>
      </p:sp>
      <p:grpSp>
        <p:nvGrpSpPr>
          <p:cNvPr id="36" name="Group 35">
            <a:extLst>
              <a:ext uri="{FF2B5EF4-FFF2-40B4-BE49-F238E27FC236}">
                <a16:creationId xmlns:a16="http://schemas.microsoft.com/office/drawing/2014/main" id="{45E6CC71-5F63-9D82-E450-7A7DF75F7176}"/>
              </a:ext>
            </a:extLst>
          </p:cNvPr>
          <p:cNvGrpSpPr/>
          <p:nvPr/>
        </p:nvGrpSpPr>
        <p:grpSpPr>
          <a:xfrm>
            <a:off x="12359266" y="604719"/>
            <a:ext cx="1329835" cy="380463"/>
            <a:chOff x="8573596" y="467283"/>
            <a:chExt cx="1027600" cy="293994"/>
          </a:xfrm>
        </p:grpSpPr>
        <p:pic>
          <p:nvPicPr>
            <p:cNvPr id="4" name="object 4"/>
            <p:cNvPicPr/>
            <p:nvPr/>
          </p:nvPicPr>
          <p:blipFill>
            <a:blip r:embed="rId2" cstate="print"/>
            <a:stretch>
              <a:fillRect/>
            </a:stretch>
          </p:blipFill>
          <p:spPr>
            <a:xfrm>
              <a:off x="8573596" y="643625"/>
              <a:ext cx="131267" cy="117652"/>
            </a:xfrm>
            <a:prstGeom prst="rect">
              <a:avLst/>
            </a:prstGeom>
          </p:spPr>
        </p:pic>
        <p:pic>
          <p:nvPicPr>
            <p:cNvPr id="5" name="object 5"/>
            <p:cNvPicPr/>
            <p:nvPr/>
          </p:nvPicPr>
          <p:blipFill>
            <a:blip r:embed="rId3" cstate="print"/>
            <a:stretch>
              <a:fillRect/>
            </a:stretch>
          </p:blipFill>
          <p:spPr>
            <a:xfrm>
              <a:off x="8764739" y="645142"/>
              <a:ext cx="135140" cy="114630"/>
            </a:xfrm>
            <a:prstGeom prst="rect">
              <a:avLst/>
            </a:prstGeom>
          </p:spPr>
        </p:pic>
        <p:pic>
          <p:nvPicPr>
            <p:cNvPr id="6" name="object 6"/>
            <p:cNvPicPr/>
            <p:nvPr/>
          </p:nvPicPr>
          <p:blipFill>
            <a:blip r:embed="rId4" cstate="print"/>
            <a:stretch>
              <a:fillRect/>
            </a:stretch>
          </p:blipFill>
          <p:spPr>
            <a:xfrm>
              <a:off x="8965652" y="645140"/>
              <a:ext cx="79006" cy="114630"/>
            </a:xfrm>
            <a:prstGeom prst="rect">
              <a:avLst/>
            </a:prstGeom>
          </p:spPr>
        </p:pic>
        <p:pic>
          <p:nvPicPr>
            <p:cNvPr id="7" name="object 7"/>
            <p:cNvPicPr/>
            <p:nvPr/>
          </p:nvPicPr>
          <p:blipFill>
            <a:blip r:embed="rId5" cstate="print"/>
            <a:stretch>
              <a:fillRect/>
            </a:stretch>
          </p:blipFill>
          <p:spPr>
            <a:xfrm>
              <a:off x="9112825" y="643625"/>
              <a:ext cx="131267" cy="117652"/>
            </a:xfrm>
            <a:prstGeom prst="rect">
              <a:avLst/>
            </a:prstGeom>
          </p:spPr>
        </p:pic>
        <p:pic>
          <p:nvPicPr>
            <p:cNvPr id="8" name="object 8"/>
            <p:cNvPicPr/>
            <p:nvPr/>
          </p:nvPicPr>
          <p:blipFill>
            <a:blip r:embed="rId6" cstate="print"/>
            <a:stretch>
              <a:fillRect/>
            </a:stretch>
          </p:blipFill>
          <p:spPr>
            <a:xfrm>
              <a:off x="9315306" y="645140"/>
              <a:ext cx="100507" cy="114630"/>
            </a:xfrm>
            <a:prstGeom prst="rect">
              <a:avLst/>
            </a:prstGeom>
          </p:spPr>
        </p:pic>
        <p:pic>
          <p:nvPicPr>
            <p:cNvPr id="9" name="object 9"/>
            <p:cNvPicPr/>
            <p:nvPr/>
          </p:nvPicPr>
          <p:blipFill>
            <a:blip r:embed="rId7" cstate="print"/>
            <a:stretch>
              <a:fillRect/>
            </a:stretch>
          </p:blipFill>
          <p:spPr>
            <a:xfrm>
              <a:off x="9487239" y="645140"/>
              <a:ext cx="113957" cy="114630"/>
            </a:xfrm>
            <a:prstGeom prst="rect">
              <a:avLst/>
            </a:prstGeom>
          </p:spPr>
        </p:pic>
        <p:sp>
          <p:nvSpPr>
            <p:cNvPr id="10" name="object 10"/>
            <p:cNvSpPr/>
            <p:nvPr/>
          </p:nvSpPr>
          <p:spPr>
            <a:xfrm>
              <a:off x="8730323" y="467283"/>
              <a:ext cx="721360" cy="292735"/>
            </a:xfrm>
            <a:custGeom>
              <a:avLst/>
              <a:gdLst/>
              <a:ahLst/>
              <a:cxnLst/>
              <a:rect l="l" t="t" r="r" b="b"/>
              <a:pathLst>
                <a:path w="721359" h="292734">
                  <a:moveTo>
                    <a:pt x="10680" y="86334"/>
                  </a:moveTo>
                  <a:lnTo>
                    <a:pt x="0" y="86334"/>
                  </a:lnTo>
                  <a:lnTo>
                    <a:pt x="0" y="292201"/>
                  </a:lnTo>
                  <a:lnTo>
                    <a:pt x="10680" y="292201"/>
                  </a:lnTo>
                  <a:lnTo>
                    <a:pt x="10680" y="86334"/>
                  </a:lnTo>
                  <a:close/>
                </a:path>
                <a:path w="721359" h="292734">
                  <a:moveTo>
                    <a:pt x="200647" y="48221"/>
                  </a:moveTo>
                  <a:lnTo>
                    <a:pt x="189966" y="48221"/>
                  </a:lnTo>
                  <a:lnTo>
                    <a:pt x="189966" y="292201"/>
                  </a:lnTo>
                  <a:lnTo>
                    <a:pt x="200647" y="292201"/>
                  </a:lnTo>
                  <a:lnTo>
                    <a:pt x="200647" y="48221"/>
                  </a:lnTo>
                  <a:close/>
                </a:path>
                <a:path w="721359" h="292734">
                  <a:moveTo>
                    <a:pt x="358292" y="131368"/>
                  </a:moveTo>
                  <a:lnTo>
                    <a:pt x="347611" y="131368"/>
                  </a:lnTo>
                  <a:lnTo>
                    <a:pt x="347611" y="292201"/>
                  </a:lnTo>
                  <a:lnTo>
                    <a:pt x="358292" y="292201"/>
                  </a:lnTo>
                  <a:lnTo>
                    <a:pt x="358292" y="131368"/>
                  </a:lnTo>
                  <a:close/>
                </a:path>
                <a:path w="721359" h="292734">
                  <a:moveTo>
                    <a:pt x="547268" y="0"/>
                  </a:moveTo>
                  <a:lnTo>
                    <a:pt x="536587" y="0"/>
                  </a:lnTo>
                  <a:lnTo>
                    <a:pt x="536587" y="292468"/>
                  </a:lnTo>
                  <a:lnTo>
                    <a:pt x="547268" y="292468"/>
                  </a:lnTo>
                  <a:lnTo>
                    <a:pt x="547268" y="0"/>
                  </a:lnTo>
                  <a:close/>
                </a:path>
                <a:path w="721359" h="292734">
                  <a:moveTo>
                    <a:pt x="720966" y="103936"/>
                  </a:moveTo>
                  <a:lnTo>
                    <a:pt x="710272" y="103936"/>
                  </a:lnTo>
                  <a:lnTo>
                    <a:pt x="710272" y="292468"/>
                  </a:lnTo>
                  <a:lnTo>
                    <a:pt x="720966" y="292468"/>
                  </a:lnTo>
                  <a:lnTo>
                    <a:pt x="720966" y="103936"/>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857337" y="593313"/>
            <a:ext cx="1227716" cy="1903207"/>
            <a:chOff x="458469" y="458469"/>
            <a:chExt cx="948690" cy="1470660"/>
          </a:xfrm>
        </p:grpSpPr>
        <p:sp>
          <p:nvSpPr>
            <p:cNvPr id="27" name="object 27"/>
            <p:cNvSpPr/>
            <p:nvPr/>
          </p:nvSpPr>
          <p:spPr>
            <a:xfrm>
              <a:off x="458457" y="458469"/>
              <a:ext cx="948690" cy="1470660"/>
            </a:xfrm>
            <a:custGeom>
              <a:avLst/>
              <a:gdLst/>
              <a:ahLst/>
              <a:cxnLst/>
              <a:rect l="l" t="t" r="r" b="b"/>
              <a:pathLst>
                <a:path w="948690" h="1470660">
                  <a:moveTo>
                    <a:pt x="948664" y="0"/>
                  </a:moveTo>
                  <a:lnTo>
                    <a:pt x="926109" y="0"/>
                  </a:lnTo>
                  <a:lnTo>
                    <a:pt x="926109" y="22860"/>
                  </a:lnTo>
                  <a:lnTo>
                    <a:pt x="926109" y="1447800"/>
                  </a:lnTo>
                  <a:lnTo>
                    <a:pt x="22567" y="1447800"/>
                  </a:lnTo>
                  <a:lnTo>
                    <a:pt x="22567" y="22860"/>
                  </a:lnTo>
                  <a:lnTo>
                    <a:pt x="926109" y="22860"/>
                  </a:lnTo>
                  <a:lnTo>
                    <a:pt x="926109" y="0"/>
                  </a:lnTo>
                  <a:lnTo>
                    <a:pt x="0" y="0"/>
                  </a:lnTo>
                  <a:lnTo>
                    <a:pt x="0" y="22860"/>
                  </a:lnTo>
                  <a:lnTo>
                    <a:pt x="0" y="1447800"/>
                  </a:lnTo>
                  <a:lnTo>
                    <a:pt x="0" y="1470660"/>
                  </a:lnTo>
                  <a:lnTo>
                    <a:pt x="948664" y="1470660"/>
                  </a:lnTo>
                  <a:lnTo>
                    <a:pt x="948664" y="1448066"/>
                  </a:lnTo>
                  <a:lnTo>
                    <a:pt x="948664" y="1447800"/>
                  </a:lnTo>
                  <a:lnTo>
                    <a:pt x="948664" y="22860"/>
                  </a:lnTo>
                  <a:lnTo>
                    <a:pt x="948664" y="22542"/>
                  </a:lnTo>
                  <a:lnTo>
                    <a:pt x="948664" y="0"/>
                  </a:lnTo>
                  <a:close/>
                </a:path>
              </a:pathLst>
            </a:custGeom>
            <a:solidFill>
              <a:srgbClr val="24282A"/>
            </a:solidFill>
          </p:spPr>
          <p:txBody>
            <a:bodyPr wrap="square" lIns="0" tIns="0" rIns="0" bIns="0" rtlCol="0"/>
            <a:lstStyle/>
            <a:p>
              <a:endParaRPr/>
            </a:p>
          </p:txBody>
        </p:sp>
        <p:pic>
          <p:nvPicPr>
            <p:cNvPr id="28" name="object 28"/>
            <p:cNvPicPr/>
            <p:nvPr/>
          </p:nvPicPr>
          <p:blipFill>
            <a:blip r:embed="rId8" cstate="print"/>
            <a:stretch>
              <a:fillRect/>
            </a:stretch>
          </p:blipFill>
          <p:spPr>
            <a:xfrm>
              <a:off x="637799" y="620402"/>
              <a:ext cx="219214" cy="233629"/>
            </a:xfrm>
            <a:prstGeom prst="rect">
              <a:avLst/>
            </a:prstGeom>
          </p:spPr>
        </p:pic>
        <p:pic>
          <p:nvPicPr>
            <p:cNvPr id="29" name="object 29"/>
            <p:cNvPicPr/>
            <p:nvPr/>
          </p:nvPicPr>
          <p:blipFill>
            <a:blip r:embed="rId9" cstate="print"/>
            <a:stretch>
              <a:fillRect/>
            </a:stretch>
          </p:blipFill>
          <p:spPr>
            <a:xfrm>
              <a:off x="1027125" y="628699"/>
              <a:ext cx="184137" cy="223913"/>
            </a:xfrm>
            <a:prstGeom prst="rect">
              <a:avLst/>
            </a:prstGeom>
          </p:spPr>
        </p:pic>
        <p:pic>
          <p:nvPicPr>
            <p:cNvPr id="30" name="object 30"/>
            <p:cNvPicPr/>
            <p:nvPr/>
          </p:nvPicPr>
          <p:blipFill>
            <a:blip r:embed="rId10" cstate="print"/>
            <a:stretch>
              <a:fillRect/>
            </a:stretch>
          </p:blipFill>
          <p:spPr>
            <a:xfrm>
              <a:off x="670038" y="1530249"/>
              <a:ext cx="174447" cy="223913"/>
            </a:xfrm>
            <a:prstGeom prst="rect">
              <a:avLst/>
            </a:prstGeom>
          </p:spPr>
        </p:pic>
        <p:pic>
          <p:nvPicPr>
            <p:cNvPr id="31" name="object 31"/>
            <p:cNvPicPr/>
            <p:nvPr/>
          </p:nvPicPr>
          <p:blipFill>
            <a:blip r:embed="rId9" cstate="print"/>
            <a:stretch>
              <a:fillRect/>
            </a:stretch>
          </p:blipFill>
          <p:spPr>
            <a:xfrm>
              <a:off x="1027125" y="1530248"/>
              <a:ext cx="184137" cy="223913"/>
            </a:xfrm>
            <a:prstGeom prst="rect">
              <a:avLst/>
            </a:prstGeom>
          </p:spPr>
        </p:pic>
        <p:sp>
          <p:nvSpPr>
            <p:cNvPr id="32" name="object 32"/>
            <p:cNvSpPr/>
            <p:nvPr/>
          </p:nvSpPr>
          <p:spPr>
            <a:xfrm>
              <a:off x="618526" y="1079337"/>
              <a:ext cx="277495" cy="224154"/>
            </a:xfrm>
            <a:custGeom>
              <a:avLst/>
              <a:gdLst/>
              <a:ahLst/>
              <a:cxnLst/>
              <a:rect l="l" t="t" r="r" b="b"/>
              <a:pathLst>
                <a:path w="277494" h="224155">
                  <a:moveTo>
                    <a:pt x="277469" y="0"/>
                  </a:moveTo>
                  <a:lnTo>
                    <a:pt x="248958" y="0"/>
                  </a:lnTo>
                  <a:lnTo>
                    <a:pt x="209630" y="153961"/>
                  </a:lnTo>
                  <a:lnTo>
                    <a:pt x="202933" y="183515"/>
                  </a:lnTo>
                  <a:lnTo>
                    <a:pt x="202298" y="183515"/>
                  </a:lnTo>
                  <a:lnTo>
                    <a:pt x="199288" y="169894"/>
                  </a:lnTo>
                  <a:lnTo>
                    <a:pt x="193230" y="144995"/>
                  </a:lnTo>
                  <a:lnTo>
                    <a:pt x="154076" y="0"/>
                  </a:lnTo>
                  <a:lnTo>
                    <a:pt x="123698" y="0"/>
                  </a:lnTo>
                  <a:lnTo>
                    <a:pt x="83299" y="144995"/>
                  </a:lnTo>
                  <a:lnTo>
                    <a:pt x="79076" y="160850"/>
                  </a:lnTo>
                  <a:lnTo>
                    <a:pt x="73901" y="183515"/>
                  </a:lnTo>
                  <a:lnTo>
                    <a:pt x="73279" y="183515"/>
                  </a:lnTo>
                  <a:lnTo>
                    <a:pt x="67728" y="157883"/>
                  </a:lnTo>
                  <a:lnTo>
                    <a:pt x="29438" y="0"/>
                  </a:lnTo>
                  <a:lnTo>
                    <a:pt x="0" y="0"/>
                  </a:lnTo>
                  <a:lnTo>
                    <a:pt x="57937" y="223913"/>
                  </a:lnTo>
                  <a:lnTo>
                    <a:pt x="86118" y="223913"/>
                  </a:lnTo>
                  <a:lnTo>
                    <a:pt x="133835" y="51943"/>
                  </a:lnTo>
                  <a:lnTo>
                    <a:pt x="138417" y="31940"/>
                  </a:lnTo>
                  <a:lnTo>
                    <a:pt x="139039" y="31940"/>
                  </a:lnTo>
                  <a:lnTo>
                    <a:pt x="144461" y="55193"/>
                  </a:lnTo>
                  <a:lnTo>
                    <a:pt x="188214" y="223913"/>
                  </a:lnTo>
                  <a:lnTo>
                    <a:pt x="215138" y="223913"/>
                  </a:lnTo>
                  <a:lnTo>
                    <a:pt x="277469" y="0"/>
                  </a:lnTo>
                  <a:close/>
                </a:path>
              </a:pathLst>
            </a:custGeom>
            <a:solidFill>
              <a:srgbClr val="24282A"/>
            </a:solidFill>
          </p:spPr>
          <p:txBody>
            <a:bodyPr wrap="square" lIns="0" tIns="0" rIns="0" bIns="0" rtlCol="0"/>
            <a:lstStyle/>
            <a:p>
              <a:endParaRPr/>
            </a:p>
          </p:txBody>
        </p:sp>
        <p:pic>
          <p:nvPicPr>
            <p:cNvPr id="33" name="object 33"/>
            <p:cNvPicPr/>
            <p:nvPr/>
          </p:nvPicPr>
          <p:blipFill>
            <a:blip r:embed="rId11" cstate="print"/>
            <a:stretch>
              <a:fillRect/>
            </a:stretch>
          </p:blipFill>
          <p:spPr>
            <a:xfrm>
              <a:off x="1009583" y="1074322"/>
              <a:ext cx="219214" cy="233629"/>
            </a:xfrm>
            <a:prstGeom prst="rect">
              <a:avLst/>
            </a:prstGeom>
          </p:spPr>
        </p:pic>
      </p:grpSp>
      <p:sp>
        <p:nvSpPr>
          <p:cNvPr id="34" name="object 34"/>
          <p:cNvSpPr txBox="1">
            <a:spLocks noGrp="1"/>
          </p:cNvSpPr>
          <p:nvPr>
            <p:ph type="title"/>
          </p:nvPr>
        </p:nvSpPr>
        <p:spPr>
          <a:xfrm>
            <a:off x="3614271" y="322283"/>
            <a:ext cx="4306047" cy="2079619"/>
          </a:xfrm>
          <a:prstGeom prst="rect">
            <a:avLst/>
          </a:prstGeom>
        </p:spPr>
        <p:txBody>
          <a:bodyPr vert="horz" wrap="square" lIns="0" tIns="74781" rIns="0" bIns="0" rtlCol="0">
            <a:spAutoFit/>
          </a:bodyPr>
          <a:lstStyle/>
          <a:p>
            <a:pPr marL="16435">
              <a:lnSpc>
                <a:spcPct val="100000"/>
              </a:lnSpc>
              <a:spcBef>
                <a:spcPts val="589"/>
              </a:spcBef>
            </a:pPr>
            <a:r>
              <a:rPr dirty="0">
                <a:solidFill>
                  <a:srgbClr val="0B9376"/>
                </a:solidFill>
              </a:rPr>
              <a:t>Suite</a:t>
            </a:r>
            <a:r>
              <a:rPr spc="-201" dirty="0">
                <a:solidFill>
                  <a:srgbClr val="0B9376"/>
                </a:solidFill>
              </a:rPr>
              <a:t> </a:t>
            </a:r>
            <a:r>
              <a:rPr lang="en-US" spc="-71" dirty="0">
                <a:solidFill>
                  <a:srgbClr val="0B9376"/>
                </a:solidFill>
              </a:rPr>
              <a:t>302</a:t>
            </a:r>
            <a:endParaRPr spc="214" dirty="0">
              <a:solidFill>
                <a:srgbClr val="0B9376"/>
              </a:solidFill>
            </a:endParaRPr>
          </a:p>
          <a:p>
            <a:pPr marL="16435" marR="6574">
              <a:lnSpc>
                <a:spcPct val="102800"/>
              </a:lnSpc>
              <a:spcBef>
                <a:spcPts val="181"/>
              </a:spcBef>
            </a:pPr>
            <a:r>
              <a:rPr lang="en-US" sz="3365" b="0" dirty="0">
                <a:solidFill>
                  <a:srgbClr val="231F20"/>
                </a:solidFill>
                <a:latin typeface="Arial"/>
                <a:cs typeface="Arial"/>
              </a:rPr>
              <a:t>520 3</a:t>
            </a:r>
            <a:r>
              <a:rPr lang="en-US" sz="3365" b="0" baseline="30000" dirty="0">
                <a:solidFill>
                  <a:srgbClr val="231F20"/>
                </a:solidFill>
                <a:latin typeface="Arial"/>
                <a:cs typeface="Arial"/>
              </a:rPr>
              <a:t>rd</a:t>
            </a:r>
            <a:r>
              <a:rPr lang="en-US" sz="3365" b="0" dirty="0">
                <a:solidFill>
                  <a:srgbClr val="231F20"/>
                </a:solidFill>
                <a:latin typeface="Arial"/>
                <a:cs typeface="Arial"/>
              </a:rPr>
              <a:t> Avenue SW</a:t>
            </a:r>
            <a:br>
              <a:rPr lang="en-US" sz="3365" b="0" dirty="0">
                <a:solidFill>
                  <a:srgbClr val="231F20"/>
                </a:solidFill>
                <a:latin typeface="Arial"/>
                <a:cs typeface="Arial"/>
              </a:rPr>
            </a:br>
            <a:r>
              <a:rPr lang="en-US" sz="3365" b="0" dirty="0">
                <a:solidFill>
                  <a:srgbClr val="231F20"/>
                </a:solidFill>
                <a:latin typeface="Arial"/>
                <a:cs typeface="Arial"/>
              </a:rPr>
              <a:t>742</a:t>
            </a:r>
            <a:r>
              <a:rPr sz="3365" b="0" spc="-19" dirty="0">
                <a:solidFill>
                  <a:srgbClr val="231F20"/>
                </a:solidFill>
                <a:latin typeface="Arial"/>
                <a:cs typeface="Arial"/>
              </a:rPr>
              <a:t> </a:t>
            </a:r>
            <a:r>
              <a:rPr sz="3365" b="0" spc="-32" dirty="0">
                <a:solidFill>
                  <a:srgbClr val="231F20"/>
                </a:solidFill>
                <a:latin typeface="Arial"/>
                <a:cs typeface="Arial"/>
              </a:rPr>
              <a:t>SF</a:t>
            </a:r>
            <a:endParaRPr sz="3365" dirty="0">
              <a:latin typeface="Arial"/>
              <a:cs typeface="Arial"/>
            </a:endParaRPr>
          </a:p>
        </p:txBody>
      </p:sp>
      <p:pic>
        <p:nvPicPr>
          <p:cNvPr id="35" name="object 35"/>
          <p:cNvPicPr/>
          <p:nvPr/>
        </p:nvPicPr>
        <p:blipFill>
          <a:blip r:embed="rId12" cstate="print"/>
          <a:stretch>
            <a:fillRect/>
          </a:stretch>
        </p:blipFill>
        <p:spPr>
          <a:xfrm>
            <a:off x="1264028" y="9433859"/>
            <a:ext cx="13016746" cy="624541"/>
          </a:xfrm>
          <a:prstGeom prst="rect">
            <a:avLst/>
          </a:prstGeom>
        </p:spPr>
      </p:pic>
      <p:sp>
        <p:nvSpPr>
          <p:cNvPr id="20" name="Text Placeholder 27">
            <a:extLst>
              <a:ext uri="{FF2B5EF4-FFF2-40B4-BE49-F238E27FC236}">
                <a16:creationId xmlns:a16="http://schemas.microsoft.com/office/drawing/2014/main" id="{D36DBB37-AB35-878F-92B6-505B93C9D2F2}"/>
              </a:ext>
            </a:extLst>
          </p:cNvPr>
          <p:cNvSpPr txBox="1">
            <a:spLocks/>
          </p:cNvSpPr>
          <p:nvPr/>
        </p:nvSpPr>
        <p:spPr>
          <a:xfrm>
            <a:off x="1461247" y="2868255"/>
            <a:ext cx="4306047" cy="250928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Multi-use shared meeting rooms</a:t>
            </a:r>
          </a:p>
          <a:p>
            <a:pPr marL="369824" indent="-369824">
              <a:buFont typeface="Arial" panose="020B0604020202020204" pitchFamily="34" charset="0"/>
              <a:buChar char="•"/>
            </a:pPr>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2 offices and 3 workstations</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Wi-Fi provided and fully furnished</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Large windows overlooking </a:t>
            </a:r>
            <a:r>
              <a:rPr lang="en-US" sz="1553" dirty="0">
                <a:solidFill>
                  <a:schemeClr val="tx1"/>
                </a:solidFill>
                <a:latin typeface="Arial" panose="020B0604020202020204" pitchFamily="34" charset="0"/>
                <a:cs typeface="Arial" panose="020B0604020202020204" pitchFamily="34" charset="0"/>
              </a:rPr>
              <a:t>Calgary</a:t>
            </a:r>
            <a:endParaRPr lang="en-US" sz="1553" dirty="0">
              <a:latin typeface="Arial" panose="020B0604020202020204" pitchFamily="34" charset="0"/>
              <a:cs typeface="Arial" panose="020B0604020202020204" pitchFamily="34" charset="0"/>
            </a:endParaRPr>
          </a:p>
        </p:txBody>
      </p:sp>
      <p:pic>
        <p:nvPicPr>
          <p:cNvPr id="2" name="Picture 1" descr="A drawing of a room&#10;&#10;Description automatically generated">
            <a:extLst>
              <a:ext uri="{FF2B5EF4-FFF2-40B4-BE49-F238E27FC236}">
                <a16:creationId xmlns:a16="http://schemas.microsoft.com/office/drawing/2014/main" id="{47CD6642-404F-D701-F680-8C2FACDBBE4D}"/>
              </a:ext>
            </a:extLst>
          </p:cNvPr>
          <p:cNvPicPr>
            <a:picLocks noChangeAspect="1"/>
          </p:cNvPicPr>
          <p:nvPr/>
        </p:nvPicPr>
        <p:blipFill>
          <a:blip r:embed="rId13" cstate="print">
            <a:extLst>
              <a:ext uri="{28A0092B-C50C-407E-A947-70E740481C1C}">
                <a14:useLocalDpi xmlns:a14="http://schemas.microsoft.com/office/drawing/2010/main" val="0"/>
              </a:ext>
            </a:extLst>
          </a:blip>
          <a:srcRect l="2273" t="6328" r="83125" b="11421"/>
          <a:stretch/>
        </p:blipFill>
        <p:spPr>
          <a:xfrm>
            <a:off x="6048110" y="2860500"/>
            <a:ext cx="1845491" cy="6311616"/>
          </a:xfrm>
          <a:prstGeom prst="rect">
            <a:avLst/>
          </a:prstGeom>
        </p:spPr>
      </p:pic>
      <p:pic>
        <p:nvPicPr>
          <p:cNvPr id="21" name="Picture 20">
            <a:extLst>
              <a:ext uri="{FF2B5EF4-FFF2-40B4-BE49-F238E27FC236}">
                <a16:creationId xmlns:a16="http://schemas.microsoft.com/office/drawing/2014/main" id="{A9D78080-76B7-9982-E5A0-4C3935AB4488}"/>
              </a:ext>
            </a:extLst>
          </p:cNvPr>
          <p:cNvPicPr>
            <a:picLocks noChangeAspect="1"/>
          </p:cNvPicPr>
          <p:nvPr/>
        </p:nvPicPr>
        <p:blipFill>
          <a:blip r:embed="rId14"/>
          <a:stretch>
            <a:fillRect/>
          </a:stretch>
        </p:blipFill>
        <p:spPr>
          <a:xfrm>
            <a:off x="1596638" y="4717412"/>
            <a:ext cx="5021663" cy="2170120"/>
          </a:xfrm>
          <a:prstGeom prst="rect">
            <a:avLst/>
          </a:prstGeom>
        </p:spPr>
      </p:pic>
      <p:sp>
        <p:nvSpPr>
          <p:cNvPr id="37" name="TextBox 36">
            <a:extLst>
              <a:ext uri="{FF2B5EF4-FFF2-40B4-BE49-F238E27FC236}">
                <a16:creationId xmlns:a16="http://schemas.microsoft.com/office/drawing/2014/main" id="{1D7250A1-3096-D549-878A-49B285D3AAA6}"/>
              </a:ext>
            </a:extLst>
          </p:cNvPr>
          <p:cNvSpPr txBox="1"/>
          <p:nvPr/>
        </p:nvSpPr>
        <p:spPr>
          <a:xfrm>
            <a:off x="2560943" y="6708296"/>
            <a:ext cx="3327873" cy="331309"/>
          </a:xfrm>
          <a:prstGeom prst="rect">
            <a:avLst/>
          </a:prstGeom>
          <a:noFill/>
        </p:spPr>
        <p:txBody>
          <a:bodyPr wrap="square" rtlCol="0">
            <a:spAutoFit/>
          </a:bodyPr>
          <a:lstStyle/>
          <a:p>
            <a:r>
              <a:rPr lang="en-US" sz="1553" dirty="0"/>
              <a:t>Rendering – 2-person workstation </a:t>
            </a:r>
          </a:p>
        </p:txBody>
      </p:sp>
      <p:pic>
        <p:nvPicPr>
          <p:cNvPr id="23" name="Picture 22">
            <a:extLst>
              <a:ext uri="{FF2B5EF4-FFF2-40B4-BE49-F238E27FC236}">
                <a16:creationId xmlns:a16="http://schemas.microsoft.com/office/drawing/2014/main" id="{AE770B74-CCAA-8020-E308-C31C3DD77000}"/>
              </a:ext>
            </a:extLst>
          </p:cNvPr>
          <p:cNvPicPr>
            <a:picLocks noChangeAspect="1"/>
          </p:cNvPicPr>
          <p:nvPr/>
        </p:nvPicPr>
        <p:blipFill>
          <a:blip r:embed="rId15"/>
          <a:stretch>
            <a:fillRect/>
          </a:stretch>
        </p:blipFill>
        <p:spPr>
          <a:xfrm>
            <a:off x="1596638" y="6778758"/>
            <a:ext cx="5243406" cy="2237716"/>
          </a:xfrm>
          <a:prstGeom prst="rect">
            <a:avLst/>
          </a:prstGeom>
        </p:spPr>
      </p:pic>
      <p:sp>
        <p:nvSpPr>
          <p:cNvPr id="40" name="TextBox 39">
            <a:extLst>
              <a:ext uri="{FF2B5EF4-FFF2-40B4-BE49-F238E27FC236}">
                <a16:creationId xmlns:a16="http://schemas.microsoft.com/office/drawing/2014/main" id="{3A5E032E-3B10-9B3D-7472-203F30378C43}"/>
              </a:ext>
            </a:extLst>
          </p:cNvPr>
          <p:cNvSpPr txBox="1"/>
          <p:nvPr/>
        </p:nvSpPr>
        <p:spPr>
          <a:xfrm>
            <a:off x="2845981" y="8837239"/>
            <a:ext cx="2522977" cy="331309"/>
          </a:xfrm>
          <a:prstGeom prst="rect">
            <a:avLst/>
          </a:prstGeom>
          <a:noFill/>
        </p:spPr>
        <p:txBody>
          <a:bodyPr wrap="square" rtlCol="0">
            <a:spAutoFit/>
          </a:bodyPr>
          <a:lstStyle/>
          <a:p>
            <a:r>
              <a:rPr lang="en-US" sz="1553" dirty="0"/>
              <a:t>Rendering – Private office</a:t>
            </a:r>
          </a:p>
        </p:txBody>
      </p:sp>
      <p:pic>
        <p:nvPicPr>
          <p:cNvPr id="12" name="Picture 11">
            <a:extLst>
              <a:ext uri="{FF2B5EF4-FFF2-40B4-BE49-F238E27FC236}">
                <a16:creationId xmlns:a16="http://schemas.microsoft.com/office/drawing/2014/main" id="{25040049-86E7-4B30-F3BB-438C9674F75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400" y="8304640"/>
            <a:ext cx="493059" cy="548281"/>
          </a:xfrm>
          <a:prstGeom prst="rect">
            <a:avLst/>
          </a:prstGeom>
        </p:spPr>
      </p:pic>
      <p:pic>
        <p:nvPicPr>
          <p:cNvPr id="13" name="Picture 12">
            <a:extLst>
              <a:ext uri="{FF2B5EF4-FFF2-40B4-BE49-F238E27FC236}">
                <a16:creationId xmlns:a16="http://schemas.microsoft.com/office/drawing/2014/main" id="{B1660D98-EFD3-AFE9-6621-D5AE660F333A}"/>
              </a:ext>
            </a:extLst>
          </p:cNvPr>
          <p:cNvPicPr>
            <a:picLocks noChangeAspect="1"/>
          </p:cNvPicPr>
          <p:nvPr/>
        </p:nvPicPr>
        <p:blipFill>
          <a:blip r:embed="rId17"/>
          <a:stretch>
            <a:fillRect/>
          </a:stretch>
        </p:blipFill>
        <p:spPr>
          <a:xfrm rot="16200000">
            <a:off x="8258606" y="3618834"/>
            <a:ext cx="5885651" cy="4743658"/>
          </a:xfrm>
          <a:prstGeom prst="rect">
            <a:avLst/>
          </a:prstGeom>
        </p:spPr>
      </p:pic>
      <p:sp>
        <p:nvSpPr>
          <p:cNvPr id="14" name="TextBox 13">
            <a:extLst>
              <a:ext uri="{FF2B5EF4-FFF2-40B4-BE49-F238E27FC236}">
                <a16:creationId xmlns:a16="http://schemas.microsoft.com/office/drawing/2014/main" id="{D7298B73-D284-629E-5300-8C6AFEE60D92}"/>
              </a:ext>
            </a:extLst>
          </p:cNvPr>
          <p:cNvSpPr txBox="1"/>
          <p:nvPr/>
        </p:nvSpPr>
        <p:spPr>
          <a:xfrm>
            <a:off x="2439884" y="6784333"/>
            <a:ext cx="3327873" cy="331309"/>
          </a:xfrm>
          <a:prstGeom prst="rect">
            <a:avLst/>
          </a:prstGeom>
          <a:noFill/>
        </p:spPr>
        <p:txBody>
          <a:bodyPr wrap="square" rtlCol="0">
            <a:spAutoFit/>
          </a:bodyPr>
          <a:lstStyle/>
          <a:p>
            <a:r>
              <a:rPr lang="en-US" sz="1553" dirty="0"/>
              <a:t>Rendering – 2-person workstation</a:t>
            </a:r>
          </a:p>
        </p:txBody>
      </p:sp>
    </p:spTree>
    <p:extLst>
      <p:ext uri="{BB962C8B-B14F-4D97-AF65-F5344CB8AC3E}">
        <p14:creationId xmlns:p14="http://schemas.microsoft.com/office/powerpoint/2010/main" val="202319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uilding&#10;&#10;Description automatically generated">
            <a:extLst>
              <a:ext uri="{FF2B5EF4-FFF2-40B4-BE49-F238E27FC236}">
                <a16:creationId xmlns:a16="http://schemas.microsoft.com/office/drawing/2014/main" id="{1B5DF787-76B2-238E-90F0-7B4A6FFD9C75}"/>
              </a:ext>
            </a:extLst>
          </p:cNvPr>
          <p:cNvPicPr>
            <a:picLocks noChangeAspect="1"/>
          </p:cNvPicPr>
          <p:nvPr/>
        </p:nvPicPr>
        <p:blipFill>
          <a:blip r:embed="rId2">
            <a:extLst>
              <a:ext uri="{28A0092B-C50C-407E-A947-70E740481C1C}">
                <a14:useLocalDpi xmlns:a14="http://schemas.microsoft.com/office/drawing/2010/main" val="0"/>
              </a:ext>
            </a:extLst>
          </a:blip>
          <a:srcRect l="11938" t="13375" r="18051"/>
          <a:stretch/>
        </p:blipFill>
        <p:spPr>
          <a:xfrm>
            <a:off x="570415" y="3250160"/>
            <a:ext cx="8673034" cy="5578692"/>
          </a:xfrm>
          <a:prstGeom prst="rect">
            <a:avLst/>
          </a:prstGeom>
        </p:spPr>
      </p:pic>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Floor</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t>Multi-use shared meeting rooms</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Original artworks</a:t>
            </a:r>
          </a:p>
          <a:p>
            <a:endParaRPr lang="en-US" dirty="0"/>
          </a:p>
          <a:p>
            <a:pPr marL="285777" indent="-285777">
              <a:buFont typeface="Arial" panose="020B0604020202020204" pitchFamily="34" charset="0"/>
              <a:buChar char="•"/>
            </a:pPr>
            <a:r>
              <a:rPr lang="en-US" dirty="0"/>
              <a:t>Fully-wired and furnished</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Large windows overlooking Calgary</a:t>
            </a:r>
          </a:p>
        </p:txBody>
      </p:sp>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491907" y="1564934"/>
            <a:ext cx="3856037" cy="277127"/>
          </a:xfrm>
        </p:spPr>
        <p:txBody>
          <a:bodyPr/>
          <a:lstStyle/>
          <a:p>
            <a:r>
              <a:rPr lang="en-US" dirty="0"/>
              <a:t>Centennial Place East Tower </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843644" y="8958363"/>
            <a:ext cx="7775777" cy="358153"/>
            <a:chOff x="504009" y="8718533"/>
            <a:chExt cx="7775777" cy="358153"/>
          </a:xfrm>
        </p:grpSpPr>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318677"/>
            </a:xfrm>
            <a:prstGeom prst="rect">
              <a:avLst/>
            </a:prstGeom>
          </p:spPr>
          <p:txBody>
            <a:bodyPr vert="horz" wrap="square" lIns="0" tIns="12700" rIns="0" bIns="0" rtlCol="0">
              <a:spAutoFit/>
            </a:bodyPr>
            <a:lstStyle/>
            <a:p>
              <a:pPr marL="0" marR="373380" lvl="0" indent="0" defTabSz="914400" eaLnBrk="1" fontAlgn="auto" latinLnBrk="0" hangingPunct="1">
                <a:lnSpc>
                  <a:spcPct val="1636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a:rPr>
                <a:t>Shared </a:t>
              </a:r>
              <a:r>
                <a:rPr kumimoji="0" sz="1400" b="0" i="0" u="none" strike="noStrike" kern="0" cap="none" spc="0" normalizeH="0" baseline="0" noProof="0" dirty="0">
                  <a:ln>
                    <a:noFill/>
                  </a:ln>
                  <a:solidFill>
                    <a:prstClr val="black"/>
                  </a:solidFill>
                  <a:effectLst/>
                  <a:uLnTx/>
                  <a:uFillTx/>
                  <a:latin typeface="Arial"/>
                  <a:cs typeface="Arial"/>
                </a:rPr>
                <a:t>Meeting</a:t>
              </a:r>
              <a:r>
                <a:rPr kumimoji="0" sz="1400" b="0" i="0" u="none" strike="noStrike" kern="0" cap="none" spc="120" normalizeH="0" baseline="0" noProof="0" dirty="0">
                  <a:ln>
                    <a:noFill/>
                  </a:ln>
                  <a:solidFill>
                    <a:prstClr val="black"/>
                  </a:solidFill>
                  <a:effectLst/>
                  <a:uLnTx/>
                  <a:uFillTx/>
                  <a:latin typeface="Arial"/>
                  <a:cs typeface="Arial"/>
                </a:rPr>
                <a:t> </a:t>
              </a:r>
              <a:r>
                <a:rPr kumimoji="0" sz="1400" b="0" i="0" u="none" strike="noStrike" kern="0" cap="none" spc="-20" normalizeH="0" baseline="0" noProof="0" dirty="0">
                  <a:ln>
                    <a:noFill/>
                  </a:ln>
                  <a:solidFill>
                    <a:prstClr val="black"/>
                  </a:solidFill>
                  <a:effectLst/>
                  <a:uLnTx/>
                  <a:uFillTx/>
                  <a:latin typeface="Arial"/>
                  <a:cs typeface="Arial"/>
                </a:rPr>
                <a:t>Room</a:t>
              </a:r>
              <a:endParaRPr kumimoji="0" lang="en-CA" sz="1400" b="0" i="0" u="none" strike="noStrike" kern="0" cap="none" spc="-10" normalizeH="0" baseline="0" noProof="0" dirty="0">
                <a:ln>
                  <a:noFill/>
                </a:ln>
                <a:solidFill>
                  <a:prstClr val="black"/>
                </a:solidFill>
                <a:effectLst/>
                <a:uLnTx/>
                <a:uFillTx/>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04009" y="880300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21">
              <a:extLst>
                <a:ext uri="{FF2B5EF4-FFF2-40B4-BE49-F238E27FC236}">
                  <a16:creationId xmlns:a16="http://schemas.microsoft.com/office/drawing/2014/main" id="{1ACEC2CF-A796-AB37-9D4A-4BF633087D87}"/>
                </a:ext>
              </a:extLst>
            </p:cNvPr>
            <p:cNvSpPr/>
            <p:nvPr/>
          </p:nvSpPr>
          <p:spPr>
            <a:xfrm>
              <a:off x="3344283" y="880300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24">
              <a:extLst>
                <a:ext uri="{FF2B5EF4-FFF2-40B4-BE49-F238E27FC236}">
                  <a16:creationId xmlns:a16="http://schemas.microsoft.com/office/drawing/2014/main" id="{BF0F6F59-2833-5E4F-2DD1-8BE32B4CB65B}"/>
                </a:ext>
              </a:extLst>
            </p:cNvPr>
            <p:cNvSpPr/>
            <p:nvPr/>
          </p:nvSpPr>
          <p:spPr>
            <a:xfrm>
              <a:off x="5326125" y="8842483"/>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6094806" y="8845450"/>
              <a:ext cx="2184980" cy="228268"/>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CA" sz="1400" b="0" i="0" u="none" strike="noStrike" kern="0" cap="none" spc="-10" normalizeH="0" baseline="0" noProof="0" dirty="0">
                  <a:ln>
                    <a:noFill/>
                  </a:ln>
                  <a:solidFill>
                    <a:prstClr val="black"/>
                  </a:solidFill>
                  <a:effectLst/>
                  <a:uLnTx/>
                  <a:uFillTx/>
                  <a:latin typeface="Arial"/>
                  <a:cs typeface="Arial"/>
                </a:rPr>
                <a:t>Kitchenette &amp; Lounge</a:t>
              </a:r>
              <a:endParaRPr kumimoji="0" sz="1400" b="0" i="0" u="none" strike="noStrike" kern="0" cap="none" spc="0" normalizeH="0" baseline="0" noProof="0" dirty="0">
                <a:ln>
                  <a:noFill/>
                </a:ln>
                <a:solidFill>
                  <a:prstClr val="black"/>
                </a:solidFill>
                <a:effectLst/>
                <a:uLnTx/>
                <a:uFillTx/>
                <a:latin typeface="Arial"/>
                <a:cs typeface="Arial"/>
              </a:endParaRPr>
            </a:p>
          </p:txBody>
        </p:sp>
      </p:grpSp>
      <p:sp>
        <p:nvSpPr>
          <p:cNvPr id="11" name="TextBox 10">
            <a:extLst>
              <a:ext uri="{FF2B5EF4-FFF2-40B4-BE49-F238E27FC236}">
                <a16:creationId xmlns:a16="http://schemas.microsoft.com/office/drawing/2014/main" id="{5418D532-5E68-7559-BF27-41806B73C69D}"/>
              </a:ext>
            </a:extLst>
          </p:cNvPr>
          <p:cNvSpPr txBox="1"/>
          <p:nvPr/>
        </p:nvSpPr>
        <p:spPr>
          <a:xfrm>
            <a:off x="4362567" y="9006048"/>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Elevators</a:t>
            </a:r>
          </a:p>
        </p:txBody>
      </p:sp>
      <p:pic>
        <p:nvPicPr>
          <p:cNvPr id="40" name="Picture 39" descr="A person sitting at a desk with a computer&#10;&#10;Description automatically generated">
            <a:extLst>
              <a:ext uri="{FF2B5EF4-FFF2-40B4-BE49-F238E27FC236}">
                <a16:creationId xmlns:a16="http://schemas.microsoft.com/office/drawing/2014/main" id="{A7B0486D-C2F3-610C-FDED-AE66CDF4E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079" y="6197163"/>
            <a:ext cx="4556721" cy="2761200"/>
          </a:xfrm>
          <a:prstGeom prst="rect">
            <a:avLst/>
          </a:prstGeom>
        </p:spPr>
      </p:pic>
      <p:pic>
        <p:nvPicPr>
          <p:cNvPr id="42" name="Picture 41" descr="A person and person sitting at a table with a computer&#10;&#10;Description automatically generated">
            <a:extLst>
              <a:ext uri="{FF2B5EF4-FFF2-40B4-BE49-F238E27FC236}">
                <a16:creationId xmlns:a16="http://schemas.microsoft.com/office/drawing/2014/main" id="{57E46170-5286-C93B-A181-EFFD3E9A3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6041" y="3201012"/>
            <a:ext cx="4542242" cy="2761201"/>
          </a:xfrm>
          <a:prstGeom prst="rect">
            <a:avLst/>
          </a:prstGeom>
        </p:spPr>
      </p:pic>
      <p:sp>
        <p:nvSpPr>
          <p:cNvPr id="4" name="object 21">
            <a:extLst>
              <a:ext uri="{FF2B5EF4-FFF2-40B4-BE49-F238E27FC236}">
                <a16:creationId xmlns:a16="http://schemas.microsoft.com/office/drawing/2014/main" id="{F084DD6A-6A45-DC93-856B-C5A81A00567C}"/>
              </a:ext>
            </a:extLst>
          </p:cNvPr>
          <p:cNvSpPr/>
          <p:nvPr/>
        </p:nvSpPr>
        <p:spPr>
          <a:xfrm>
            <a:off x="8340432" y="909693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chemeClr val="accent1">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9A41C7C-88EE-DBE3-951E-8F12EA6339DA}"/>
              </a:ext>
            </a:extLst>
          </p:cNvPr>
          <p:cNvSpPr txBox="1"/>
          <p:nvPr/>
        </p:nvSpPr>
        <p:spPr>
          <a:xfrm>
            <a:off x="8993343" y="9042836"/>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Office</a:t>
            </a:r>
          </a:p>
        </p:txBody>
      </p:sp>
      <p:pic>
        <p:nvPicPr>
          <p:cNvPr id="8" name="Picture 7" descr="A room with tables and chairs&#10;&#10;Description automatically generated">
            <a:extLst>
              <a:ext uri="{FF2B5EF4-FFF2-40B4-BE49-F238E27FC236}">
                <a16:creationId xmlns:a16="http://schemas.microsoft.com/office/drawing/2014/main" id="{AFF29F73-4189-25DF-77BD-EE40968C4B06}"/>
              </a:ext>
            </a:extLst>
          </p:cNvPr>
          <p:cNvPicPr>
            <a:picLocks noChangeAspect="1"/>
          </p:cNvPicPr>
          <p:nvPr/>
        </p:nvPicPr>
        <p:blipFill>
          <a:blip r:embed="rId5" cstate="print">
            <a:extLst>
              <a:ext uri="{28A0092B-C50C-407E-A947-70E740481C1C}">
                <a14:useLocalDpi xmlns:a14="http://schemas.microsoft.com/office/drawing/2010/main" val="0"/>
              </a:ext>
            </a:extLst>
          </a:blip>
          <a:srcRect l="1272" t="5937" b="14042"/>
          <a:stretch/>
        </p:blipFill>
        <p:spPr>
          <a:xfrm>
            <a:off x="11002558" y="204860"/>
            <a:ext cx="4542242" cy="2761202"/>
          </a:xfrm>
          <a:prstGeom prst="rect">
            <a:avLst/>
          </a:prstGeom>
        </p:spPr>
      </p:pic>
    </p:spTree>
    <p:extLst>
      <p:ext uri="{BB962C8B-B14F-4D97-AF65-F5344CB8AC3E}">
        <p14:creationId xmlns:p14="http://schemas.microsoft.com/office/powerpoint/2010/main" val="6258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778.838.6201</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2.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E990D-F7BB-4C89-8683-A34CA0443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5353</TotalTime>
  <Words>156</Words>
  <Application>Microsoft Office PowerPoint</Application>
  <PresentationFormat>Custom</PresentationFormat>
  <Paragraphs>37</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Helvetica</vt:lpstr>
      <vt:lpstr>Office Theme</vt:lpstr>
      <vt:lpstr>Office Theme</vt:lpstr>
      <vt:lpstr>PowerPoint Presentation</vt:lpstr>
      <vt:lpstr>PowerPoint Presentation</vt:lpstr>
      <vt:lpstr>Suite 302 520 3rd Avenue SW 742 SF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212</cp:revision>
  <dcterms:created xsi:type="dcterms:W3CDTF">2023-05-24T17:51:20Z</dcterms:created>
  <dcterms:modified xsi:type="dcterms:W3CDTF">2024-12-09T18:15:29Z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