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88" r:id="rId5"/>
  </p:sldMasterIdLst>
  <p:notesMasterIdLst>
    <p:notesMasterId r:id="rId11"/>
  </p:notesMasterIdLst>
  <p:handoutMasterIdLst>
    <p:handoutMasterId r:id="rId12"/>
  </p:handoutMasterIdLst>
  <p:sldIdLst>
    <p:sldId id="293" r:id="rId6"/>
    <p:sldId id="278" r:id="rId7"/>
    <p:sldId id="295" r:id="rId8"/>
    <p:sldId id="294" r:id="rId9"/>
    <p:sldId id="272" r:id="rId10"/>
  </p:sldIdLst>
  <p:sldSz cx="15544800" cy="10058400"/>
  <p:notesSz cx="15544800" cy="10058400"/>
  <p:defaultTextStyle>
    <a:defPPr>
      <a:defRPr kern="0"/>
    </a:defPPr>
  </p:defaultTextStyle>
  <p:extLst>
    <p:ext uri="{521415D9-36F7-43E2-AB2F-B90AF26B5E84}">
      <p14:sectionLst xmlns:p14="http://schemas.microsoft.com/office/powerpoint/2010/main">
        <p14:section name="Title Page" id="{4A7B6E74-C9D8-4AF6-92D2-2D8817FE7938}">
          <p14:sldIdLst>
            <p14:sldId id="293"/>
          </p14:sldIdLst>
        </p14:section>
        <p14:section name="Suite Sheets" id="{447FCB55-6DE1-4C57-9AB5-AE8DF03353D8}">
          <p14:sldIdLst>
            <p14:sldId id="278"/>
            <p14:sldId id="295"/>
            <p14:sldId id="294"/>
          </p14:sldIdLst>
        </p14:section>
        <p14:section name="Contact" id="{3F9EAC4A-67A1-4F3D-BE5B-6DB4BBD110B5}">
          <p14:sldIdLst>
            <p14:sldId id="272"/>
          </p14:sldIdLst>
        </p14:section>
      </p14:sectionLst>
    </p:ext>
    <p:ext uri="{EFAFB233-063F-42B5-8137-9DF3F51BA10A}">
      <p15:sldGuideLst xmlns:p15="http://schemas.microsoft.com/office/powerpoint/2012/main">
        <p15:guide id="1" orient="horz" pos="2879" userDrawn="1">
          <p15:clr>
            <a:srgbClr val="A4A3A4"/>
          </p15:clr>
        </p15:guide>
        <p15:guide id="3" pos="3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DC"/>
    <a:srgbClr val="B58080"/>
    <a:srgbClr val="FCB116"/>
    <a:srgbClr val="B6E0D7"/>
    <a:srgbClr val="0B9376"/>
    <a:srgbClr val="384B5A"/>
    <a:srgbClr val="0D9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07" autoAdjust="0"/>
    <p:restoredTop sz="93792" autoAdjust="0"/>
  </p:normalViewPr>
  <p:slideViewPr>
    <p:cSldViewPr snapToGrid="0">
      <p:cViewPr varScale="1">
        <p:scale>
          <a:sx n="43" d="100"/>
          <a:sy n="43" d="100"/>
        </p:scale>
        <p:origin x="272" y="104"/>
      </p:cViewPr>
      <p:guideLst>
        <p:guide orient="horz" pos="2879"/>
        <p:guide pos="3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6" d="100"/>
          <a:sy n="46" d="100"/>
        </p:scale>
        <p:origin x="154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DCA07D-4CAF-501B-BAC7-3D8BA6BB9AE6}"/>
              </a:ext>
            </a:extLst>
          </p:cNvPr>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569036-BCF1-53D6-6BE0-B31AD3CF2993}"/>
              </a:ext>
            </a:extLst>
          </p:cNvPr>
          <p:cNvSpPr>
            <a:spLocks noGrp="1"/>
          </p:cNvSpPr>
          <p:nvPr>
            <p:ph type="dt" sz="quarter" idx="1"/>
          </p:nvPr>
        </p:nvSpPr>
        <p:spPr>
          <a:xfrm>
            <a:off x="8805863" y="0"/>
            <a:ext cx="6735762" cy="504825"/>
          </a:xfrm>
          <a:prstGeom prst="rect">
            <a:avLst/>
          </a:prstGeom>
        </p:spPr>
        <p:txBody>
          <a:bodyPr vert="horz" lIns="91440" tIns="45720" rIns="91440" bIns="45720" rtlCol="0"/>
          <a:lstStyle>
            <a:lvl1pPr algn="r">
              <a:defRPr sz="1200"/>
            </a:lvl1pPr>
          </a:lstStyle>
          <a:p>
            <a:fld id="{67078001-DB50-4AC3-B64F-93735AB9D9E5}" type="datetimeFigureOut">
              <a:rPr lang="en-US" smtClean="0"/>
              <a:t>12/9/2024</a:t>
            </a:fld>
            <a:endParaRPr lang="en-US"/>
          </a:p>
        </p:txBody>
      </p:sp>
      <p:sp>
        <p:nvSpPr>
          <p:cNvPr id="4" name="Footer Placeholder 3">
            <a:extLst>
              <a:ext uri="{FF2B5EF4-FFF2-40B4-BE49-F238E27FC236}">
                <a16:creationId xmlns:a16="http://schemas.microsoft.com/office/drawing/2014/main" id="{AC8AF8F4-E1B8-1552-F816-96EADC567F7D}"/>
              </a:ext>
            </a:extLst>
          </p:cNvPr>
          <p:cNvSpPr>
            <a:spLocks noGrp="1"/>
          </p:cNvSpPr>
          <p:nvPr>
            <p:ph type="ftr" sz="quarter" idx="2"/>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BCB88D90-4A3B-BE08-2458-7C7DC7FD23E6}"/>
              </a:ext>
            </a:extLst>
          </p:cNvPr>
          <p:cNvSpPr>
            <a:spLocks noGrp="1"/>
          </p:cNvSpPr>
          <p:nvPr>
            <p:ph type="sldNum" sz="quarter" idx="3"/>
          </p:nvPr>
        </p:nvSpPr>
        <p:spPr>
          <a:xfrm>
            <a:off x="8805863" y="9553575"/>
            <a:ext cx="6735762" cy="504825"/>
          </a:xfrm>
          <a:prstGeom prst="rect">
            <a:avLst/>
          </a:prstGeom>
        </p:spPr>
        <p:txBody>
          <a:bodyPr vert="horz" lIns="91440" tIns="45720" rIns="91440" bIns="45720" rtlCol="0" anchor="b"/>
          <a:lstStyle>
            <a:lvl1pPr algn="r">
              <a:defRPr sz="1200"/>
            </a:lvl1pPr>
          </a:lstStyle>
          <a:p>
            <a:fld id="{AA710F33-66F6-4BCE-A336-8999B1DC39F3}" type="slidenum">
              <a:rPr lang="en-US" smtClean="0"/>
              <a:t>‹#›</a:t>
            </a:fld>
            <a:endParaRPr lang="en-US"/>
          </a:p>
        </p:txBody>
      </p:sp>
    </p:spTree>
    <p:extLst>
      <p:ext uri="{BB962C8B-B14F-4D97-AF65-F5344CB8AC3E}">
        <p14:creationId xmlns:p14="http://schemas.microsoft.com/office/powerpoint/2010/main" val="17319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11998719-A47C-46FB-93AC-3F7C9943D5D8}" type="datetimeFigureOut">
              <a:rPr lang="en-US" smtClean="0"/>
              <a:t>12/9/2024</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468D2646-5818-4AB2-BC20-2CF09BDE8931}" type="slidenum">
              <a:rPr lang="en-US" smtClean="0"/>
              <a:t>‹#›</a:t>
            </a:fld>
            <a:endParaRPr lang="en-US"/>
          </a:p>
        </p:txBody>
      </p:sp>
    </p:spTree>
    <p:extLst>
      <p:ext uri="{BB962C8B-B14F-4D97-AF65-F5344CB8AC3E}">
        <p14:creationId xmlns:p14="http://schemas.microsoft.com/office/powerpoint/2010/main" val="177138995"/>
      </p:ext>
    </p:extLst>
  </p:cSld>
  <p:clrMap bg1="lt1" tx1="dk1" bg2="lt2" tx2="dk2" accent1="accent1" accent2="accent2" accent3="accent3" accent4="accent4" accent5="accent5" accent6="accent6" hlink="hlink" folHlink="folHlink"/>
  <p:notesStyle>
    <a:lvl1pPr marL="0" algn="l" defTabSz="914201" rtl="0" eaLnBrk="1" latinLnBrk="0" hangingPunct="1">
      <a:defRPr sz="1200" kern="1200">
        <a:solidFill>
          <a:schemeClr val="tx1"/>
        </a:solidFill>
        <a:latin typeface="+mn-lt"/>
        <a:ea typeface="+mn-ea"/>
        <a:cs typeface="+mn-cs"/>
      </a:defRPr>
    </a:lvl1pPr>
    <a:lvl2pPr marL="457100" algn="l" defTabSz="914201" rtl="0" eaLnBrk="1" latinLnBrk="0" hangingPunct="1">
      <a:defRPr sz="1200" kern="1200">
        <a:solidFill>
          <a:schemeClr val="tx1"/>
        </a:solidFill>
        <a:latin typeface="+mn-lt"/>
        <a:ea typeface="+mn-ea"/>
        <a:cs typeface="+mn-cs"/>
      </a:defRPr>
    </a:lvl2pPr>
    <a:lvl3pPr marL="914201" algn="l" defTabSz="914201" rtl="0" eaLnBrk="1" latinLnBrk="0" hangingPunct="1">
      <a:defRPr sz="1200" kern="1200">
        <a:solidFill>
          <a:schemeClr val="tx1"/>
        </a:solidFill>
        <a:latin typeface="+mn-lt"/>
        <a:ea typeface="+mn-ea"/>
        <a:cs typeface="+mn-cs"/>
      </a:defRPr>
    </a:lvl3pPr>
    <a:lvl4pPr marL="1371301" algn="l" defTabSz="914201" rtl="0" eaLnBrk="1" latinLnBrk="0" hangingPunct="1">
      <a:defRPr sz="1200" kern="1200">
        <a:solidFill>
          <a:schemeClr val="tx1"/>
        </a:solidFill>
        <a:latin typeface="+mn-lt"/>
        <a:ea typeface="+mn-ea"/>
        <a:cs typeface="+mn-cs"/>
      </a:defRPr>
    </a:lvl4pPr>
    <a:lvl5pPr marL="1828401" algn="l" defTabSz="914201" rtl="0" eaLnBrk="1" latinLnBrk="0" hangingPunct="1">
      <a:defRPr sz="1200" kern="1200">
        <a:solidFill>
          <a:schemeClr val="tx1"/>
        </a:solidFill>
        <a:latin typeface="+mn-lt"/>
        <a:ea typeface="+mn-ea"/>
        <a:cs typeface="+mn-cs"/>
      </a:defRPr>
    </a:lvl5pPr>
    <a:lvl6pPr marL="2285502" algn="l" defTabSz="914201" rtl="0" eaLnBrk="1" latinLnBrk="0" hangingPunct="1">
      <a:defRPr sz="1200" kern="1200">
        <a:solidFill>
          <a:schemeClr val="tx1"/>
        </a:solidFill>
        <a:latin typeface="+mn-lt"/>
        <a:ea typeface="+mn-ea"/>
        <a:cs typeface="+mn-cs"/>
      </a:defRPr>
    </a:lvl6pPr>
    <a:lvl7pPr marL="2742602" algn="l" defTabSz="914201" rtl="0" eaLnBrk="1" latinLnBrk="0" hangingPunct="1">
      <a:defRPr sz="1200" kern="1200">
        <a:solidFill>
          <a:schemeClr val="tx1"/>
        </a:solidFill>
        <a:latin typeface="+mn-lt"/>
        <a:ea typeface="+mn-ea"/>
        <a:cs typeface="+mn-cs"/>
      </a:defRPr>
    </a:lvl7pPr>
    <a:lvl8pPr marL="3199703" algn="l" defTabSz="914201" rtl="0" eaLnBrk="1" latinLnBrk="0" hangingPunct="1">
      <a:defRPr sz="1200" kern="1200">
        <a:solidFill>
          <a:schemeClr val="tx1"/>
        </a:solidFill>
        <a:latin typeface="+mn-lt"/>
        <a:ea typeface="+mn-ea"/>
        <a:cs typeface="+mn-cs"/>
      </a:defRPr>
    </a:lvl8pPr>
    <a:lvl9pPr marL="3656803" algn="l" defTabSz="91420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9850" y="1257300"/>
            <a:ext cx="5245100" cy="3394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8D2646-5818-4AB2-BC20-2CF09BDE8931}" type="slidenum">
              <a:rPr lang="en-US" smtClean="0"/>
              <a:t>5</a:t>
            </a:fld>
            <a:endParaRPr lang="en-US"/>
          </a:p>
        </p:txBody>
      </p:sp>
    </p:spTree>
    <p:extLst>
      <p:ext uri="{BB962C8B-B14F-4D97-AF65-F5344CB8AC3E}">
        <p14:creationId xmlns:p14="http://schemas.microsoft.com/office/powerpoint/2010/main" val="60934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B6AC7C0-01A9-7922-4505-0B171F037184}"/>
              </a:ext>
            </a:extLst>
          </p:cNvPr>
          <p:cNvSpPr>
            <a:spLocks noGrp="1"/>
          </p:cNvSpPr>
          <p:nvPr>
            <p:ph type="pic" sz="quarter" idx="10"/>
          </p:nvPr>
        </p:nvSpPr>
        <p:spPr>
          <a:xfrm>
            <a:off x="2" y="2"/>
            <a:ext cx="12573001" cy="276999"/>
          </a:xfrm>
        </p:spPr>
        <p:txBody>
          <a:bodyPr/>
          <a:lstStyle/>
          <a:p>
            <a:endParaRPr lang="en-US"/>
          </a:p>
        </p:txBody>
      </p:sp>
      <p:pic>
        <p:nvPicPr>
          <p:cNvPr id="5" name="Picture 4" descr="A picture containing colorfulness, circle, pattern, graphics&#10;&#10;Description automatically generated">
            <a:extLst>
              <a:ext uri="{FF2B5EF4-FFF2-40B4-BE49-F238E27FC236}">
                <a16:creationId xmlns:a16="http://schemas.microsoft.com/office/drawing/2014/main" id="{C52BE888-88E9-1C4C-7C0D-793DAD2BB33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53" t="25313" r="35" b="50058"/>
          <a:stretch/>
        </p:blipFill>
        <p:spPr>
          <a:xfrm rot="5400000">
            <a:off x="9035956" y="3543303"/>
            <a:ext cx="10045888" cy="2971799"/>
          </a:xfrm>
          <a:prstGeom prst="rect">
            <a:avLst/>
          </a:prstGeom>
          <a:ln>
            <a:noFill/>
          </a:ln>
        </p:spPr>
      </p:pic>
      <p:pic>
        <p:nvPicPr>
          <p:cNvPr id="9" name="Picture Placeholder 17">
            <a:extLst>
              <a:ext uri="{FF2B5EF4-FFF2-40B4-BE49-F238E27FC236}">
                <a16:creationId xmlns:a16="http://schemas.microsoft.com/office/drawing/2014/main" id="{90878F55-A547-46F6-A2F8-38F2F602EDC7}"/>
              </a:ext>
            </a:extLst>
          </p:cNvPr>
          <p:cNvPicPr>
            <a:picLocks noChangeAspect="1"/>
          </p:cNvPicPr>
          <p:nvPr userDrawn="1"/>
        </p:nvPicPr>
        <p:blipFill>
          <a:blip r:embed="rId3"/>
          <a:srcRect l="8272" r="8272"/>
          <a:stretch>
            <a:fillRect/>
          </a:stretch>
        </p:blipFill>
        <p:spPr>
          <a:xfrm>
            <a:off x="2" y="0"/>
            <a:ext cx="12573001" cy="10074322"/>
          </a:xfrm>
          <a:prstGeom prst="rect">
            <a:avLst/>
          </a:prstGeom>
        </p:spPr>
      </p:pic>
      <p:grpSp>
        <p:nvGrpSpPr>
          <p:cNvPr id="10" name="Group 9">
            <a:extLst>
              <a:ext uri="{FF2B5EF4-FFF2-40B4-BE49-F238E27FC236}">
                <a16:creationId xmlns:a16="http://schemas.microsoft.com/office/drawing/2014/main" id="{39D1C1BB-5FE0-6DBB-C442-6D069D28255D}"/>
              </a:ext>
            </a:extLst>
          </p:cNvPr>
          <p:cNvGrpSpPr/>
          <p:nvPr userDrawn="1"/>
        </p:nvGrpSpPr>
        <p:grpSpPr>
          <a:xfrm>
            <a:off x="381001" y="7924800"/>
            <a:ext cx="1125805" cy="1745291"/>
            <a:chOff x="2318308" y="2598262"/>
            <a:chExt cx="3136265" cy="4862029"/>
          </a:xfrm>
        </p:grpSpPr>
        <p:sp>
          <p:nvSpPr>
            <p:cNvPr id="11" name="object 12">
              <a:extLst>
                <a:ext uri="{FF2B5EF4-FFF2-40B4-BE49-F238E27FC236}">
                  <a16:creationId xmlns:a16="http://schemas.microsoft.com/office/drawing/2014/main" id="{6042FFA7-AFD0-D585-AF70-FBBDE4B94EEC}"/>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12" name="object 13">
              <a:extLst>
                <a:ext uri="{FF2B5EF4-FFF2-40B4-BE49-F238E27FC236}">
                  <a16:creationId xmlns:a16="http://schemas.microsoft.com/office/drawing/2014/main" id="{722A14CB-F88B-75DD-B75A-2D51211D68CA}"/>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
        <p:nvSpPr>
          <p:cNvPr id="13" name="Text Placeholder 6">
            <a:extLst>
              <a:ext uri="{FF2B5EF4-FFF2-40B4-BE49-F238E27FC236}">
                <a16:creationId xmlns:a16="http://schemas.microsoft.com/office/drawing/2014/main" id="{7D0FEA34-862C-C096-5FBF-8D1A7D5A5B2C}"/>
              </a:ext>
            </a:extLst>
          </p:cNvPr>
          <p:cNvSpPr txBox="1">
            <a:spLocks/>
          </p:cNvSpPr>
          <p:nvPr userDrawn="1"/>
        </p:nvSpPr>
        <p:spPr>
          <a:xfrm>
            <a:off x="1752604" y="8229602"/>
            <a:ext cx="9521457" cy="83099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1" b="1" dirty="0">
                <a:solidFill>
                  <a:schemeClr val="bg1"/>
                </a:solidFill>
                <a:latin typeface="Arial" panose="020B0604020202020204" pitchFamily="34" charset="0"/>
                <a:cs typeface="Arial" panose="020B0604020202020204" pitchFamily="34" charset="0"/>
              </a:rPr>
              <a:t>Flexible workplace solutions</a:t>
            </a:r>
          </a:p>
          <a:p>
            <a:r>
              <a:rPr lang="en-US" sz="3201" b="1" dirty="0">
                <a:solidFill>
                  <a:schemeClr val="bg1"/>
                </a:solidFill>
                <a:latin typeface="Arial" panose="020B0604020202020204" pitchFamily="34" charset="0"/>
                <a:cs typeface="Arial" panose="020B0604020202020204" pitchFamily="34" charset="0"/>
              </a:rPr>
              <a:t>by Oxford Properties</a:t>
            </a:r>
          </a:p>
        </p:txBody>
      </p:sp>
    </p:spTree>
    <p:extLst>
      <p:ext uri="{BB962C8B-B14F-4D97-AF65-F5344CB8AC3E}">
        <p14:creationId xmlns:p14="http://schemas.microsoft.com/office/powerpoint/2010/main" val="317363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ite Option 2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73016-578A-FB46-3800-E1D1D37A906A}"/>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0EC7D081-0A14-1828-0F7D-0CBCD3D0EDE1}"/>
              </a:ext>
            </a:extLst>
          </p:cNvPr>
          <p:cNvSpPr/>
          <p:nvPr userDrawn="1"/>
        </p:nvSpPr>
        <p:spPr>
          <a:xfrm>
            <a:off x="11468102" y="3412"/>
            <a:ext cx="4076700" cy="9198645"/>
          </a:xfrm>
          <a:prstGeom prst="rect">
            <a:avLst/>
          </a:prstGeom>
          <a:solidFill>
            <a:srgbClr val="B5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0">
            <a:extLst>
              <a:ext uri="{FF2B5EF4-FFF2-40B4-BE49-F238E27FC236}">
                <a16:creationId xmlns:a16="http://schemas.microsoft.com/office/drawing/2014/main" id="{EF46EAB5-4FD9-0986-1C31-E28ADEC99F2D}"/>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6" name="Text Placeholder 27">
            <a:extLst>
              <a:ext uri="{FF2B5EF4-FFF2-40B4-BE49-F238E27FC236}">
                <a16:creationId xmlns:a16="http://schemas.microsoft.com/office/drawing/2014/main" id="{2712895D-7F99-7D20-62BA-51ECBBC25C8F}"/>
              </a:ext>
            </a:extLst>
          </p:cNvPr>
          <p:cNvSpPr>
            <a:spLocks noGrp="1"/>
          </p:cNvSpPr>
          <p:nvPr>
            <p:ph type="body" sz="quarter" idx="21" hasCustomPrompt="1"/>
          </p:nvPr>
        </p:nvSpPr>
        <p:spPr>
          <a:xfrm>
            <a:off x="12039603" y="8104174"/>
            <a:ext cx="2895599" cy="615553"/>
          </a:xfrm>
          <a:ln>
            <a:noFill/>
          </a:ln>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C0CB8DDA-D568-734A-3B68-E63D9A30E0B8}"/>
              </a:ext>
            </a:extLst>
          </p:cNvPr>
          <p:cNvSpPr>
            <a:spLocks noGrp="1"/>
          </p:cNvSpPr>
          <p:nvPr>
            <p:ph type="body" sz="quarter" idx="24" hasCustomPrompt="1"/>
          </p:nvPr>
        </p:nvSpPr>
        <p:spPr>
          <a:xfrm>
            <a:off x="12039603" y="7056400"/>
            <a:ext cx="2895599" cy="492571"/>
          </a:xfrm>
          <a:ln>
            <a:noFill/>
          </a:ln>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221136B7-6122-8B67-55FB-E51E527934A2}"/>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819F0A6-3FE3-F01D-9D55-30A8F9B6820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2" name="Text Placeholder 22">
            <a:extLst>
              <a:ext uri="{FF2B5EF4-FFF2-40B4-BE49-F238E27FC236}">
                <a16:creationId xmlns:a16="http://schemas.microsoft.com/office/drawing/2014/main" id="{0EF6CE96-AF41-498F-002E-73F970C321A2}"/>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13" name="Text Placeholder 22">
            <a:extLst>
              <a:ext uri="{FF2B5EF4-FFF2-40B4-BE49-F238E27FC236}">
                <a16:creationId xmlns:a16="http://schemas.microsoft.com/office/drawing/2014/main" id="{82DCABB2-8714-967A-F2FB-402ACB24A234}"/>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1C07F913-FE1D-ACBB-0168-12526153EA86}"/>
              </a:ext>
            </a:extLst>
          </p:cNvPr>
          <p:cNvSpPr>
            <a:spLocks noGrp="1"/>
          </p:cNvSpPr>
          <p:nvPr>
            <p:ph type="pic" sz="quarter" idx="16"/>
          </p:nvPr>
        </p:nvSpPr>
        <p:spPr>
          <a:xfrm>
            <a:off x="10972802" y="741364"/>
            <a:ext cx="4572000" cy="2778079"/>
          </a:xfrm>
        </p:spPr>
        <p:txBody>
          <a:bodyPr/>
          <a:lstStyle/>
          <a:p>
            <a:endParaRPr lang="en-US" dirty="0"/>
          </a:p>
        </p:txBody>
      </p:sp>
      <p:sp>
        <p:nvSpPr>
          <p:cNvPr id="14" name="Picture Placeholder 14">
            <a:extLst>
              <a:ext uri="{FF2B5EF4-FFF2-40B4-BE49-F238E27FC236}">
                <a16:creationId xmlns:a16="http://schemas.microsoft.com/office/drawing/2014/main" id="{3E95BC19-31F4-3984-88C8-DCB2B80211C8}"/>
              </a:ext>
            </a:extLst>
          </p:cNvPr>
          <p:cNvSpPr>
            <a:spLocks noGrp="1"/>
          </p:cNvSpPr>
          <p:nvPr>
            <p:ph type="pic" sz="quarter" idx="23"/>
          </p:nvPr>
        </p:nvSpPr>
        <p:spPr>
          <a:xfrm>
            <a:off x="10972802" y="3858076"/>
            <a:ext cx="4572000" cy="2778076"/>
          </a:xfrm>
        </p:spPr>
        <p:txBody>
          <a:bodyPr/>
          <a:lstStyle/>
          <a:p>
            <a:endParaRPr lang="en-US" dirty="0"/>
          </a:p>
        </p:txBody>
      </p:sp>
      <p:sp>
        <p:nvSpPr>
          <p:cNvPr id="15" name="Text Placeholder 29">
            <a:extLst>
              <a:ext uri="{FF2B5EF4-FFF2-40B4-BE49-F238E27FC236}">
                <a16:creationId xmlns:a16="http://schemas.microsoft.com/office/drawing/2014/main" id="{47BCFB4F-7C4D-A720-4719-F119544FA9ED}"/>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Tree>
    <p:extLst>
      <p:ext uri="{BB962C8B-B14F-4D97-AF65-F5344CB8AC3E}">
        <p14:creationId xmlns:p14="http://schemas.microsoft.com/office/powerpoint/2010/main" val="237935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Oxford">
    <p:spTree>
      <p:nvGrpSpPr>
        <p:cNvPr id="1" name=""/>
        <p:cNvGrpSpPr/>
        <p:nvPr/>
      </p:nvGrpSpPr>
      <p:grpSpPr>
        <a:xfrm>
          <a:off x="0" y="0"/>
          <a:ext cx="0" cy="0"/>
          <a:chOff x="0" y="0"/>
          <a:chExt cx="0" cy="0"/>
        </a:xfrm>
      </p:grpSpPr>
      <p:pic>
        <p:nvPicPr>
          <p:cNvPr id="6" name="Picture 5" descr="A picture containing colorfulness, circle, pattern, graphics&#10;&#10;Description automatically generated">
            <a:extLst>
              <a:ext uri="{FF2B5EF4-FFF2-40B4-BE49-F238E27FC236}">
                <a16:creationId xmlns:a16="http://schemas.microsoft.com/office/drawing/2014/main" id="{FCADF760-AC41-B3A8-9F7C-3F4B9C4F38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18" t="28054" r="51898" b="25858"/>
          <a:stretch/>
        </p:blipFill>
        <p:spPr>
          <a:xfrm>
            <a:off x="8118763" y="6040582"/>
            <a:ext cx="2854037" cy="2867889"/>
          </a:xfrm>
          <a:prstGeom prst="rect">
            <a:avLst/>
          </a:prstGeom>
        </p:spPr>
      </p:pic>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B58080"/>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384B5A"/>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70" name="Picture Placeholder 69">
            <a:extLst>
              <a:ext uri="{FF2B5EF4-FFF2-40B4-BE49-F238E27FC236}">
                <a16:creationId xmlns:a16="http://schemas.microsoft.com/office/drawing/2014/main" id="{2893C9AB-E6D0-1FD7-E5FB-A462750F823B}"/>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72" name="Picture Placeholder 71">
            <a:extLst>
              <a:ext uri="{FF2B5EF4-FFF2-40B4-BE49-F238E27FC236}">
                <a16:creationId xmlns:a16="http://schemas.microsoft.com/office/drawing/2014/main" id="{3AFEE89A-0DAF-1006-EB63-C823416B066A}"/>
              </a:ext>
            </a:extLst>
          </p:cNvPr>
          <p:cNvSpPr>
            <a:spLocks noGrp="1"/>
          </p:cNvSpPr>
          <p:nvPr>
            <p:ph type="pic" sz="quarter" idx="27"/>
          </p:nvPr>
        </p:nvSpPr>
        <p:spPr>
          <a:xfrm>
            <a:off x="684213" y="857253"/>
            <a:ext cx="3430588" cy="4095747"/>
          </a:xfrm>
        </p:spPr>
        <p:txBody>
          <a:bodyPr/>
          <a:lstStyle/>
          <a:p>
            <a:endParaRPr lang="en-US"/>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410571"/>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7371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xford 2">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2EA0B7C-C92B-4827-9339-8D7AE533D7AC}"/>
              </a:ext>
            </a:extLst>
          </p:cNvPr>
          <p:cNvSpPr/>
          <p:nvPr userDrawn="1"/>
        </p:nvSpPr>
        <p:spPr>
          <a:xfrm>
            <a:off x="12902182" y="571500"/>
            <a:ext cx="2071370" cy="3671570"/>
          </a:xfrm>
          <a:custGeom>
            <a:avLst/>
            <a:gdLst/>
            <a:ahLst/>
            <a:cxnLst/>
            <a:rect l="l" t="t" r="r" b="b"/>
            <a:pathLst>
              <a:path w="2071369" h="3671570">
                <a:moveTo>
                  <a:pt x="2071116" y="0"/>
                </a:moveTo>
                <a:lnTo>
                  <a:pt x="0" y="0"/>
                </a:lnTo>
                <a:lnTo>
                  <a:pt x="0" y="3671036"/>
                </a:lnTo>
                <a:lnTo>
                  <a:pt x="2071116" y="3671036"/>
                </a:lnTo>
                <a:lnTo>
                  <a:pt x="2071116" y="0"/>
                </a:lnTo>
                <a:close/>
              </a:path>
            </a:pathLst>
          </a:custGeom>
          <a:solidFill>
            <a:srgbClr val="FCB116"/>
          </a:solidFill>
        </p:spPr>
        <p:txBody>
          <a:bodyPr wrap="square" lIns="0" tIns="0" rIns="0" bIns="0" rtlCol="0"/>
          <a:lstStyle/>
          <a:p>
            <a:endParaRPr/>
          </a:p>
        </p:txBody>
      </p:sp>
      <p:sp>
        <p:nvSpPr>
          <p:cNvPr id="5" name="object 4">
            <a:extLst>
              <a:ext uri="{FF2B5EF4-FFF2-40B4-BE49-F238E27FC236}">
                <a16:creationId xmlns:a16="http://schemas.microsoft.com/office/drawing/2014/main" id="{4CDDAA85-9DA4-E913-A008-D23F23504812}"/>
              </a:ext>
            </a:extLst>
          </p:cNvPr>
          <p:cNvSpPr/>
          <p:nvPr/>
        </p:nvSpPr>
        <p:spPr>
          <a:xfrm>
            <a:off x="0" y="2"/>
            <a:ext cx="3585210" cy="5760719"/>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66" name="Text Placeholder 19">
            <a:extLst>
              <a:ext uri="{FF2B5EF4-FFF2-40B4-BE49-F238E27FC236}">
                <a16:creationId xmlns:a16="http://schemas.microsoft.com/office/drawing/2014/main" id="{7829AC76-B048-4EF6-2C1E-642B1F9691BF}"/>
              </a:ext>
            </a:extLst>
          </p:cNvPr>
          <p:cNvSpPr>
            <a:spLocks noGrp="1"/>
          </p:cNvSpPr>
          <p:nvPr>
            <p:ph type="body" sz="quarter" idx="25" hasCustomPrompt="1"/>
          </p:nvPr>
        </p:nvSpPr>
        <p:spPr>
          <a:xfrm>
            <a:off x="4534664" y="908703"/>
            <a:ext cx="7947659" cy="830997"/>
          </a:xfrm>
        </p:spPr>
        <p:txBody>
          <a:bodyPr/>
          <a:lstStyle>
            <a:lvl1pPr>
              <a:defRPr sz="5400" b="1">
                <a:latin typeface="Arial" panose="020B0604020202020204" pitchFamily="34" charset="0"/>
                <a:cs typeface="Arial" panose="020B0604020202020204" pitchFamily="34" charset="0"/>
              </a:defRPr>
            </a:lvl1pPr>
          </a:lstStyle>
          <a:p>
            <a:pPr lvl="0"/>
            <a:r>
              <a:rPr lang="en-US" dirty="0"/>
              <a:t>Title</a:t>
            </a:r>
          </a:p>
        </p:txBody>
      </p:sp>
      <p:sp>
        <p:nvSpPr>
          <p:cNvPr id="67" name="Text Placeholder 34">
            <a:extLst>
              <a:ext uri="{FF2B5EF4-FFF2-40B4-BE49-F238E27FC236}">
                <a16:creationId xmlns:a16="http://schemas.microsoft.com/office/drawing/2014/main" id="{8978D1F2-7FED-856F-8035-456C430C0581}"/>
              </a:ext>
            </a:extLst>
          </p:cNvPr>
          <p:cNvSpPr>
            <a:spLocks noGrp="1"/>
          </p:cNvSpPr>
          <p:nvPr>
            <p:ph type="body" sz="quarter" idx="14" hasCustomPrompt="1"/>
          </p:nvPr>
        </p:nvSpPr>
        <p:spPr>
          <a:xfrm>
            <a:off x="4534660" y="1893095"/>
            <a:ext cx="7947661"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68" name="object 4">
            <a:extLst>
              <a:ext uri="{FF2B5EF4-FFF2-40B4-BE49-F238E27FC236}">
                <a16:creationId xmlns:a16="http://schemas.microsoft.com/office/drawing/2014/main" id="{BE823915-26C0-214F-9F1E-68831319AD10}"/>
              </a:ext>
            </a:extLst>
          </p:cNvPr>
          <p:cNvSpPr/>
          <p:nvPr userDrawn="1"/>
        </p:nvSpPr>
        <p:spPr>
          <a:xfrm>
            <a:off x="8147137" y="5943602"/>
            <a:ext cx="2901863" cy="2867543"/>
          </a:xfrm>
          <a:custGeom>
            <a:avLst/>
            <a:gdLst/>
            <a:ahLst/>
            <a:cxnLst/>
            <a:rect l="l" t="t" r="r" b="b"/>
            <a:pathLst>
              <a:path w="3585210" h="5760720">
                <a:moveTo>
                  <a:pt x="3585159" y="0"/>
                </a:moveTo>
                <a:lnTo>
                  <a:pt x="0" y="0"/>
                </a:lnTo>
                <a:lnTo>
                  <a:pt x="0" y="5760720"/>
                </a:lnTo>
                <a:lnTo>
                  <a:pt x="3585159" y="5760720"/>
                </a:lnTo>
                <a:lnTo>
                  <a:pt x="3585159" y="0"/>
                </a:lnTo>
                <a:close/>
              </a:path>
            </a:pathLst>
          </a:custGeom>
          <a:solidFill>
            <a:srgbClr val="0B9376"/>
          </a:solidFill>
        </p:spPr>
        <p:txBody>
          <a:bodyPr wrap="square" lIns="0" tIns="0" rIns="0" bIns="0" rtlCol="0"/>
          <a:lstStyle/>
          <a:p>
            <a:endParaRPr/>
          </a:p>
        </p:txBody>
      </p:sp>
      <p:sp>
        <p:nvSpPr>
          <p:cNvPr id="2" name="Text Placeholder 34">
            <a:extLst>
              <a:ext uri="{FF2B5EF4-FFF2-40B4-BE49-F238E27FC236}">
                <a16:creationId xmlns:a16="http://schemas.microsoft.com/office/drawing/2014/main" id="{86E86A13-38AC-C5E7-0B60-56DE7DB76444}"/>
              </a:ext>
            </a:extLst>
          </p:cNvPr>
          <p:cNvSpPr>
            <a:spLocks noGrp="1"/>
          </p:cNvSpPr>
          <p:nvPr>
            <p:ph type="body" sz="quarter" idx="28" hasCustomPrompt="1"/>
          </p:nvPr>
        </p:nvSpPr>
        <p:spPr>
          <a:xfrm>
            <a:off x="656916" y="6881626"/>
            <a:ext cx="6829280" cy="2462854"/>
          </a:xfrm>
        </p:spPr>
        <p:txBody>
          <a:bodyPr/>
          <a:lstStyle>
            <a:lvl1pPr>
              <a:defRPr sz="32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4" name="Picture Placeholder 69">
            <a:extLst>
              <a:ext uri="{FF2B5EF4-FFF2-40B4-BE49-F238E27FC236}">
                <a16:creationId xmlns:a16="http://schemas.microsoft.com/office/drawing/2014/main" id="{968FAE3C-D38D-7ECB-56BC-80AA92E315DC}"/>
              </a:ext>
            </a:extLst>
          </p:cNvPr>
          <p:cNvSpPr>
            <a:spLocks noGrp="1"/>
          </p:cNvSpPr>
          <p:nvPr>
            <p:ph type="pic" sz="quarter" idx="26"/>
          </p:nvPr>
        </p:nvSpPr>
        <p:spPr>
          <a:xfrm>
            <a:off x="10973749" y="4821972"/>
            <a:ext cx="4584701" cy="4327726"/>
          </a:xfrm>
          <a:solidFill>
            <a:schemeClr val="bg1">
              <a:lumMod val="95000"/>
            </a:schemeClr>
          </a:solidFill>
        </p:spPr>
        <p:txBody>
          <a:bodyPr/>
          <a:lstStyle/>
          <a:p>
            <a:endParaRPr lang="en-US" dirty="0"/>
          </a:p>
        </p:txBody>
      </p:sp>
      <p:sp>
        <p:nvSpPr>
          <p:cNvPr id="6" name="Picture Placeholder 71">
            <a:extLst>
              <a:ext uri="{FF2B5EF4-FFF2-40B4-BE49-F238E27FC236}">
                <a16:creationId xmlns:a16="http://schemas.microsoft.com/office/drawing/2014/main" id="{74B877AB-CF76-6034-31AA-58EEB1A0264D}"/>
              </a:ext>
            </a:extLst>
          </p:cNvPr>
          <p:cNvSpPr>
            <a:spLocks noGrp="1"/>
          </p:cNvSpPr>
          <p:nvPr>
            <p:ph type="pic" sz="quarter" idx="27"/>
          </p:nvPr>
        </p:nvSpPr>
        <p:spPr>
          <a:xfrm>
            <a:off x="684213" y="857253"/>
            <a:ext cx="3430588" cy="4095747"/>
          </a:xfrm>
        </p:spPr>
        <p:txBody>
          <a:bodyPr/>
          <a:lstStyle/>
          <a:p>
            <a:endParaRPr lang="en-US"/>
          </a:p>
        </p:txBody>
      </p:sp>
    </p:spTree>
    <p:extLst>
      <p:ext uri="{BB962C8B-B14F-4D97-AF65-F5344CB8AC3E}">
        <p14:creationId xmlns:p14="http://schemas.microsoft.com/office/powerpoint/2010/main" val="2266545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 Placeholder 31">
            <a:extLst>
              <a:ext uri="{FF2B5EF4-FFF2-40B4-BE49-F238E27FC236}">
                <a16:creationId xmlns:a16="http://schemas.microsoft.com/office/drawing/2014/main" id="{90E9E3F1-C7C8-80CB-A4AD-1F7C899E5BBD}"/>
              </a:ext>
            </a:extLst>
          </p:cNvPr>
          <p:cNvSpPr>
            <a:spLocks noGrp="1"/>
          </p:cNvSpPr>
          <p:nvPr>
            <p:ph type="body" sz="quarter" idx="13" hasCustomPrompt="1"/>
          </p:nvPr>
        </p:nvSpPr>
        <p:spPr>
          <a:xfrm>
            <a:off x="8382002" y="3657603"/>
            <a:ext cx="6676626"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Connect</a:t>
            </a:r>
          </a:p>
        </p:txBody>
      </p:sp>
      <p:sp>
        <p:nvSpPr>
          <p:cNvPr id="3" name="Text Placeholder 34">
            <a:extLst>
              <a:ext uri="{FF2B5EF4-FFF2-40B4-BE49-F238E27FC236}">
                <a16:creationId xmlns:a16="http://schemas.microsoft.com/office/drawing/2014/main" id="{E8D9A42A-0402-D79C-B1A6-B26C1FB1E7A9}"/>
              </a:ext>
            </a:extLst>
          </p:cNvPr>
          <p:cNvSpPr>
            <a:spLocks noGrp="1"/>
          </p:cNvSpPr>
          <p:nvPr>
            <p:ph type="body" sz="quarter" idx="14" hasCustomPrompt="1"/>
          </p:nvPr>
        </p:nvSpPr>
        <p:spPr>
          <a:xfrm>
            <a:off x="8382002" y="4630343"/>
            <a:ext cx="6676626" cy="1662763"/>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Name</a:t>
            </a:r>
          </a:p>
          <a:p>
            <a:pPr lvl="0"/>
            <a:r>
              <a:rPr lang="en-US" dirty="0"/>
              <a:t>Email</a:t>
            </a:r>
          </a:p>
          <a:p>
            <a:pPr lvl="0"/>
            <a:r>
              <a:rPr lang="en-US" dirty="0"/>
              <a:t>Phone</a:t>
            </a:r>
          </a:p>
          <a:p>
            <a:pPr lvl="0"/>
            <a:endParaRPr lang="en-US" dirty="0"/>
          </a:p>
          <a:p>
            <a:pPr lvl="0"/>
            <a:endParaRPr lang="en-US" dirty="0"/>
          </a:p>
          <a:p>
            <a:pPr lvl="0"/>
            <a:endParaRPr lang="en-US" dirty="0"/>
          </a:p>
        </p:txBody>
      </p:sp>
      <p:pic>
        <p:nvPicPr>
          <p:cNvPr id="11" name="Picture 10" descr="A picture containing colorfulness, circle, pattern, graphics&#10;&#10;Description automatically generated">
            <a:extLst>
              <a:ext uri="{FF2B5EF4-FFF2-40B4-BE49-F238E27FC236}">
                <a16:creationId xmlns:a16="http://schemas.microsoft.com/office/drawing/2014/main" id="{504F0609-1EAA-47D9-96EA-DDFE587C5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575" t="-4" r="9143" b="4"/>
          <a:stretch/>
        </p:blipFill>
        <p:spPr>
          <a:xfrm rot="5400000">
            <a:off x="-1142828" y="1142831"/>
            <a:ext cx="10058400" cy="7772743"/>
          </a:xfrm>
          <a:prstGeom prst="rect">
            <a:avLst/>
          </a:prstGeom>
        </p:spPr>
      </p:pic>
      <p:sp>
        <p:nvSpPr>
          <p:cNvPr id="4" name="object 12">
            <a:extLst>
              <a:ext uri="{FF2B5EF4-FFF2-40B4-BE49-F238E27FC236}">
                <a16:creationId xmlns:a16="http://schemas.microsoft.com/office/drawing/2014/main" id="{F849DAE8-7849-656D-2312-D3987C938CE5}"/>
              </a:ext>
            </a:extLst>
          </p:cNvPr>
          <p:cNvSpPr/>
          <p:nvPr userDrawn="1"/>
        </p:nvSpPr>
        <p:spPr>
          <a:xfrm>
            <a:off x="2318310" y="2672218"/>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5" name="object 13">
            <a:extLst>
              <a:ext uri="{FF2B5EF4-FFF2-40B4-BE49-F238E27FC236}">
                <a16:creationId xmlns:a16="http://schemas.microsoft.com/office/drawing/2014/main" id="{9C3E7B1B-E05A-D16C-AFCE-024015A945E9}"/>
              </a:ext>
            </a:extLst>
          </p:cNvPr>
          <p:cNvSpPr/>
          <p:nvPr userDrawn="1"/>
        </p:nvSpPr>
        <p:spPr>
          <a:xfrm>
            <a:off x="2318310" y="2598262"/>
            <a:ext cx="3136265" cy="4862028"/>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spTree>
    <p:extLst>
      <p:ext uri="{BB962C8B-B14F-4D97-AF65-F5344CB8AC3E}">
        <p14:creationId xmlns:p14="http://schemas.microsoft.com/office/powerpoint/2010/main" val="19041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12"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OxWorx">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ADA5C55-0A29-579B-45B5-69C51C67358F}"/>
              </a:ext>
            </a:extLst>
          </p:cNvPr>
          <p:cNvSpPr/>
          <p:nvPr userDrawn="1"/>
        </p:nvSpPr>
        <p:spPr>
          <a:xfrm>
            <a:off x="0" y="2"/>
            <a:ext cx="6324600" cy="100965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Picture Placeholder 25">
            <a:extLst>
              <a:ext uri="{FF2B5EF4-FFF2-40B4-BE49-F238E27FC236}">
                <a16:creationId xmlns:a16="http://schemas.microsoft.com/office/drawing/2014/main" id="{37DA02ED-8F6B-8857-0C50-0AB86DD976CF}"/>
              </a:ext>
            </a:extLst>
          </p:cNvPr>
          <p:cNvSpPr>
            <a:spLocks noGrp="1"/>
          </p:cNvSpPr>
          <p:nvPr>
            <p:ph type="pic" sz="quarter" idx="10"/>
          </p:nvPr>
        </p:nvSpPr>
        <p:spPr>
          <a:xfrm>
            <a:off x="2" y="584947"/>
            <a:ext cx="5715000" cy="8863853"/>
          </a:xfrm>
          <a:solidFill>
            <a:schemeClr val="bg1">
              <a:lumMod val="95000"/>
            </a:schemeClr>
          </a:solidFill>
        </p:spPr>
        <p:txBody>
          <a:bodyPr/>
          <a:lstStyle/>
          <a:p>
            <a:endParaRPr lang="en-US" dirty="0"/>
          </a:p>
        </p:txBody>
      </p:sp>
      <p:sp>
        <p:nvSpPr>
          <p:cNvPr id="6" name="Text Placeholder 19">
            <a:extLst>
              <a:ext uri="{FF2B5EF4-FFF2-40B4-BE49-F238E27FC236}">
                <a16:creationId xmlns:a16="http://schemas.microsoft.com/office/drawing/2014/main" id="{013C05A8-6A1C-B30F-A8B1-56B3F66F0766}"/>
              </a:ext>
            </a:extLst>
          </p:cNvPr>
          <p:cNvSpPr>
            <a:spLocks noGrp="1"/>
          </p:cNvSpPr>
          <p:nvPr>
            <p:ph type="body" sz="quarter" idx="25" hasCustomPrompt="1"/>
          </p:nvPr>
        </p:nvSpPr>
        <p:spPr>
          <a:xfrm>
            <a:off x="5486401" y="609600"/>
            <a:ext cx="9550031" cy="846386"/>
          </a:xfrm>
        </p:spPr>
        <p:txBody>
          <a:bodyPr anchor="ctr"/>
          <a:lstStyle>
            <a:lvl1pPr>
              <a:defRPr sz="5500" b="1">
                <a:latin typeface="Arial" panose="020B0604020202020204" pitchFamily="34" charset="0"/>
                <a:cs typeface="Arial" panose="020B0604020202020204" pitchFamily="34" charset="0"/>
              </a:defRPr>
            </a:lvl1pPr>
          </a:lstStyle>
          <a:p>
            <a:pPr lvl="0"/>
            <a:r>
              <a:rPr lang="en-US" dirty="0"/>
              <a:t>Adapt to the Future of Work</a:t>
            </a:r>
          </a:p>
        </p:txBody>
      </p:sp>
      <p:sp>
        <p:nvSpPr>
          <p:cNvPr id="7" name="Text Placeholder 19">
            <a:extLst>
              <a:ext uri="{FF2B5EF4-FFF2-40B4-BE49-F238E27FC236}">
                <a16:creationId xmlns:a16="http://schemas.microsoft.com/office/drawing/2014/main" id="{534F13F1-A92F-F5CD-DACE-B2E613708C5D}"/>
              </a:ext>
            </a:extLst>
          </p:cNvPr>
          <p:cNvSpPr>
            <a:spLocks noGrp="1"/>
          </p:cNvSpPr>
          <p:nvPr>
            <p:ph type="body" sz="quarter" idx="26" hasCustomPrompt="1"/>
          </p:nvPr>
        </p:nvSpPr>
        <p:spPr>
          <a:xfrm>
            <a:off x="6705601" y="1676402"/>
            <a:ext cx="8382000" cy="1939890"/>
          </a:xfrm>
        </p:spPr>
        <p:txBody>
          <a:bodyPr/>
          <a:lstStyle>
            <a:lvl1pPr>
              <a:defRPr sz="1801">
                <a:latin typeface="Arial" panose="020B0604020202020204" pitchFamily="34" charset="0"/>
                <a:cs typeface="Arial" panose="020B0604020202020204" pitchFamily="34" charset="0"/>
              </a:defRPr>
            </a:lvl1pPr>
          </a:lstStyle>
          <a:p>
            <a:pPr marL="0" marR="0" lvl="0" indent="0" defTabSz="914485" eaLnBrk="1" fontAlgn="auto" latinLnBrk="0" hangingPunct="1">
              <a:lnSpc>
                <a:spcPct val="100000"/>
              </a:lnSpc>
              <a:spcBef>
                <a:spcPts val="0"/>
              </a:spcBef>
              <a:spcAft>
                <a:spcPts val="0"/>
              </a:spcAft>
              <a:buClrTx/>
              <a:buSzTx/>
              <a:buFontTx/>
              <a:buNone/>
              <a:tabLst/>
              <a:defRPr/>
            </a:pPr>
            <a:r>
              <a:rPr lang="en-US" sz="1801" dirty="0"/>
              <a:t>Oxford Properties presents its newest move-in-ready office product. Our best-in-class, professionally managed workspaces can accommodate teams of all sizes, and are designed for how people live and work today. Attract and retain talent, network with Fortune 500 companies, and enjoy access to all of Oxford’s premium tenant-exclusive amenities. With all-inclusive pricing and simple lease terms, it’s as easy as 1-2-3, to get started with </a:t>
            </a:r>
            <a:r>
              <a:rPr lang="en-US" sz="1801" dirty="0" err="1"/>
              <a:t>OxWorx</a:t>
            </a:r>
            <a:r>
              <a:rPr lang="en-US" sz="1801" dirty="0"/>
              <a:t>.</a:t>
            </a:r>
            <a:endParaRPr lang="en-US" sz="1801" dirty="0">
              <a:effectLst/>
            </a:endParaRPr>
          </a:p>
          <a:p>
            <a:pPr lvl="0"/>
            <a:endParaRPr lang="en-US" dirty="0"/>
          </a:p>
        </p:txBody>
      </p:sp>
      <p:sp>
        <p:nvSpPr>
          <p:cNvPr id="22" name="Text Placeholder 19">
            <a:extLst>
              <a:ext uri="{FF2B5EF4-FFF2-40B4-BE49-F238E27FC236}">
                <a16:creationId xmlns:a16="http://schemas.microsoft.com/office/drawing/2014/main" id="{59DF81E1-A20D-8F9D-7201-B581E4E8D8BA}"/>
              </a:ext>
            </a:extLst>
          </p:cNvPr>
          <p:cNvSpPr>
            <a:spLocks noGrp="1"/>
          </p:cNvSpPr>
          <p:nvPr>
            <p:ph type="body" sz="quarter" idx="27" hasCustomPrompt="1"/>
          </p:nvPr>
        </p:nvSpPr>
        <p:spPr>
          <a:xfrm>
            <a:off x="7162802" y="4419600"/>
            <a:ext cx="685800" cy="4231928"/>
          </a:xfrm>
        </p:spPr>
        <p:txBody>
          <a:bodyPr anchor="ctr"/>
          <a:lstStyle>
            <a:lvl1pPr>
              <a:defRPr sz="5500" b="1">
                <a:solidFill>
                  <a:srgbClr val="0B9376"/>
                </a:solidFill>
                <a:latin typeface="Arial" panose="020B0604020202020204" pitchFamily="34" charset="0"/>
                <a:cs typeface="Arial" panose="020B0604020202020204" pitchFamily="34" charset="0"/>
              </a:defRPr>
            </a:lvl1pPr>
          </a:lstStyle>
          <a:p>
            <a:pPr lvl="0"/>
            <a:r>
              <a:rPr lang="en-US" dirty="0"/>
              <a:t>1</a:t>
            </a:r>
          </a:p>
          <a:p>
            <a:pPr lvl="0"/>
            <a:endParaRPr lang="en-US" dirty="0"/>
          </a:p>
          <a:p>
            <a:pPr lvl="0"/>
            <a:r>
              <a:rPr lang="en-US" dirty="0"/>
              <a:t>2</a:t>
            </a:r>
          </a:p>
          <a:p>
            <a:pPr lvl="0"/>
            <a:endParaRPr lang="en-US" dirty="0"/>
          </a:p>
          <a:p>
            <a:pPr lvl="0"/>
            <a:r>
              <a:rPr lang="en-US" dirty="0"/>
              <a:t>3</a:t>
            </a:r>
          </a:p>
        </p:txBody>
      </p:sp>
    </p:spTree>
    <p:extLst>
      <p:ext uri="{BB962C8B-B14F-4D97-AF65-F5344CB8AC3E}">
        <p14:creationId xmlns:p14="http://schemas.microsoft.com/office/powerpoint/2010/main" val="207566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her Layout 1">
    <p:spTree>
      <p:nvGrpSpPr>
        <p:cNvPr id="1" name=""/>
        <p:cNvGrpSpPr/>
        <p:nvPr/>
      </p:nvGrpSpPr>
      <p:grpSpPr>
        <a:xfrm>
          <a:off x="0" y="0"/>
          <a:ext cx="0" cy="0"/>
          <a:chOff x="0" y="0"/>
          <a:chExt cx="0" cy="0"/>
        </a:xfrm>
      </p:grpSpPr>
      <p:pic>
        <p:nvPicPr>
          <p:cNvPr id="18" name="Picture 17" descr="A picture containing colorfulness, circle, pattern, graphics&#10;&#10;Description automatically generated">
            <a:extLst>
              <a:ext uri="{FF2B5EF4-FFF2-40B4-BE49-F238E27FC236}">
                <a16:creationId xmlns:a16="http://schemas.microsoft.com/office/drawing/2014/main" id="{C9D0AF15-74DC-A338-F93E-123EE37AE7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953" t="50000" r="20021" b="16875"/>
          <a:stretch/>
        </p:blipFill>
        <p:spPr>
          <a:xfrm>
            <a:off x="2" y="0"/>
            <a:ext cx="6331526" cy="2369128"/>
          </a:xfrm>
          <a:prstGeom prst="rect">
            <a:avLst/>
          </a:prstGeom>
        </p:spPr>
      </p:pic>
      <p:pic>
        <p:nvPicPr>
          <p:cNvPr id="19" name="Picture Placeholder 9">
            <a:extLst>
              <a:ext uri="{FF2B5EF4-FFF2-40B4-BE49-F238E27FC236}">
                <a16:creationId xmlns:a16="http://schemas.microsoft.com/office/drawing/2014/main" id="{C8A9BE48-B55C-1866-EC97-5DCEED4D050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28" r="15284"/>
          <a:stretch/>
        </p:blipFill>
        <p:spPr>
          <a:xfrm>
            <a:off x="6345384" y="2362200"/>
            <a:ext cx="9199419" cy="7696200"/>
          </a:xfrm>
          <a:prstGeom prst="rect">
            <a:avLst/>
          </a:prstGeom>
        </p:spPr>
      </p:pic>
      <p:sp>
        <p:nvSpPr>
          <p:cNvPr id="20" name="Text Placeholder 2">
            <a:extLst>
              <a:ext uri="{FF2B5EF4-FFF2-40B4-BE49-F238E27FC236}">
                <a16:creationId xmlns:a16="http://schemas.microsoft.com/office/drawing/2014/main" id="{CDDAFF3D-D028-854F-5F65-9BE341EDA52D}"/>
              </a:ext>
            </a:extLst>
          </p:cNvPr>
          <p:cNvSpPr>
            <a:spLocks noGrp="1"/>
          </p:cNvSpPr>
          <p:nvPr>
            <p:ph type="body" sz="quarter" idx="16"/>
          </p:nvPr>
        </p:nvSpPr>
        <p:spPr>
          <a:xfrm>
            <a:off x="6781801" y="304802"/>
            <a:ext cx="8229600" cy="1692771"/>
          </a:xfrm>
        </p:spPr>
        <p:txBody>
          <a:bodyPr/>
          <a:lstStyle>
            <a:lvl1pPr>
              <a:defRPr b="1">
                <a:latin typeface="Arial" panose="020B0604020202020204" pitchFamily="34" charset="0"/>
                <a:cs typeface="Arial" panose="020B0604020202020204" pitchFamily="34" charset="0"/>
              </a:defRPr>
            </a:lvl1pPr>
          </a:lstStyle>
          <a:p>
            <a:r>
              <a:rPr lang="en-US" sz="5500" dirty="0"/>
              <a:t>Game-changing</a:t>
            </a:r>
          </a:p>
          <a:p>
            <a:r>
              <a:rPr lang="en-US" sz="5500" dirty="0"/>
              <a:t>Amenities &amp; Services</a:t>
            </a:r>
          </a:p>
        </p:txBody>
      </p:sp>
      <p:sp>
        <p:nvSpPr>
          <p:cNvPr id="22" name="Text Placeholder 5">
            <a:extLst>
              <a:ext uri="{FF2B5EF4-FFF2-40B4-BE49-F238E27FC236}">
                <a16:creationId xmlns:a16="http://schemas.microsoft.com/office/drawing/2014/main" id="{8AAECCD8-D743-D859-BADA-8B9BD1263A3C}"/>
              </a:ext>
            </a:extLst>
          </p:cNvPr>
          <p:cNvSpPr>
            <a:spLocks noGrp="1"/>
          </p:cNvSpPr>
          <p:nvPr>
            <p:ph type="body" sz="quarter" idx="27"/>
          </p:nvPr>
        </p:nvSpPr>
        <p:spPr>
          <a:xfrm>
            <a:off x="914401" y="6324604"/>
            <a:ext cx="4419601" cy="492571"/>
          </a:xfrm>
        </p:spPr>
        <p:txBody>
          <a:bodyPr/>
          <a:lstStyle>
            <a:lvl1pPr>
              <a:defRPr b="1">
                <a:latin typeface="Arial" panose="020B0604020202020204" pitchFamily="34" charset="0"/>
                <a:cs typeface="Arial" panose="020B0604020202020204" pitchFamily="34" charset="0"/>
              </a:defRPr>
            </a:lvl1pPr>
          </a:lstStyle>
          <a:p>
            <a:r>
              <a:rPr lang="en-US" sz="3201" dirty="0"/>
              <a:t>Amenities Highlights</a:t>
            </a:r>
          </a:p>
        </p:txBody>
      </p:sp>
      <p:sp>
        <p:nvSpPr>
          <p:cNvPr id="24" name="Text Placeholder 7">
            <a:extLst>
              <a:ext uri="{FF2B5EF4-FFF2-40B4-BE49-F238E27FC236}">
                <a16:creationId xmlns:a16="http://schemas.microsoft.com/office/drawing/2014/main" id="{8F0A346A-A1D7-134A-D36C-67A051EBE4C7}"/>
              </a:ext>
            </a:extLst>
          </p:cNvPr>
          <p:cNvSpPr>
            <a:spLocks noGrp="1"/>
          </p:cNvSpPr>
          <p:nvPr>
            <p:ph type="body" sz="quarter" idx="29"/>
          </p:nvPr>
        </p:nvSpPr>
        <p:spPr>
          <a:xfrm>
            <a:off x="914403" y="3200403"/>
            <a:ext cx="4267199" cy="492571"/>
          </a:xfrm>
        </p:spPr>
        <p:txBody>
          <a:bodyPr/>
          <a:lstStyle>
            <a:lvl1pPr>
              <a:defRPr b="1">
                <a:latin typeface="Arial" panose="020B0604020202020204" pitchFamily="34" charset="0"/>
                <a:cs typeface="Arial" panose="020B0604020202020204" pitchFamily="34" charset="0"/>
              </a:defRPr>
            </a:lvl1pPr>
          </a:lstStyle>
          <a:p>
            <a:r>
              <a:rPr lang="en-US" sz="3201" dirty="0"/>
              <a:t>Service Highlights</a:t>
            </a:r>
          </a:p>
        </p:txBody>
      </p:sp>
      <p:sp>
        <p:nvSpPr>
          <p:cNvPr id="25" name="object 2">
            <a:extLst>
              <a:ext uri="{FF2B5EF4-FFF2-40B4-BE49-F238E27FC236}">
                <a16:creationId xmlns:a16="http://schemas.microsoft.com/office/drawing/2014/main" id="{7228FBE6-EDB3-D963-777A-5E3074991243}"/>
              </a:ext>
            </a:extLst>
          </p:cNvPr>
          <p:cNvSpPr/>
          <p:nvPr userDrawn="1"/>
        </p:nvSpPr>
        <p:spPr>
          <a:xfrm>
            <a:off x="0" y="3200400"/>
            <a:ext cx="609600" cy="26670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6" name="object 2">
            <a:extLst>
              <a:ext uri="{FF2B5EF4-FFF2-40B4-BE49-F238E27FC236}">
                <a16:creationId xmlns:a16="http://schemas.microsoft.com/office/drawing/2014/main" id="{55B4DC51-F37B-E96F-9FC4-332D3F628D75}"/>
              </a:ext>
            </a:extLst>
          </p:cNvPr>
          <p:cNvSpPr/>
          <p:nvPr userDrawn="1"/>
        </p:nvSpPr>
        <p:spPr>
          <a:xfrm>
            <a:off x="0" y="6400802"/>
            <a:ext cx="609600" cy="28956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FCB116"/>
          </a:solidFill>
        </p:spPr>
        <p:txBody>
          <a:bodyPr wrap="square" lIns="0" tIns="0" rIns="0" bIns="0" rtlCol="0"/>
          <a:lstStyle/>
          <a:p>
            <a:endParaRPr dirty="0"/>
          </a:p>
        </p:txBody>
      </p:sp>
      <p:sp>
        <p:nvSpPr>
          <p:cNvPr id="2" name="Text Placeholder 4">
            <a:extLst>
              <a:ext uri="{FF2B5EF4-FFF2-40B4-BE49-F238E27FC236}">
                <a16:creationId xmlns:a16="http://schemas.microsoft.com/office/drawing/2014/main" id="{A66BA6C1-7784-0078-F1B4-14D1BED5B1ED}"/>
              </a:ext>
            </a:extLst>
          </p:cNvPr>
          <p:cNvSpPr>
            <a:spLocks noGrp="1"/>
          </p:cNvSpPr>
          <p:nvPr>
            <p:ph type="body" sz="quarter" idx="4294967295"/>
          </p:nvPr>
        </p:nvSpPr>
        <p:spPr>
          <a:xfrm>
            <a:off x="914400" y="6934200"/>
            <a:ext cx="2756470" cy="2698175"/>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Shops &amp; Services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Food courts &amp; Dining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PATH connected</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Tenant exclusive gym</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Secure Bike storage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End-of-Trip showers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EV charging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Day care</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 Placeholder 6">
            <a:extLst>
              <a:ext uri="{FF2B5EF4-FFF2-40B4-BE49-F238E27FC236}">
                <a16:creationId xmlns:a16="http://schemas.microsoft.com/office/drawing/2014/main" id="{924EF5FE-4149-9111-A941-53FDEB9C837E}"/>
              </a:ext>
            </a:extLst>
          </p:cNvPr>
          <p:cNvSpPr>
            <a:spLocks noGrp="1"/>
          </p:cNvSpPr>
          <p:nvPr>
            <p:ph type="body" sz="quarter" idx="4294967295"/>
          </p:nvPr>
        </p:nvSpPr>
        <p:spPr>
          <a:xfrm>
            <a:off x="914400" y="3810000"/>
            <a:ext cx="4724402" cy="2092881"/>
          </a:xfrm>
        </p:spPr>
        <p:txBody>
          <a:bodyPr/>
          <a:lstStyle/>
          <a:p>
            <a:pPr marL="285750" indent="-285750">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Coffee &amp; snacks</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Internet &amp; Wi-Fi</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Nightly Cleaning</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24/7 Security</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Corporate Concierge</a:t>
            </a:r>
          </a:p>
          <a:p>
            <a:pPr marL="285777" indent="-285777">
              <a:spcAft>
                <a:spcPts val="200"/>
              </a:spcAft>
              <a:buFont typeface="Arial" panose="020B0604020202020204" pitchFamily="34" charset="0"/>
              <a:buChar char="•"/>
            </a:pPr>
            <a:r>
              <a:rPr lang="en-US" dirty="0">
                <a:latin typeface="Arial" panose="020B0604020202020204" pitchFamily="34" charset="0"/>
                <a:cs typeface="Arial" panose="020B0604020202020204" pitchFamily="34" charset="0"/>
              </a:rPr>
              <a:t>310-MAXX Award winning service app</a:t>
            </a:r>
          </a:p>
          <a:p>
            <a:pPr marL="285777" indent="-285777">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2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Style 1">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8673C614-A826-CD7D-C412-AB40CF7B2BD1}"/>
              </a:ext>
            </a:extLst>
          </p:cNvPr>
          <p:cNvSpPr/>
          <p:nvPr userDrawn="1"/>
        </p:nvSpPr>
        <p:spPr>
          <a:xfrm>
            <a:off x="10972800" y="4572000"/>
            <a:ext cx="4572001" cy="5486400"/>
          </a:xfrm>
          <a:custGeom>
            <a:avLst/>
            <a:gdLst/>
            <a:ahLst/>
            <a:cxnLst/>
            <a:rect l="l" t="t" r="r" b="b"/>
            <a:pathLst>
              <a:path w="5504815" h="10058400">
                <a:moveTo>
                  <a:pt x="5504688" y="0"/>
                </a:moveTo>
                <a:lnTo>
                  <a:pt x="0" y="0"/>
                </a:lnTo>
                <a:lnTo>
                  <a:pt x="0" y="10058400"/>
                </a:lnTo>
                <a:lnTo>
                  <a:pt x="5504688" y="10058400"/>
                </a:lnTo>
                <a:lnTo>
                  <a:pt x="5504688" y="0"/>
                </a:lnTo>
                <a:close/>
              </a:path>
            </a:pathLst>
          </a:custGeom>
          <a:solidFill>
            <a:srgbClr val="384B5A"/>
          </a:solidFill>
        </p:spPr>
        <p:txBody>
          <a:bodyPr wrap="square" lIns="0" tIns="0" rIns="0" bIns="0" rtlCol="0"/>
          <a:lstStyle/>
          <a:p>
            <a:endParaRPr dirty="0"/>
          </a:p>
        </p:txBody>
      </p:sp>
      <p:sp>
        <p:nvSpPr>
          <p:cNvPr id="6" name="object 2">
            <a:extLst>
              <a:ext uri="{FF2B5EF4-FFF2-40B4-BE49-F238E27FC236}">
                <a16:creationId xmlns:a16="http://schemas.microsoft.com/office/drawing/2014/main" id="{051BB903-BF7D-5E07-807C-D3AEF6CB3C19}"/>
              </a:ext>
            </a:extLst>
          </p:cNvPr>
          <p:cNvSpPr/>
          <p:nvPr userDrawn="1"/>
        </p:nvSpPr>
        <p:spPr>
          <a:xfrm>
            <a:off x="0" y="0"/>
            <a:ext cx="5791200" cy="10058400"/>
          </a:xfrm>
          <a:custGeom>
            <a:avLst/>
            <a:gdLst/>
            <a:ahLst/>
            <a:cxnLst/>
            <a:rect l="l" t="t" r="r" b="b"/>
            <a:pathLst>
              <a:path w="5715000" h="10058400">
                <a:moveTo>
                  <a:pt x="5715000" y="0"/>
                </a:moveTo>
                <a:lnTo>
                  <a:pt x="0" y="0"/>
                </a:lnTo>
                <a:lnTo>
                  <a:pt x="0" y="10058400"/>
                </a:lnTo>
                <a:lnTo>
                  <a:pt x="5715000" y="10058400"/>
                </a:lnTo>
                <a:lnTo>
                  <a:pt x="5715000" y="0"/>
                </a:lnTo>
                <a:close/>
              </a:path>
            </a:pathLst>
          </a:custGeom>
          <a:solidFill>
            <a:srgbClr val="0B9376"/>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792E4515-7F57-0C22-05A3-C39299DF808B}"/>
              </a:ext>
            </a:extLst>
          </p:cNvPr>
          <p:cNvSpPr>
            <a:spLocks noGrp="1"/>
          </p:cNvSpPr>
          <p:nvPr>
            <p:ph type="pic" sz="quarter" idx="18"/>
          </p:nvPr>
        </p:nvSpPr>
        <p:spPr>
          <a:xfrm>
            <a:off x="609604" y="571338"/>
            <a:ext cx="6934200" cy="8877462"/>
          </a:xfrm>
        </p:spPr>
        <p:txBody>
          <a:bodyPr/>
          <a:lstStyle/>
          <a:p>
            <a:endParaRPr lang="en-US" dirty="0"/>
          </a:p>
        </p:txBody>
      </p:sp>
      <p:sp>
        <p:nvSpPr>
          <p:cNvPr id="20" name="Text Placeholder 19">
            <a:extLst>
              <a:ext uri="{FF2B5EF4-FFF2-40B4-BE49-F238E27FC236}">
                <a16:creationId xmlns:a16="http://schemas.microsoft.com/office/drawing/2014/main" id="{8493D084-755D-8FDE-201A-86B8E68CABEB}"/>
              </a:ext>
            </a:extLst>
          </p:cNvPr>
          <p:cNvSpPr>
            <a:spLocks noGrp="1"/>
          </p:cNvSpPr>
          <p:nvPr>
            <p:ph type="body" sz="quarter" idx="25" hasCustomPrompt="1"/>
          </p:nvPr>
        </p:nvSpPr>
        <p:spPr>
          <a:xfrm>
            <a:off x="7912241" y="571500"/>
            <a:ext cx="7010400" cy="846386"/>
          </a:xfrm>
        </p:spPr>
        <p:txBody>
          <a:bodyPr/>
          <a:lstStyle>
            <a:lvl1pPr>
              <a:defRPr sz="5500" b="1">
                <a:latin typeface="Arial" panose="020B0604020202020204" pitchFamily="34" charset="0"/>
                <a:cs typeface="Arial" panose="020B0604020202020204" pitchFamily="34" charset="0"/>
              </a:defRPr>
            </a:lvl1pPr>
          </a:lstStyle>
          <a:p>
            <a:pPr lvl="0"/>
            <a:r>
              <a:rPr lang="en-US" dirty="0"/>
              <a:t>Building name</a:t>
            </a:r>
          </a:p>
        </p:txBody>
      </p:sp>
      <p:sp>
        <p:nvSpPr>
          <p:cNvPr id="21" name="Text Placeholder 19">
            <a:extLst>
              <a:ext uri="{FF2B5EF4-FFF2-40B4-BE49-F238E27FC236}">
                <a16:creationId xmlns:a16="http://schemas.microsoft.com/office/drawing/2014/main" id="{65247EB2-CCA4-AD03-A842-6B3C35DA5A5D}"/>
              </a:ext>
            </a:extLst>
          </p:cNvPr>
          <p:cNvSpPr>
            <a:spLocks noGrp="1"/>
          </p:cNvSpPr>
          <p:nvPr>
            <p:ph type="body" sz="quarter" idx="26" hasCustomPrompt="1"/>
          </p:nvPr>
        </p:nvSpPr>
        <p:spPr>
          <a:xfrm>
            <a:off x="7924803" y="1521024"/>
            <a:ext cx="7010400" cy="2593776"/>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
        <p:nvSpPr>
          <p:cNvPr id="25" name="Text Placeholder 5">
            <a:extLst>
              <a:ext uri="{FF2B5EF4-FFF2-40B4-BE49-F238E27FC236}">
                <a16:creationId xmlns:a16="http://schemas.microsoft.com/office/drawing/2014/main" id="{90B19489-C030-2175-CC25-28B081BE7F98}"/>
              </a:ext>
            </a:extLst>
          </p:cNvPr>
          <p:cNvSpPr>
            <a:spLocks noGrp="1"/>
          </p:cNvSpPr>
          <p:nvPr>
            <p:ph type="body" sz="quarter" idx="27" hasCustomPrompt="1"/>
          </p:nvPr>
        </p:nvSpPr>
        <p:spPr>
          <a:xfrm>
            <a:off x="7848600" y="4800600"/>
            <a:ext cx="3276600" cy="492571"/>
          </a:xfrm>
        </p:spPr>
        <p:txBody>
          <a:bodyPr/>
          <a:lstStyle>
            <a:lvl1pPr>
              <a:defRPr b="1">
                <a:latin typeface="Arial" panose="020B0604020202020204" pitchFamily="34" charset="0"/>
                <a:cs typeface="Arial" panose="020B0604020202020204" pitchFamily="34" charset="0"/>
              </a:defRPr>
            </a:lvl1pPr>
          </a:lstStyle>
          <a:p>
            <a:r>
              <a:rPr lang="en-US" sz="3201" dirty="0"/>
              <a:t>Recognitions</a:t>
            </a:r>
          </a:p>
        </p:txBody>
      </p:sp>
      <p:sp>
        <p:nvSpPr>
          <p:cNvPr id="27" name="Text Placeholder 5">
            <a:extLst>
              <a:ext uri="{FF2B5EF4-FFF2-40B4-BE49-F238E27FC236}">
                <a16:creationId xmlns:a16="http://schemas.microsoft.com/office/drawing/2014/main" id="{09DB2939-5BDC-EB8A-A260-77A43BB30A4C}"/>
              </a:ext>
            </a:extLst>
          </p:cNvPr>
          <p:cNvSpPr>
            <a:spLocks noGrp="1"/>
          </p:cNvSpPr>
          <p:nvPr>
            <p:ph type="body" sz="quarter" idx="28" hasCustomPrompt="1"/>
          </p:nvPr>
        </p:nvSpPr>
        <p:spPr>
          <a:xfrm>
            <a:off x="11277600" y="4800603"/>
            <a:ext cx="3886198" cy="60959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sz="3201" dirty="0"/>
              <a:t>Property Highlights</a:t>
            </a:r>
          </a:p>
        </p:txBody>
      </p:sp>
      <p:sp>
        <p:nvSpPr>
          <p:cNvPr id="4" name="Text Placeholder 19">
            <a:extLst>
              <a:ext uri="{FF2B5EF4-FFF2-40B4-BE49-F238E27FC236}">
                <a16:creationId xmlns:a16="http://schemas.microsoft.com/office/drawing/2014/main" id="{E8551D1B-5FFA-8F52-24D2-505D2A8E5374}"/>
              </a:ext>
            </a:extLst>
          </p:cNvPr>
          <p:cNvSpPr>
            <a:spLocks noGrp="1"/>
          </p:cNvSpPr>
          <p:nvPr>
            <p:ph type="body" sz="quarter" idx="29" hasCustomPrompt="1"/>
          </p:nvPr>
        </p:nvSpPr>
        <p:spPr>
          <a:xfrm>
            <a:off x="7848600" y="5638800"/>
            <a:ext cx="2819400" cy="3810000"/>
          </a:xfrm>
        </p:spPr>
        <p:txBody>
          <a:bodyPr/>
          <a:lstStyle>
            <a:lvl1pPr>
              <a:defRPr sz="1801">
                <a:latin typeface="Arial" panose="020B0604020202020204" pitchFamily="34" charset="0"/>
                <a:cs typeface="Arial" panose="020B0604020202020204" pitchFamily="34" charset="0"/>
              </a:defRPr>
            </a:lvl1pPr>
          </a:lstStyle>
          <a:p>
            <a:pPr lvl="0"/>
            <a:r>
              <a:rPr lang="en-US" dirty="0"/>
              <a:t>Description</a:t>
            </a:r>
          </a:p>
        </p:txBody>
      </p:sp>
    </p:spTree>
    <p:extLst>
      <p:ext uri="{BB962C8B-B14F-4D97-AF65-F5344CB8AC3E}">
        <p14:creationId xmlns:p14="http://schemas.microsoft.com/office/powerpoint/2010/main" val="147532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ite Option 1A">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0B937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2" name="Text Placeholder 31">
            <a:extLst>
              <a:ext uri="{FF2B5EF4-FFF2-40B4-BE49-F238E27FC236}">
                <a16:creationId xmlns:a16="http://schemas.microsoft.com/office/drawing/2014/main" id="{A19C6F98-5C07-A82A-B088-6834859FC287}"/>
              </a:ext>
            </a:extLst>
          </p:cNvPr>
          <p:cNvSpPr>
            <a:spLocks noGrp="1"/>
          </p:cNvSpPr>
          <p:nvPr>
            <p:ph type="body" sz="quarter" idx="13" hasCustomPrompt="1"/>
          </p:nvPr>
        </p:nvSpPr>
        <p:spPr>
          <a:xfrm>
            <a:off x="8128001"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23" name="Text Placeholder 34">
            <a:extLst>
              <a:ext uri="{FF2B5EF4-FFF2-40B4-BE49-F238E27FC236}">
                <a16:creationId xmlns:a16="http://schemas.microsoft.com/office/drawing/2014/main" id="{D7A84422-0C66-439E-7CCE-005A8A07055A}"/>
              </a:ext>
            </a:extLst>
          </p:cNvPr>
          <p:cNvSpPr>
            <a:spLocks noGrp="1"/>
          </p:cNvSpPr>
          <p:nvPr>
            <p:ph type="body" sz="quarter" idx="14" hasCustomPrompt="1"/>
          </p:nvPr>
        </p:nvSpPr>
        <p:spPr>
          <a:xfrm>
            <a:off x="8128001"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24" name="Text Placeholder 34">
            <a:extLst>
              <a:ext uri="{FF2B5EF4-FFF2-40B4-BE49-F238E27FC236}">
                <a16:creationId xmlns:a16="http://schemas.microsoft.com/office/drawing/2014/main" id="{5A93D84F-8B39-DD5F-98D9-A8AB623335BE}"/>
              </a:ext>
            </a:extLst>
          </p:cNvPr>
          <p:cNvSpPr>
            <a:spLocks noGrp="1"/>
          </p:cNvSpPr>
          <p:nvPr>
            <p:ph type="body" sz="quarter" idx="15" hasCustomPrompt="1"/>
          </p:nvPr>
        </p:nvSpPr>
        <p:spPr>
          <a:xfrm>
            <a:off x="8128001"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26" name="Picture Placeholder 25">
            <a:extLst>
              <a:ext uri="{FF2B5EF4-FFF2-40B4-BE49-F238E27FC236}">
                <a16:creationId xmlns:a16="http://schemas.microsoft.com/office/drawing/2014/main" id="{512F9B0C-01CF-FEE3-7DC8-A7CBD317987B}"/>
              </a:ext>
            </a:extLst>
          </p:cNvPr>
          <p:cNvSpPr>
            <a:spLocks noGrp="1"/>
          </p:cNvSpPr>
          <p:nvPr>
            <p:ph type="pic" sz="quarter" idx="16" hasCustomPrompt="1"/>
          </p:nvPr>
        </p:nvSpPr>
        <p:spPr>
          <a:xfrm>
            <a:off x="8140703"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2" name="Text Placeholder 31">
            <a:extLst>
              <a:ext uri="{FF2B5EF4-FFF2-40B4-BE49-F238E27FC236}">
                <a16:creationId xmlns:a16="http://schemas.microsoft.com/office/drawing/2014/main" id="{8325CE4D-C2A1-A2FC-8EE2-ED6B400DFEBB}"/>
              </a:ext>
            </a:extLst>
          </p:cNvPr>
          <p:cNvSpPr>
            <a:spLocks noGrp="1"/>
          </p:cNvSpPr>
          <p:nvPr>
            <p:ph type="body" sz="quarter" idx="17" hasCustomPrompt="1"/>
          </p:nvPr>
        </p:nvSpPr>
        <p:spPr>
          <a:xfrm>
            <a:off x="8128001"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973103240"/>
      </p:ext>
    </p:extLst>
  </p:cSld>
  <p:clrMapOvr>
    <a:masterClrMapping/>
  </p:clrMapOvr>
  <p:extLst>
    <p:ext uri="{DCECCB84-F9BA-43D5-87BE-67443E8EF086}">
      <p15:sldGuideLst xmlns:p15="http://schemas.microsoft.com/office/powerpoint/2012/main">
        <p15:guide id="1" pos="4624" userDrawn="1">
          <p15:clr>
            <a:srgbClr val="FBAE40"/>
          </p15:clr>
        </p15:guide>
        <p15:guide id="2" pos="51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ite Option 1B">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599"/>
            <a:ext cx="3810000" cy="5257801"/>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FCB116"/>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599"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87ED71D8-EF10-69EA-260C-4E4BCF491DEB}"/>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A3D2B883-8CC1-9F87-B4EB-01DFBD5CC964}"/>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9EE54C3-8483-EC8B-497D-60C1DAB6BDC1}"/>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5E200180-63C6-2501-2877-9133EF94318C}"/>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36B9E578-E3CF-1DF8-31C1-EBF8D0F5177C}"/>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181762676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ite Option 1C">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BA85C91D-D909-B53A-EB68-EE17F51AB779}"/>
              </a:ext>
            </a:extLst>
          </p:cNvPr>
          <p:cNvSpPr/>
          <p:nvPr userDrawn="1"/>
        </p:nvSpPr>
        <p:spPr>
          <a:xfrm>
            <a:off x="11734800" y="4800601"/>
            <a:ext cx="3810000" cy="5257799"/>
          </a:xfrm>
          <a:custGeom>
            <a:avLst/>
            <a:gdLst/>
            <a:ahLst/>
            <a:cxnLst/>
            <a:rect l="l" t="t" r="r" b="b"/>
            <a:pathLst>
              <a:path w="4686300" h="10058400">
                <a:moveTo>
                  <a:pt x="4686300" y="0"/>
                </a:moveTo>
                <a:lnTo>
                  <a:pt x="0" y="0"/>
                </a:lnTo>
                <a:lnTo>
                  <a:pt x="0" y="10058400"/>
                </a:lnTo>
                <a:lnTo>
                  <a:pt x="4686300" y="10058400"/>
                </a:lnTo>
                <a:lnTo>
                  <a:pt x="4686300" y="0"/>
                </a:lnTo>
                <a:close/>
              </a:path>
            </a:pathLst>
          </a:custGeom>
          <a:solidFill>
            <a:srgbClr val="B58080"/>
          </a:solidFill>
        </p:spPr>
        <p:txBody>
          <a:bodyPr wrap="square" lIns="0" tIns="0" rIns="0" bIns="0" rtlCol="0"/>
          <a:lstStyle/>
          <a:p>
            <a:endParaRPr/>
          </a:p>
        </p:txBody>
      </p:sp>
      <p:sp>
        <p:nvSpPr>
          <p:cNvPr id="21" name="Picture Placeholder 20">
            <a:extLst>
              <a:ext uri="{FF2B5EF4-FFF2-40B4-BE49-F238E27FC236}">
                <a16:creationId xmlns:a16="http://schemas.microsoft.com/office/drawing/2014/main" id="{3E247A64-359C-F6FF-9289-598718C0D0B9}"/>
              </a:ext>
            </a:extLst>
          </p:cNvPr>
          <p:cNvSpPr>
            <a:spLocks noGrp="1"/>
          </p:cNvSpPr>
          <p:nvPr>
            <p:ph type="pic" sz="quarter" idx="10"/>
          </p:nvPr>
        </p:nvSpPr>
        <p:spPr>
          <a:xfrm>
            <a:off x="1" y="2"/>
            <a:ext cx="7340600" cy="10058398"/>
          </a:xfrm>
          <a:solidFill>
            <a:schemeClr val="bg1">
              <a:lumMod val="95000"/>
            </a:schemeClr>
          </a:solidFill>
        </p:spPr>
        <p:txBody>
          <a:bodyPr/>
          <a:lstStyle/>
          <a:p>
            <a:endParaRPr lang="en-US" dirty="0"/>
          </a:p>
        </p:txBody>
      </p:sp>
      <p:sp>
        <p:nvSpPr>
          <p:cNvPr id="2" name="Text Placeholder 31">
            <a:extLst>
              <a:ext uri="{FF2B5EF4-FFF2-40B4-BE49-F238E27FC236}">
                <a16:creationId xmlns:a16="http://schemas.microsoft.com/office/drawing/2014/main" id="{A05F13E3-D591-E241-A8B3-7A8C81B314A8}"/>
              </a:ext>
            </a:extLst>
          </p:cNvPr>
          <p:cNvSpPr>
            <a:spLocks noGrp="1"/>
          </p:cNvSpPr>
          <p:nvPr>
            <p:ph type="body" sz="quarter" idx="13" hasCustomPrompt="1"/>
          </p:nvPr>
        </p:nvSpPr>
        <p:spPr>
          <a:xfrm>
            <a:off x="8132763" y="533402"/>
            <a:ext cx="6302374" cy="830997"/>
          </a:xfrm>
        </p:spPr>
        <p:txBody>
          <a:bodyPr/>
          <a:lstStyle>
            <a:lvl1pPr>
              <a:defRPr sz="5400"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Suite 1234</a:t>
            </a:r>
          </a:p>
        </p:txBody>
      </p:sp>
      <p:sp>
        <p:nvSpPr>
          <p:cNvPr id="3" name="Text Placeholder 34">
            <a:extLst>
              <a:ext uri="{FF2B5EF4-FFF2-40B4-BE49-F238E27FC236}">
                <a16:creationId xmlns:a16="http://schemas.microsoft.com/office/drawing/2014/main" id="{253830B4-BC3B-6C16-87A4-73E823E3D80A}"/>
              </a:ext>
            </a:extLst>
          </p:cNvPr>
          <p:cNvSpPr>
            <a:spLocks noGrp="1"/>
          </p:cNvSpPr>
          <p:nvPr>
            <p:ph type="body" sz="quarter" idx="14" hasCustomPrompt="1"/>
          </p:nvPr>
        </p:nvSpPr>
        <p:spPr>
          <a:xfrm>
            <a:off x="8132763" y="2055558"/>
            <a:ext cx="6302374" cy="1385636"/>
          </a:xfrm>
        </p:spPr>
        <p:txBody>
          <a:bodyPr/>
          <a:lstStyle>
            <a:lvl1pP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Description</a:t>
            </a:r>
          </a:p>
          <a:p>
            <a:pPr lvl="0"/>
            <a:endParaRPr lang="en-US" dirty="0"/>
          </a:p>
          <a:p>
            <a:pPr lvl="0"/>
            <a:endParaRPr lang="en-US" dirty="0"/>
          </a:p>
          <a:p>
            <a:pPr lvl="0"/>
            <a:endParaRPr lang="en-US" dirty="0"/>
          </a:p>
          <a:p>
            <a:pPr lvl="0"/>
            <a:endParaRPr lang="en-US" dirty="0"/>
          </a:p>
        </p:txBody>
      </p:sp>
      <p:sp>
        <p:nvSpPr>
          <p:cNvPr id="5" name="Text Placeholder 34">
            <a:extLst>
              <a:ext uri="{FF2B5EF4-FFF2-40B4-BE49-F238E27FC236}">
                <a16:creationId xmlns:a16="http://schemas.microsoft.com/office/drawing/2014/main" id="{05BA8FE3-8C06-3F0B-471D-6D997869E663}"/>
              </a:ext>
            </a:extLst>
          </p:cNvPr>
          <p:cNvSpPr>
            <a:spLocks noGrp="1"/>
          </p:cNvSpPr>
          <p:nvPr>
            <p:ph type="body" sz="quarter" idx="15" hasCustomPrompt="1"/>
          </p:nvPr>
        </p:nvSpPr>
        <p:spPr>
          <a:xfrm>
            <a:off x="8132763" y="3566579"/>
            <a:ext cx="6302374" cy="1108509"/>
          </a:xfrm>
        </p:spPr>
        <p:txBody>
          <a:bodyPr/>
          <a:lstStyle>
            <a:lvl1pPr marL="342933" indent="-342933">
              <a:buFont typeface="Arial" panose="020B0604020202020204" pitchFamily="34" charset="0"/>
              <a:buChar char="•"/>
              <a:defRPr sz="180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Address</a:t>
            </a:r>
          </a:p>
          <a:p>
            <a:pPr lvl="0"/>
            <a:r>
              <a:rPr lang="en-US" dirty="0"/>
              <a:t>Floor</a:t>
            </a:r>
          </a:p>
          <a:p>
            <a:pPr lvl="0"/>
            <a:r>
              <a:rPr lang="en-US" dirty="0"/>
              <a:t>Exposure</a:t>
            </a:r>
          </a:p>
          <a:p>
            <a:pPr lvl="0"/>
            <a:r>
              <a:rPr lang="en-US" dirty="0"/>
              <a:t>Available</a:t>
            </a:r>
          </a:p>
        </p:txBody>
      </p:sp>
      <p:sp>
        <p:nvSpPr>
          <p:cNvPr id="6" name="Picture Placeholder 25">
            <a:extLst>
              <a:ext uri="{FF2B5EF4-FFF2-40B4-BE49-F238E27FC236}">
                <a16:creationId xmlns:a16="http://schemas.microsoft.com/office/drawing/2014/main" id="{8715B0E3-6645-5D92-2EB5-ADF0C545C070}"/>
              </a:ext>
            </a:extLst>
          </p:cNvPr>
          <p:cNvSpPr>
            <a:spLocks noGrp="1"/>
          </p:cNvSpPr>
          <p:nvPr>
            <p:ph type="pic" sz="quarter" idx="16" hasCustomPrompt="1"/>
          </p:nvPr>
        </p:nvSpPr>
        <p:spPr>
          <a:xfrm>
            <a:off x="8145465" y="4800600"/>
            <a:ext cx="6302374" cy="246221"/>
          </a:xfrm>
        </p:spPr>
        <p:txBody>
          <a:bodyPr/>
          <a:lstStyle>
            <a:lvl1pPr>
              <a:defRPr sz="1600">
                <a:latin typeface="Arial" panose="020B0604020202020204" pitchFamily="34" charset="0"/>
                <a:cs typeface="Arial" panose="020B0604020202020204" pitchFamily="34" charset="0"/>
              </a:defRPr>
            </a:lvl1pPr>
          </a:lstStyle>
          <a:p>
            <a:r>
              <a:rPr lang="en-US" dirty="0"/>
              <a:t>Floor Plan</a:t>
            </a:r>
          </a:p>
        </p:txBody>
      </p:sp>
      <p:sp>
        <p:nvSpPr>
          <p:cNvPr id="7" name="Text Placeholder 31">
            <a:extLst>
              <a:ext uri="{FF2B5EF4-FFF2-40B4-BE49-F238E27FC236}">
                <a16:creationId xmlns:a16="http://schemas.microsoft.com/office/drawing/2014/main" id="{D8BC7AAB-0AFA-69C2-8A7B-3C21BF38B2B9}"/>
              </a:ext>
            </a:extLst>
          </p:cNvPr>
          <p:cNvSpPr>
            <a:spLocks noGrp="1"/>
          </p:cNvSpPr>
          <p:nvPr>
            <p:ph type="body" sz="quarter" idx="17" hasCustomPrompt="1"/>
          </p:nvPr>
        </p:nvSpPr>
        <p:spPr>
          <a:xfrm>
            <a:off x="8132763" y="1405000"/>
            <a:ext cx="6302374" cy="492571"/>
          </a:xfrm>
        </p:spPr>
        <p:txBody>
          <a:bodyPr/>
          <a:lstStyle>
            <a:lvl1pPr>
              <a:defRPr sz="3201" b="1">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2,500 SF</a:t>
            </a:r>
          </a:p>
        </p:txBody>
      </p:sp>
    </p:spTree>
    <p:extLst>
      <p:ext uri="{BB962C8B-B14F-4D97-AF65-F5344CB8AC3E}">
        <p14:creationId xmlns:p14="http://schemas.microsoft.com/office/powerpoint/2010/main" val="3983163142"/>
      </p:ext>
    </p:extLst>
  </p:cSld>
  <p:clrMapOvr>
    <a:masterClrMapping/>
  </p:clrMapOvr>
  <p:extLst>
    <p:ext uri="{DCECCB84-F9BA-43D5-87BE-67443E8EF086}">
      <p15:sldGuideLst xmlns:p15="http://schemas.microsoft.com/office/powerpoint/2012/main">
        <p15:guide id="1" pos="4624" userDrawn="1">
          <p15:clr>
            <a:srgbClr val="FBAE40"/>
          </p15:clr>
        </p15:guide>
        <p15:guide id="2" pos="512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ite Option 2A">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953A0A0-78D9-BCED-2BAA-621AAF68C1A9}"/>
              </a:ext>
            </a:extLst>
          </p:cNvPr>
          <p:cNvSpPr/>
          <p:nvPr userDrawn="1"/>
        </p:nvSpPr>
        <p:spPr>
          <a:xfrm>
            <a:off x="11468102" y="3412"/>
            <a:ext cx="4076700" cy="9198645"/>
          </a:xfrm>
          <a:prstGeom prst="rect">
            <a:avLst/>
          </a:prstGeom>
          <a:solidFill>
            <a:srgbClr val="0B9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B1D7180-B303-5CBF-C40B-BB97C06C7CC1}"/>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8">
            <a:extLst>
              <a:ext uri="{FF2B5EF4-FFF2-40B4-BE49-F238E27FC236}">
                <a16:creationId xmlns:a16="http://schemas.microsoft.com/office/drawing/2014/main" id="{BD04A535-0FEA-6800-0443-D68B8A617ACC}"/>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15" name="Picture Placeholder 14">
            <a:extLst>
              <a:ext uri="{FF2B5EF4-FFF2-40B4-BE49-F238E27FC236}">
                <a16:creationId xmlns:a16="http://schemas.microsoft.com/office/drawing/2014/main" id="{DE0346DD-8A69-D74E-3AE6-085606ECA034}"/>
              </a:ext>
            </a:extLst>
          </p:cNvPr>
          <p:cNvSpPr>
            <a:spLocks noGrp="1"/>
          </p:cNvSpPr>
          <p:nvPr>
            <p:ph type="pic" sz="quarter" idx="16"/>
          </p:nvPr>
        </p:nvSpPr>
        <p:spPr>
          <a:xfrm>
            <a:off x="10972802" y="741364"/>
            <a:ext cx="4572000" cy="2778079"/>
          </a:xfrm>
        </p:spPr>
        <p:txBody>
          <a:bodyPr/>
          <a:lstStyle/>
          <a:p>
            <a:endParaRPr lang="en-US" dirty="0"/>
          </a:p>
        </p:txBody>
      </p:sp>
      <p:sp>
        <p:nvSpPr>
          <p:cNvPr id="21" name="Picture Placeholder 20">
            <a:extLst>
              <a:ext uri="{FF2B5EF4-FFF2-40B4-BE49-F238E27FC236}">
                <a16:creationId xmlns:a16="http://schemas.microsoft.com/office/drawing/2014/main" id="{AF7FB22A-AA9A-8A11-C38B-DD23CE69D1F2}"/>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
        <p:nvSpPr>
          <p:cNvPr id="23" name="Text Placeholder 22">
            <a:extLst>
              <a:ext uri="{FF2B5EF4-FFF2-40B4-BE49-F238E27FC236}">
                <a16:creationId xmlns:a16="http://schemas.microsoft.com/office/drawing/2014/main" id="{33EE3E9E-2289-08CE-7110-96ABB8604487}"/>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8" name="Text Placeholder 27">
            <a:extLst>
              <a:ext uri="{FF2B5EF4-FFF2-40B4-BE49-F238E27FC236}">
                <a16:creationId xmlns:a16="http://schemas.microsoft.com/office/drawing/2014/main" id="{DFF2B018-DDB1-9CBE-1882-2E6125C0A2ED}"/>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30" name="Text Placeholder 29">
            <a:extLst>
              <a:ext uri="{FF2B5EF4-FFF2-40B4-BE49-F238E27FC236}">
                <a16:creationId xmlns:a16="http://schemas.microsoft.com/office/drawing/2014/main" id="{121170C0-8CCA-D4F3-0E9E-4F917793B7A4}"/>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32" name="Picture Placeholder 14">
            <a:extLst>
              <a:ext uri="{FF2B5EF4-FFF2-40B4-BE49-F238E27FC236}">
                <a16:creationId xmlns:a16="http://schemas.microsoft.com/office/drawing/2014/main" id="{90AFF62D-A65E-947E-DA36-7DEB551D3FF1}"/>
              </a:ext>
            </a:extLst>
          </p:cNvPr>
          <p:cNvSpPr>
            <a:spLocks noGrp="1"/>
          </p:cNvSpPr>
          <p:nvPr>
            <p:ph type="pic" sz="quarter" idx="23"/>
          </p:nvPr>
        </p:nvSpPr>
        <p:spPr>
          <a:xfrm>
            <a:off x="10972802" y="3858076"/>
            <a:ext cx="4572000" cy="2778076"/>
          </a:xfrm>
        </p:spPr>
        <p:txBody>
          <a:bodyPr/>
          <a:lstStyle/>
          <a:p>
            <a:endParaRPr lang="en-US" dirty="0"/>
          </a:p>
        </p:txBody>
      </p:sp>
      <p:sp>
        <p:nvSpPr>
          <p:cNvPr id="33" name="Text Placeholder 27">
            <a:extLst>
              <a:ext uri="{FF2B5EF4-FFF2-40B4-BE49-F238E27FC236}">
                <a16:creationId xmlns:a16="http://schemas.microsoft.com/office/drawing/2014/main" id="{61C4690E-87CD-9F2C-0E00-51C7D58D1642}"/>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35" name="Straight Connector 34">
            <a:extLst>
              <a:ext uri="{FF2B5EF4-FFF2-40B4-BE49-F238E27FC236}">
                <a16:creationId xmlns:a16="http://schemas.microsoft.com/office/drawing/2014/main" id="{B01DF561-FC85-669D-EA83-468517BE0A10}"/>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FA4D055B-906D-D818-25BE-472CB7D73EB1}"/>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Tree>
    <p:extLst>
      <p:ext uri="{BB962C8B-B14F-4D97-AF65-F5344CB8AC3E}">
        <p14:creationId xmlns:p14="http://schemas.microsoft.com/office/powerpoint/2010/main" val="328641070"/>
      </p:ext>
    </p:extLst>
  </p:cSld>
  <p:clrMapOvr>
    <a:masterClrMapping/>
  </p:clrMapOvr>
  <p:extLst>
    <p:ext uri="{DCECCB84-F9BA-43D5-87BE-67443E8EF086}">
      <p15:sldGuideLst xmlns:p15="http://schemas.microsoft.com/office/powerpoint/2012/main">
        <p15:guide id="1" orient="horz" pos="2238" userDrawn="1">
          <p15:clr>
            <a:srgbClr val="FBAE40"/>
          </p15:clr>
        </p15:guide>
        <p15:guide id="2" orient="horz" pos="469" userDrawn="1">
          <p15:clr>
            <a:srgbClr val="FBAE40"/>
          </p15:clr>
        </p15:guide>
        <p15:guide id="3" orient="horz" pos="2420" userDrawn="1">
          <p15:clr>
            <a:srgbClr val="FBAE40"/>
          </p15:clr>
        </p15:guide>
        <p15:guide id="4" orient="horz" pos="41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ite Option 2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5A49F5-5222-47A3-32F6-A5BA51ADE6B9}"/>
              </a:ext>
            </a:extLst>
          </p:cNvPr>
          <p:cNvSpPr/>
          <p:nvPr userDrawn="1"/>
        </p:nvSpPr>
        <p:spPr>
          <a:xfrm>
            <a:off x="3" y="-1"/>
            <a:ext cx="4724400" cy="3121573"/>
          </a:xfrm>
          <a:prstGeom prst="rect">
            <a:avLst/>
          </a:prstGeom>
          <a:solidFill>
            <a:srgbClr val="38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573ABB18-8C7B-2AD2-8CEE-05D8FDFFF16C}"/>
              </a:ext>
            </a:extLst>
          </p:cNvPr>
          <p:cNvSpPr/>
          <p:nvPr userDrawn="1"/>
        </p:nvSpPr>
        <p:spPr>
          <a:xfrm>
            <a:off x="11468102" y="3412"/>
            <a:ext cx="4076700" cy="9198645"/>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7">
            <a:extLst>
              <a:ext uri="{FF2B5EF4-FFF2-40B4-BE49-F238E27FC236}">
                <a16:creationId xmlns:a16="http://schemas.microsoft.com/office/drawing/2014/main" id="{D7A5A819-1741-4B39-B3CD-AB53BC1F38E2}"/>
              </a:ext>
            </a:extLst>
          </p:cNvPr>
          <p:cNvSpPr>
            <a:spLocks noGrp="1"/>
          </p:cNvSpPr>
          <p:nvPr>
            <p:ph type="body" sz="quarter" idx="21" hasCustomPrompt="1"/>
          </p:nvPr>
        </p:nvSpPr>
        <p:spPr>
          <a:xfrm>
            <a:off x="12039603" y="8104174"/>
            <a:ext cx="2895599" cy="615553"/>
          </a:xfrm>
        </p:spPr>
        <p:txBody>
          <a:bodyPr/>
          <a:lstStyle>
            <a:lvl1pPr algn="ctr">
              <a:defRPr sz="2000" b="0">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Available: </a:t>
            </a:r>
          </a:p>
          <a:p>
            <a:pPr lvl="0"/>
            <a:r>
              <a:rPr lang="en-US" dirty="0"/>
              <a:t>June 1, 2023</a:t>
            </a:r>
          </a:p>
        </p:txBody>
      </p:sp>
      <p:sp>
        <p:nvSpPr>
          <p:cNvPr id="8" name="Text Placeholder 27">
            <a:extLst>
              <a:ext uri="{FF2B5EF4-FFF2-40B4-BE49-F238E27FC236}">
                <a16:creationId xmlns:a16="http://schemas.microsoft.com/office/drawing/2014/main" id="{9F1BB130-F28F-16D8-C8F7-01098B51CA3B}"/>
              </a:ext>
            </a:extLst>
          </p:cNvPr>
          <p:cNvSpPr>
            <a:spLocks noGrp="1"/>
          </p:cNvSpPr>
          <p:nvPr>
            <p:ph type="body" sz="quarter" idx="24" hasCustomPrompt="1"/>
          </p:nvPr>
        </p:nvSpPr>
        <p:spPr>
          <a:xfrm>
            <a:off x="12039603" y="7056400"/>
            <a:ext cx="2895599" cy="492571"/>
          </a:xfrm>
        </p:spPr>
        <p:txBody>
          <a:bodyPr/>
          <a:lstStyle>
            <a:lvl1pPr algn="ctr">
              <a:defRPr sz="3201" b="1">
                <a:solidFill>
                  <a:schemeClr val="bg1"/>
                </a:solidFill>
                <a:latin typeface="Arial" panose="020B0604020202020204" pitchFamily="34" charset="0"/>
                <a:cs typeface="Arial" panose="020B0604020202020204" pitchFamily="34" charset="0"/>
              </a:defRPr>
            </a:lvl1pPr>
            <a:lvl2pPr>
              <a:defRPr sz="3201">
                <a:solidFill>
                  <a:schemeClr val="bg1"/>
                </a:solidFill>
                <a:latin typeface="Arial" panose="020B0604020202020204" pitchFamily="34" charset="0"/>
                <a:cs typeface="Arial" panose="020B0604020202020204" pitchFamily="34" charset="0"/>
              </a:defRPr>
            </a:lvl2pPr>
            <a:lvl3pPr>
              <a:defRPr sz="3201">
                <a:solidFill>
                  <a:schemeClr val="bg1"/>
                </a:solidFill>
                <a:latin typeface="Arial" panose="020B0604020202020204" pitchFamily="34" charset="0"/>
                <a:cs typeface="Arial" panose="020B0604020202020204" pitchFamily="34" charset="0"/>
              </a:defRPr>
            </a:lvl3pPr>
            <a:lvl4pPr>
              <a:defRPr sz="3201">
                <a:solidFill>
                  <a:schemeClr val="bg1"/>
                </a:solidFill>
                <a:latin typeface="Arial" panose="020B0604020202020204" pitchFamily="34" charset="0"/>
                <a:cs typeface="Arial" panose="020B0604020202020204" pitchFamily="34" charset="0"/>
              </a:defRPr>
            </a:lvl4pPr>
            <a:lvl5pPr>
              <a:defRPr sz="3201">
                <a:solidFill>
                  <a:schemeClr val="bg1"/>
                </a:solidFill>
                <a:latin typeface="Arial" panose="020B0604020202020204" pitchFamily="34" charset="0"/>
                <a:cs typeface="Arial" panose="020B0604020202020204" pitchFamily="34" charset="0"/>
              </a:defRPr>
            </a:lvl5pPr>
          </a:lstStyle>
          <a:p>
            <a:pPr lvl="0"/>
            <a:r>
              <a:rPr lang="en-US" dirty="0"/>
              <a:t>$5,000/month</a:t>
            </a:r>
          </a:p>
        </p:txBody>
      </p:sp>
      <p:cxnSp>
        <p:nvCxnSpPr>
          <p:cNvPr id="9" name="Straight Connector 8">
            <a:extLst>
              <a:ext uri="{FF2B5EF4-FFF2-40B4-BE49-F238E27FC236}">
                <a16:creationId xmlns:a16="http://schemas.microsoft.com/office/drawing/2014/main" id="{7AA7BF70-F351-C826-9E98-0E9CCD91BB7E}"/>
              </a:ext>
            </a:extLst>
          </p:cNvPr>
          <p:cNvCxnSpPr/>
          <p:nvPr userDrawn="1"/>
        </p:nvCxnSpPr>
        <p:spPr>
          <a:xfrm>
            <a:off x="12039603" y="7887603"/>
            <a:ext cx="289559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8">
            <a:extLst>
              <a:ext uri="{FF2B5EF4-FFF2-40B4-BE49-F238E27FC236}">
                <a16:creationId xmlns:a16="http://schemas.microsoft.com/office/drawing/2014/main" id="{66F36351-5A4F-91C2-B854-07C6F24F3A3B}"/>
              </a:ext>
            </a:extLst>
          </p:cNvPr>
          <p:cNvSpPr>
            <a:spLocks noGrp="1"/>
          </p:cNvSpPr>
          <p:nvPr>
            <p:ph type="body" sz="quarter" idx="13"/>
          </p:nvPr>
        </p:nvSpPr>
        <p:spPr>
          <a:xfrm>
            <a:off x="500745" y="741406"/>
            <a:ext cx="3854646" cy="830997"/>
          </a:xfrm>
        </p:spPr>
        <p:txBody>
          <a:bodyPr/>
          <a:lstStyle>
            <a:lvl1pPr>
              <a:defRPr sz="5400" b="1">
                <a:solidFill>
                  <a:schemeClr val="bg1"/>
                </a:solidFill>
                <a:latin typeface="Arial" panose="020B0604020202020204" pitchFamily="34" charset="0"/>
                <a:cs typeface="Arial" panose="020B0604020202020204" pitchFamily="34" charset="0"/>
              </a:defRPr>
            </a:lvl1pPr>
          </a:lstStyle>
          <a:p>
            <a:r>
              <a:rPr lang="en-US" dirty="0">
                <a:solidFill>
                  <a:schemeClr val="bg1"/>
                </a:solidFill>
              </a:rPr>
              <a:t>Suite 1020</a:t>
            </a:r>
          </a:p>
        </p:txBody>
      </p:sp>
      <p:sp>
        <p:nvSpPr>
          <p:cNvPr id="20" name="Text Placeholder 22">
            <a:extLst>
              <a:ext uri="{FF2B5EF4-FFF2-40B4-BE49-F238E27FC236}">
                <a16:creationId xmlns:a16="http://schemas.microsoft.com/office/drawing/2014/main" id="{50D6D42C-174C-5EA7-DBB7-BB5CCD50E125}"/>
              </a:ext>
            </a:extLst>
          </p:cNvPr>
          <p:cNvSpPr>
            <a:spLocks noGrp="1"/>
          </p:cNvSpPr>
          <p:nvPr>
            <p:ph type="body" sz="quarter" idx="20" hasCustomPrompt="1"/>
          </p:nvPr>
        </p:nvSpPr>
        <p:spPr>
          <a:xfrm>
            <a:off x="500065" y="1717359"/>
            <a:ext cx="3856037" cy="492571"/>
          </a:xfrm>
        </p:spPr>
        <p:txBody>
          <a:bodyPr/>
          <a:lstStyle>
            <a:lvl1pPr>
              <a:defRPr sz="3201">
                <a:solidFill>
                  <a:schemeClr val="bg1"/>
                </a:solidFill>
                <a:latin typeface="Arial" panose="020B0604020202020204" pitchFamily="34" charset="0"/>
                <a:cs typeface="Arial" panose="020B0604020202020204" pitchFamily="34" charset="0"/>
              </a:defRPr>
            </a:lvl1pPr>
          </a:lstStyle>
          <a:p>
            <a:pPr lvl="0"/>
            <a:r>
              <a:rPr lang="en-US" dirty="0"/>
              <a:t>#### SF</a:t>
            </a:r>
          </a:p>
        </p:txBody>
      </p:sp>
      <p:sp>
        <p:nvSpPr>
          <p:cNvPr id="22" name="Text Placeholder 29">
            <a:extLst>
              <a:ext uri="{FF2B5EF4-FFF2-40B4-BE49-F238E27FC236}">
                <a16:creationId xmlns:a16="http://schemas.microsoft.com/office/drawing/2014/main" id="{E886F310-2E67-8970-552F-BAB24E46FB4B}"/>
              </a:ext>
            </a:extLst>
          </p:cNvPr>
          <p:cNvSpPr>
            <a:spLocks noGrp="1"/>
          </p:cNvSpPr>
          <p:nvPr>
            <p:ph type="body" sz="quarter" idx="22" hasCustomPrompt="1"/>
          </p:nvPr>
        </p:nvSpPr>
        <p:spPr>
          <a:xfrm>
            <a:off x="5181600" y="741362"/>
            <a:ext cx="5334000" cy="1938992"/>
          </a:xfrm>
        </p:spPr>
        <p:txBody>
          <a:bodyPr/>
          <a:lstStyle>
            <a:lvl1pPr>
              <a:defRPr>
                <a:latin typeface="Arial" panose="020B0604020202020204" pitchFamily="34" charset="0"/>
                <a:cs typeface="Arial" panose="020B0604020202020204" pitchFamily="34" charset="0"/>
              </a:defRPr>
            </a:lvl1pPr>
          </a:lstStyle>
          <a:p>
            <a:pPr lvl="0"/>
            <a:r>
              <a:rPr lang="en-US" dirty="0"/>
              <a:t>Feature 1</a:t>
            </a:r>
          </a:p>
          <a:p>
            <a:pPr lvl="0"/>
            <a:endParaRPr lang="en-US" dirty="0"/>
          </a:p>
          <a:p>
            <a:pPr lvl="0"/>
            <a:r>
              <a:rPr lang="en-US" dirty="0"/>
              <a:t>Feature 2</a:t>
            </a:r>
          </a:p>
          <a:p>
            <a:pPr lvl="0"/>
            <a:endParaRPr lang="en-US" dirty="0"/>
          </a:p>
          <a:p>
            <a:pPr lvl="0"/>
            <a:r>
              <a:rPr lang="en-US" dirty="0"/>
              <a:t>Feature 3</a:t>
            </a:r>
          </a:p>
          <a:p>
            <a:pPr lvl="0"/>
            <a:endParaRPr lang="en-US" dirty="0"/>
          </a:p>
          <a:p>
            <a:pPr lvl="0"/>
            <a:r>
              <a:rPr lang="en-US" dirty="0"/>
              <a:t>Feature 4</a:t>
            </a:r>
          </a:p>
        </p:txBody>
      </p:sp>
      <p:sp>
        <p:nvSpPr>
          <p:cNvPr id="24" name="Text Placeholder 22">
            <a:extLst>
              <a:ext uri="{FF2B5EF4-FFF2-40B4-BE49-F238E27FC236}">
                <a16:creationId xmlns:a16="http://schemas.microsoft.com/office/drawing/2014/main" id="{59F8CFBC-E47A-2DE5-4359-A4B063AC6ADC}"/>
              </a:ext>
            </a:extLst>
          </p:cNvPr>
          <p:cNvSpPr>
            <a:spLocks noGrp="1"/>
          </p:cNvSpPr>
          <p:nvPr>
            <p:ph type="body" sz="quarter" idx="25" hasCustomPrompt="1"/>
          </p:nvPr>
        </p:nvSpPr>
        <p:spPr>
          <a:xfrm>
            <a:off x="500065" y="2305615"/>
            <a:ext cx="3856037" cy="277127"/>
          </a:xfrm>
        </p:spPr>
        <p:txBody>
          <a:bodyPr/>
          <a:lstStyle>
            <a:lvl1pPr>
              <a:defRPr sz="1801">
                <a:solidFill>
                  <a:schemeClr val="bg1"/>
                </a:solidFill>
                <a:latin typeface="Arial" panose="020B0604020202020204" pitchFamily="34" charset="0"/>
                <a:cs typeface="Arial" panose="020B0604020202020204" pitchFamily="34" charset="0"/>
              </a:defRPr>
            </a:lvl1pPr>
          </a:lstStyle>
          <a:p>
            <a:pPr lvl="0"/>
            <a:r>
              <a:rPr lang="en-US" dirty="0"/>
              <a:t>Building address</a:t>
            </a:r>
          </a:p>
        </p:txBody>
      </p:sp>
      <p:sp>
        <p:nvSpPr>
          <p:cNvPr id="2" name="Picture Placeholder 14">
            <a:extLst>
              <a:ext uri="{FF2B5EF4-FFF2-40B4-BE49-F238E27FC236}">
                <a16:creationId xmlns:a16="http://schemas.microsoft.com/office/drawing/2014/main" id="{33F9B8D9-F0EF-7138-A4F0-442D4DB39F94}"/>
              </a:ext>
            </a:extLst>
          </p:cNvPr>
          <p:cNvSpPr>
            <a:spLocks noGrp="1"/>
          </p:cNvSpPr>
          <p:nvPr>
            <p:ph type="pic" sz="quarter" idx="16"/>
          </p:nvPr>
        </p:nvSpPr>
        <p:spPr>
          <a:xfrm>
            <a:off x="10972802" y="741364"/>
            <a:ext cx="4572000" cy="2778079"/>
          </a:xfrm>
        </p:spPr>
        <p:txBody>
          <a:bodyPr/>
          <a:lstStyle/>
          <a:p>
            <a:endParaRPr lang="en-US" dirty="0"/>
          </a:p>
        </p:txBody>
      </p:sp>
      <p:sp>
        <p:nvSpPr>
          <p:cNvPr id="10" name="Picture Placeholder 14">
            <a:extLst>
              <a:ext uri="{FF2B5EF4-FFF2-40B4-BE49-F238E27FC236}">
                <a16:creationId xmlns:a16="http://schemas.microsoft.com/office/drawing/2014/main" id="{98C29E65-C441-5ED7-1D5D-AA5AE23255D2}"/>
              </a:ext>
            </a:extLst>
          </p:cNvPr>
          <p:cNvSpPr>
            <a:spLocks noGrp="1"/>
          </p:cNvSpPr>
          <p:nvPr>
            <p:ph type="pic" sz="quarter" idx="23"/>
          </p:nvPr>
        </p:nvSpPr>
        <p:spPr>
          <a:xfrm>
            <a:off x="10972802" y="3858076"/>
            <a:ext cx="4572000" cy="2778076"/>
          </a:xfrm>
        </p:spPr>
        <p:txBody>
          <a:bodyPr/>
          <a:lstStyle/>
          <a:p>
            <a:endParaRPr lang="en-US" dirty="0"/>
          </a:p>
        </p:txBody>
      </p:sp>
      <p:sp>
        <p:nvSpPr>
          <p:cNvPr id="7" name="Picture Placeholder 20">
            <a:extLst>
              <a:ext uri="{FF2B5EF4-FFF2-40B4-BE49-F238E27FC236}">
                <a16:creationId xmlns:a16="http://schemas.microsoft.com/office/drawing/2014/main" id="{92C1F2A5-CCE7-D047-5E0F-AE4A9EAFFEF4}"/>
              </a:ext>
            </a:extLst>
          </p:cNvPr>
          <p:cNvSpPr>
            <a:spLocks noGrp="1"/>
          </p:cNvSpPr>
          <p:nvPr>
            <p:ph type="pic" sz="quarter" idx="19" hasCustomPrompt="1"/>
          </p:nvPr>
        </p:nvSpPr>
        <p:spPr>
          <a:xfrm>
            <a:off x="609601" y="3858076"/>
            <a:ext cx="9905999" cy="5343981"/>
          </a:xfrm>
        </p:spPr>
        <p:txBody>
          <a:bodyPr/>
          <a:lstStyle>
            <a:lvl1pPr>
              <a:defRPr/>
            </a:lvl1pPr>
          </a:lstStyle>
          <a:p>
            <a:r>
              <a:rPr lang="en-US" dirty="0"/>
              <a:t>Floor Plan</a:t>
            </a:r>
          </a:p>
        </p:txBody>
      </p:sp>
    </p:spTree>
    <p:extLst>
      <p:ext uri="{BB962C8B-B14F-4D97-AF65-F5344CB8AC3E}">
        <p14:creationId xmlns:p14="http://schemas.microsoft.com/office/powerpoint/2010/main" val="103829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8"/>
            <a:ext cx="1399032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4"/>
            <a:ext cx="13990320" cy="276999"/>
          </a:xfrm>
          <a:prstGeom prst="rect">
            <a:avLst/>
          </a:prstGeom>
        </p:spPr>
        <p:txBody>
          <a:bodyPr wrap="square" lIns="0" tIns="0" rIns="0" bIns="0">
            <a:spAutoFit/>
          </a:bodyPr>
          <a:lstStyle>
            <a:lvl1pPr>
              <a:defRPr/>
            </a:lvl1pPr>
          </a:lstStyle>
          <a:p>
            <a:endParaRPr dirty="0"/>
          </a:p>
        </p:txBody>
      </p:sp>
      <p:pic>
        <p:nvPicPr>
          <p:cNvPr id="8" name="Picture 7" descr="A picture containing black, darkness&#10;&#10;Description automatically generated">
            <a:extLst>
              <a:ext uri="{FF2B5EF4-FFF2-40B4-BE49-F238E27FC236}">
                <a16:creationId xmlns:a16="http://schemas.microsoft.com/office/drawing/2014/main" id="{89097C32-4437-B4C3-8340-97F6B867219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3744977" y="9111613"/>
            <a:ext cx="1799826" cy="1088902"/>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66" r:id="rId2"/>
    <p:sldLayoutId id="2147483667" r:id="rId3"/>
    <p:sldLayoutId id="2147483671" r:id="rId4"/>
    <p:sldLayoutId id="2147483668" r:id="rId5"/>
    <p:sldLayoutId id="2147483677" r:id="rId6"/>
    <p:sldLayoutId id="2147483678" r:id="rId7"/>
    <p:sldLayoutId id="2147483674" r:id="rId8"/>
    <p:sldLayoutId id="2147483681" r:id="rId9"/>
    <p:sldLayoutId id="2147483682" r:id="rId10"/>
    <p:sldLayoutId id="2147483675" r:id="rId11"/>
    <p:sldLayoutId id="2147483686" r:id="rId12"/>
    <p:sldLayoutId id="2147483676" r:id="rId13"/>
  </p:sldLayoutIdLst>
  <p:txStyles>
    <p:titleStyle>
      <a:lvl1pPr>
        <a:defRPr>
          <a:latin typeface="+mj-lt"/>
          <a:ea typeface="+mj-ea"/>
          <a:cs typeface="+mj-cs"/>
        </a:defRPr>
      </a:lvl1pPr>
    </p:titleStyle>
    <p:body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bodyStyle>
    <p:otherStyle>
      <a:lvl1pPr marL="0">
        <a:defRPr>
          <a:latin typeface="+mn-lt"/>
          <a:ea typeface="+mn-ea"/>
          <a:cs typeface="+mn-cs"/>
        </a:defRPr>
      </a:lvl1pPr>
      <a:lvl2pPr marL="457242">
        <a:defRPr>
          <a:latin typeface="+mn-lt"/>
          <a:ea typeface="+mn-ea"/>
          <a:cs typeface="+mn-cs"/>
        </a:defRPr>
      </a:lvl2pPr>
      <a:lvl3pPr marL="914485">
        <a:defRPr>
          <a:latin typeface="+mn-lt"/>
          <a:ea typeface="+mn-ea"/>
          <a:cs typeface="+mn-cs"/>
        </a:defRPr>
      </a:lvl3pPr>
      <a:lvl4pPr marL="1371727">
        <a:defRPr>
          <a:latin typeface="+mn-lt"/>
          <a:ea typeface="+mn-ea"/>
          <a:cs typeface="+mn-cs"/>
        </a:defRPr>
      </a:lvl4pPr>
      <a:lvl5pPr marL="1828969">
        <a:defRPr>
          <a:latin typeface="+mn-lt"/>
          <a:ea typeface="+mn-ea"/>
          <a:cs typeface="+mn-cs"/>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6700" y="322284"/>
            <a:ext cx="5142345" cy="2117688"/>
          </a:xfrm>
          <a:prstGeom prst="rect">
            <a:avLst/>
          </a:prstGeom>
        </p:spPr>
        <p:txBody>
          <a:bodyPr wrap="square" lIns="0" tIns="0" rIns="0" bIns="0">
            <a:spAutoFit/>
          </a:bodyPr>
          <a:lstStyle>
            <a:lvl1pPr>
              <a:defRPr sz="4800" b="1" i="0">
                <a:solidFill>
                  <a:schemeClr val="bg1"/>
                </a:solidFill>
                <a:latin typeface="Arial"/>
                <a:cs typeface="Arial"/>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12/9/2024</a:t>
            </a:fld>
            <a:endParaRPr lang="en-US"/>
          </a:p>
        </p:txBody>
      </p:sp>
      <p:sp>
        <p:nvSpPr>
          <p:cNvPr id="6" name="Holder 6"/>
          <p:cNvSpPr>
            <a:spLocks noGrp="1"/>
          </p:cNvSpPr>
          <p:nvPr>
            <p:ph type="sldNum" sz="quarter" idx="7"/>
          </p:nvPr>
        </p:nvSpPr>
        <p:spPr>
          <a:xfrm>
            <a:off x="11192256" y="9354312"/>
            <a:ext cx="35753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jpe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jpeg"/><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emf"/><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emf"/><Relationship Id="rId22" Type="http://schemas.openxmlformats.org/officeDocument/2006/relationships/image" Target="../media/image30.png"/><Relationship Id="rId27"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D7885A-21C8-04D5-2D7A-D7F6EC1DA906}"/>
              </a:ext>
            </a:extLst>
          </p:cNvPr>
          <p:cNvGrpSpPr/>
          <p:nvPr/>
        </p:nvGrpSpPr>
        <p:grpSpPr>
          <a:xfrm>
            <a:off x="381001" y="7924801"/>
            <a:ext cx="1125805" cy="1745291"/>
            <a:chOff x="2318308" y="2598262"/>
            <a:chExt cx="3136265" cy="4862029"/>
          </a:xfrm>
        </p:grpSpPr>
        <p:sp>
          <p:nvSpPr>
            <p:cNvPr id="3" name="object 12">
              <a:extLst>
                <a:ext uri="{FF2B5EF4-FFF2-40B4-BE49-F238E27FC236}">
                  <a16:creationId xmlns:a16="http://schemas.microsoft.com/office/drawing/2014/main" id="{9B017117-D992-C7A6-741E-478AEF3C4D15}"/>
                </a:ext>
              </a:extLst>
            </p:cNvPr>
            <p:cNvSpPr/>
            <p:nvPr userDrawn="1"/>
          </p:nvSpPr>
          <p:spPr>
            <a:xfrm>
              <a:off x="2318308" y="2672219"/>
              <a:ext cx="3136265" cy="4714240"/>
            </a:xfrm>
            <a:custGeom>
              <a:avLst/>
              <a:gdLst/>
              <a:ahLst/>
              <a:cxnLst/>
              <a:rect l="l" t="t" r="r" b="b"/>
              <a:pathLst>
                <a:path w="3136265" h="4714240">
                  <a:moveTo>
                    <a:pt x="3135782" y="0"/>
                  </a:moveTo>
                  <a:lnTo>
                    <a:pt x="0" y="0"/>
                  </a:lnTo>
                  <a:lnTo>
                    <a:pt x="0" y="4713960"/>
                  </a:lnTo>
                  <a:lnTo>
                    <a:pt x="3135782" y="4713960"/>
                  </a:lnTo>
                  <a:lnTo>
                    <a:pt x="3135782" y="0"/>
                  </a:lnTo>
                  <a:close/>
                </a:path>
              </a:pathLst>
            </a:custGeom>
            <a:solidFill>
              <a:srgbClr val="FFFFFF"/>
            </a:solidFill>
          </p:spPr>
          <p:txBody>
            <a:bodyPr wrap="square" lIns="0" tIns="0" rIns="0" bIns="0" rtlCol="0"/>
            <a:lstStyle/>
            <a:p>
              <a:endParaRPr/>
            </a:p>
          </p:txBody>
        </p:sp>
        <p:sp>
          <p:nvSpPr>
            <p:cNvPr id="4" name="object 13">
              <a:extLst>
                <a:ext uri="{FF2B5EF4-FFF2-40B4-BE49-F238E27FC236}">
                  <a16:creationId xmlns:a16="http://schemas.microsoft.com/office/drawing/2014/main" id="{5BC57B96-4C7B-55AA-0B81-9F11A0A5CFEE}"/>
                </a:ext>
              </a:extLst>
            </p:cNvPr>
            <p:cNvSpPr/>
            <p:nvPr userDrawn="1"/>
          </p:nvSpPr>
          <p:spPr>
            <a:xfrm>
              <a:off x="2318308" y="2598262"/>
              <a:ext cx="3136265" cy="4862029"/>
            </a:xfrm>
            <a:custGeom>
              <a:avLst/>
              <a:gdLst/>
              <a:ahLst/>
              <a:cxnLst/>
              <a:rect l="l" t="t" r="r" b="b"/>
              <a:pathLst>
                <a:path w="2798445" h="4338320">
                  <a:moveTo>
                    <a:pt x="1138542" y="3818318"/>
                  </a:moveTo>
                  <a:lnTo>
                    <a:pt x="1129715" y="3807663"/>
                  </a:lnTo>
                  <a:lnTo>
                    <a:pt x="1121524" y="3784371"/>
                  </a:lnTo>
                  <a:lnTo>
                    <a:pt x="1114196" y="3742715"/>
                  </a:lnTo>
                  <a:lnTo>
                    <a:pt x="1108011" y="3676980"/>
                  </a:lnTo>
                  <a:lnTo>
                    <a:pt x="1099921" y="3612794"/>
                  </a:lnTo>
                  <a:lnTo>
                    <a:pt x="1083335" y="3565233"/>
                  </a:lnTo>
                  <a:lnTo>
                    <a:pt x="1064907" y="3543058"/>
                  </a:lnTo>
                  <a:lnTo>
                    <a:pt x="1055306" y="3531514"/>
                  </a:lnTo>
                  <a:lnTo>
                    <a:pt x="1012901" y="3508883"/>
                  </a:lnTo>
                  <a:lnTo>
                    <a:pt x="1012901" y="3506114"/>
                  </a:lnTo>
                  <a:lnTo>
                    <a:pt x="1055319" y="3486886"/>
                  </a:lnTo>
                  <a:lnTo>
                    <a:pt x="1069086" y="3475621"/>
                  </a:lnTo>
                  <a:lnTo>
                    <a:pt x="1087539" y="3460534"/>
                  </a:lnTo>
                  <a:lnTo>
                    <a:pt x="1110005" y="3427425"/>
                  </a:lnTo>
                  <a:lnTo>
                    <a:pt x="1123162" y="3387991"/>
                  </a:lnTo>
                  <a:lnTo>
                    <a:pt x="1127455" y="3342627"/>
                  </a:lnTo>
                  <a:lnTo>
                    <a:pt x="1122756" y="3298558"/>
                  </a:lnTo>
                  <a:lnTo>
                    <a:pt x="1109167" y="3259455"/>
                  </a:lnTo>
                  <a:lnTo>
                    <a:pt x="1092352" y="3233623"/>
                  </a:lnTo>
                  <a:lnTo>
                    <a:pt x="1087386" y="3225977"/>
                  </a:lnTo>
                  <a:lnTo>
                    <a:pt x="1058125" y="3198787"/>
                  </a:lnTo>
                  <a:lnTo>
                    <a:pt x="1041539" y="3189478"/>
                  </a:lnTo>
                  <a:lnTo>
                    <a:pt x="1041539" y="3354641"/>
                  </a:lnTo>
                  <a:lnTo>
                    <a:pt x="1035989" y="3395942"/>
                  </a:lnTo>
                  <a:lnTo>
                    <a:pt x="1019378" y="3429533"/>
                  </a:lnTo>
                  <a:lnTo>
                    <a:pt x="991679" y="3454577"/>
                  </a:lnTo>
                  <a:lnTo>
                    <a:pt x="952893" y="3470224"/>
                  </a:lnTo>
                  <a:lnTo>
                    <a:pt x="903008" y="3475621"/>
                  </a:lnTo>
                  <a:lnTo>
                    <a:pt x="707199" y="3475621"/>
                  </a:lnTo>
                  <a:lnTo>
                    <a:pt x="707199" y="3233623"/>
                  </a:lnTo>
                  <a:lnTo>
                    <a:pt x="907630" y="3233623"/>
                  </a:lnTo>
                  <a:lnTo>
                    <a:pt x="958786" y="3238487"/>
                  </a:lnTo>
                  <a:lnTo>
                    <a:pt x="996645" y="3253067"/>
                  </a:lnTo>
                  <a:lnTo>
                    <a:pt x="1036916" y="3311194"/>
                  </a:lnTo>
                  <a:lnTo>
                    <a:pt x="1041539" y="3354641"/>
                  </a:lnTo>
                  <a:lnTo>
                    <a:pt x="1041539" y="3189478"/>
                  </a:lnTo>
                  <a:lnTo>
                    <a:pt x="1022083" y="3178556"/>
                  </a:lnTo>
                  <a:lnTo>
                    <a:pt x="979995" y="3165919"/>
                  </a:lnTo>
                  <a:lnTo>
                    <a:pt x="932573" y="3161563"/>
                  </a:lnTo>
                  <a:lnTo>
                    <a:pt x="624014" y="3161563"/>
                  </a:lnTo>
                  <a:lnTo>
                    <a:pt x="624014" y="3822014"/>
                  </a:lnTo>
                  <a:lnTo>
                    <a:pt x="707199" y="3822014"/>
                  </a:lnTo>
                  <a:lnTo>
                    <a:pt x="707199" y="3543058"/>
                  </a:lnTo>
                  <a:lnTo>
                    <a:pt x="891006" y="3543058"/>
                  </a:lnTo>
                  <a:lnTo>
                    <a:pt x="938339" y="3547389"/>
                  </a:lnTo>
                  <a:lnTo>
                    <a:pt x="974572" y="3561296"/>
                  </a:lnTo>
                  <a:lnTo>
                    <a:pt x="1017028" y="3623335"/>
                  </a:lnTo>
                  <a:lnTo>
                    <a:pt x="1024953" y="3674199"/>
                  </a:lnTo>
                  <a:lnTo>
                    <a:pt x="1029893" y="3742715"/>
                  </a:lnTo>
                  <a:lnTo>
                    <a:pt x="1034516" y="3785184"/>
                  </a:lnTo>
                  <a:lnTo>
                    <a:pt x="1040371" y="3809441"/>
                  </a:lnTo>
                  <a:lnTo>
                    <a:pt x="1048931" y="3822014"/>
                  </a:lnTo>
                  <a:lnTo>
                    <a:pt x="1138542" y="3822014"/>
                  </a:lnTo>
                  <a:lnTo>
                    <a:pt x="1138542" y="3818318"/>
                  </a:lnTo>
                  <a:close/>
                </a:path>
                <a:path w="2798445" h="4338320">
                  <a:moveTo>
                    <a:pt x="1175512" y="822528"/>
                  </a:moveTo>
                  <a:lnTo>
                    <a:pt x="1172959" y="774230"/>
                  </a:lnTo>
                  <a:lnTo>
                    <a:pt x="1165415" y="728370"/>
                  </a:lnTo>
                  <a:lnTo>
                    <a:pt x="1153045" y="685304"/>
                  </a:lnTo>
                  <a:lnTo>
                    <a:pt x="1136027" y="645350"/>
                  </a:lnTo>
                  <a:lnTo>
                    <a:pt x="1114513" y="608850"/>
                  </a:lnTo>
                  <a:lnTo>
                    <a:pt x="1090523" y="578459"/>
                  </a:lnTo>
                  <a:lnTo>
                    <a:pt x="1090523" y="822528"/>
                  </a:lnTo>
                  <a:lnTo>
                    <a:pt x="1087462" y="872705"/>
                  </a:lnTo>
                  <a:lnTo>
                    <a:pt x="1078331" y="919378"/>
                  </a:lnTo>
                  <a:lnTo>
                    <a:pt x="1063218" y="961898"/>
                  </a:lnTo>
                  <a:lnTo>
                    <a:pt x="1042225" y="999617"/>
                  </a:lnTo>
                  <a:lnTo>
                    <a:pt x="1015441" y="1031925"/>
                  </a:lnTo>
                  <a:lnTo>
                    <a:pt x="982954" y="1058164"/>
                  </a:lnTo>
                  <a:lnTo>
                    <a:pt x="944867" y="1077696"/>
                  </a:lnTo>
                  <a:lnTo>
                    <a:pt x="901255" y="1089888"/>
                  </a:lnTo>
                  <a:lnTo>
                    <a:pt x="852220" y="1094092"/>
                  </a:lnTo>
                  <a:lnTo>
                    <a:pt x="803173" y="1089888"/>
                  </a:lnTo>
                  <a:lnTo>
                    <a:pt x="759561" y="1077696"/>
                  </a:lnTo>
                  <a:lnTo>
                    <a:pt x="721474" y="1058164"/>
                  </a:lnTo>
                  <a:lnTo>
                    <a:pt x="688987" y="1031925"/>
                  </a:lnTo>
                  <a:lnTo>
                    <a:pt x="662203" y="999617"/>
                  </a:lnTo>
                  <a:lnTo>
                    <a:pt x="641210" y="961898"/>
                  </a:lnTo>
                  <a:lnTo>
                    <a:pt x="626097" y="919378"/>
                  </a:lnTo>
                  <a:lnTo>
                    <a:pt x="616966" y="872705"/>
                  </a:lnTo>
                  <a:lnTo>
                    <a:pt x="613905" y="822528"/>
                  </a:lnTo>
                  <a:lnTo>
                    <a:pt x="616966" y="772325"/>
                  </a:lnTo>
                  <a:lnTo>
                    <a:pt x="626097" y="725563"/>
                  </a:lnTo>
                  <a:lnTo>
                    <a:pt x="641210" y="682929"/>
                  </a:lnTo>
                  <a:lnTo>
                    <a:pt x="662203" y="645045"/>
                  </a:lnTo>
                  <a:lnTo>
                    <a:pt x="688987" y="612584"/>
                  </a:lnTo>
                  <a:lnTo>
                    <a:pt x="721474" y="586206"/>
                  </a:lnTo>
                  <a:lnTo>
                    <a:pt x="759561" y="566547"/>
                  </a:lnTo>
                  <a:lnTo>
                    <a:pt x="803173" y="554278"/>
                  </a:lnTo>
                  <a:lnTo>
                    <a:pt x="852220" y="550037"/>
                  </a:lnTo>
                  <a:lnTo>
                    <a:pt x="901255" y="554278"/>
                  </a:lnTo>
                  <a:lnTo>
                    <a:pt x="944867" y="566547"/>
                  </a:lnTo>
                  <a:lnTo>
                    <a:pt x="982954" y="586206"/>
                  </a:lnTo>
                  <a:lnTo>
                    <a:pt x="1015441" y="612584"/>
                  </a:lnTo>
                  <a:lnTo>
                    <a:pt x="1042225" y="645045"/>
                  </a:lnTo>
                  <a:lnTo>
                    <a:pt x="1063218" y="682929"/>
                  </a:lnTo>
                  <a:lnTo>
                    <a:pt x="1078331" y="725563"/>
                  </a:lnTo>
                  <a:lnTo>
                    <a:pt x="1087462" y="772325"/>
                  </a:lnTo>
                  <a:lnTo>
                    <a:pt x="1090523" y="822528"/>
                  </a:lnTo>
                  <a:lnTo>
                    <a:pt x="1090523" y="578459"/>
                  </a:lnTo>
                  <a:lnTo>
                    <a:pt x="1061313" y="550037"/>
                  </a:lnTo>
                  <a:lnTo>
                    <a:pt x="1024699" y="523379"/>
                  </a:lnTo>
                  <a:lnTo>
                    <a:pt x="986904" y="504012"/>
                  </a:lnTo>
                  <a:lnTo>
                    <a:pt x="945438" y="489775"/>
                  </a:lnTo>
                  <a:lnTo>
                    <a:pt x="900493" y="480987"/>
                  </a:lnTo>
                  <a:lnTo>
                    <a:pt x="852220" y="477977"/>
                  </a:lnTo>
                  <a:lnTo>
                    <a:pt x="803948" y="480987"/>
                  </a:lnTo>
                  <a:lnTo>
                    <a:pt x="758990" y="489775"/>
                  </a:lnTo>
                  <a:lnTo>
                    <a:pt x="717537" y="504012"/>
                  </a:lnTo>
                  <a:lnTo>
                    <a:pt x="679729" y="523379"/>
                  </a:lnTo>
                  <a:lnTo>
                    <a:pt x="645744" y="547535"/>
                  </a:lnTo>
                  <a:lnTo>
                    <a:pt x="615746" y="576122"/>
                  </a:lnTo>
                  <a:lnTo>
                    <a:pt x="589915" y="608850"/>
                  </a:lnTo>
                  <a:lnTo>
                    <a:pt x="568401" y="645350"/>
                  </a:lnTo>
                  <a:lnTo>
                    <a:pt x="551370" y="685304"/>
                  </a:lnTo>
                  <a:lnTo>
                    <a:pt x="539013" y="728370"/>
                  </a:lnTo>
                  <a:lnTo>
                    <a:pt x="531469" y="774230"/>
                  </a:lnTo>
                  <a:lnTo>
                    <a:pt x="528916" y="822528"/>
                  </a:lnTo>
                  <a:lnTo>
                    <a:pt x="531469" y="870826"/>
                  </a:lnTo>
                  <a:lnTo>
                    <a:pt x="539013" y="916686"/>
                  </a:lnTo>
                  <a:lnTo>
                    <a:pt x="551370" y="959751"/>
                  </a:lnTo>
                  <a:lnTo>
                    <a:pt x="568401" y="999705"/>
                  </a:lnTo>
                  <a:lnTo>
                    <a:pt x="589915" y="1036205"/>
                  </a:lnTo>
                  <a:lnTo>
                    <a:pt x="615746" y="1068920"/>
                  </a:lnTo>
                  <a:lnTo>
                    <a:pt x="645744" y="1097521"/>
                  </a:lnTo>
                  <a:lnTo>
                    <a:pt x="679729" y="1121676"/>
                  </a:lnTo>
                  <a:lnTo>
                    <a:pt x="717537" y="1141044"/>
                  </a:lnTo>
                  <a:lnTo>
                    <a:pt x="758990" y="1155280"/>
                  </a:lnTo>
                  <a:lnTo>
                    <a:pt x="803948" y="1164069"/>
                  </a:lnTo>
                  <a:lnTo>
                    <a:pt x="852220" y="1167079"/>
                  </a:lnTo>
                  <a:lnTo>
                    <a:pt x="900493" y="1164069"/>
                  </a:lnTo>
                  <a:lnTo>
                    <a:pt x="945438" y="1155280"/>
                  </a:lnTo>
                  <a:lnTo>
                    <a:pt x="986904" y="1141044"/>
                  </a:lnTo>
                  <a:lnTo>
                    <a:pt x="1024699" y="1121676"/>
                  </a:lnTo>
                  <a:lnTo>
                    <a:pt x="1058684" y="1097521"/>
                  </a:lnTo>
                  <a:lnTo>
                    <a:pt x="1088682" y="1068920"/>
                  </a:lnTo>
                  <a:lnTo>
                    <a:pt x="1114513" y="1036205"/>
                  </a:lnTo>
                  <a:lnTo>
                    <a:pt x="1136065" y="999617"/>
                  </a:lnTo>
                  <a:lnTo>
                    <a:pt x="1153045" y="959751"/>
                  </a:lnTo>
                  <a:lnTo>
                    <a:pt x="1165415" y="916686"/>
                  </a:lnTo>
                  <a:lnTo>
                    <a:pt x="1172959" y="870826"/>
                  </a:lnTo>
                  <a:lnTo>
                    <a:pt x="1175512" y="822528"/>
                  </a:lnTo>
                  <a:close/>
                </a:path>
                <a:path w="2798445" h="4338320">
                  <a:moveTo>
                    <a:pt x="1290485" y="1831606"/>
                  </a:moveTo>
                  <a:lnTo>
                    <a:pt x="1206360" y="1831606"/>
                  </a:lnTo>
                  <a:lnTo>
                    <a:pt x="1096467" y="2261108"/>
                  </a:lnTo>
                  <a:lnTo>
                    <a:pt x="1085659" y="2305570"/>
                  </a:lnTo>
                  <a:lnTo>
                    <a:pt x="1070610" y="2372893"/>
                  </a:lnTo>
                  <a:lnTo>
                    <a:pt x="1068755" y="2372893"/>
                  </a:lnTo>
                  <a:lnTo>
                    <a:pt x="1059891" y="2332710"/>
                  </a:lnTo>
                  <a:lnTo>
                    <a:pt x="1051255" y="2295728"/>
                  </a:lnTo>
                  <a:lnTo>
                    <a:pt x="1042009" y="2259253"/>
                  </a:lnTo>
                  <a:lnTo>
                    <a:pt x="926528" y="1831606"/>
                  </a:lnTo>
                  <a:lnTo>
                    <a:pt x="836917" y="1831606"/>
                  </a:lnTo>
                  <a:lnTo>
                    <a:pt x="710603" y="2285454"/>
                  </a:lnTo>
                  <a:lnTo>
                    <a:pt x="705319" y="2306028"/>
                  </a:lnTo>
                  <a:lnTo>
                    <a:pt x="699338" y="2331618"/>
                  </a:lnTo>
                  <a:lnTo>
                    <a:pt x="690067" y="2372893"/>
                  </a:lnTo>
                  <a:lnTo>
                    <a:pt x="688225" y="2372893"/>
                  </a:lnTo>
                  <a:lnTo>
                    <a:pt x="679907" y="2333637"/>
                  </a:lnTo>
                  <a:lnTo>
                    <a:pt x="671855" y="2297290"/>
                  </a:lnTo>
                  <a:lnTo>
                    <a:pt x="663270" y="2261108"/>
                  </a:lnTo>
                  <a:lnTo>
                    <a:pt x="558927" y="1831606"/>
                  </a:lnTo>
                  <a:lnTo>
                    <a:pt x="472084" y="1831606"/>
                  </a:lnTo>
                  <a:lnTo>
                    <a:pt x="643001" y="2492019"/>
                  </a:lnTo>
                  <a:lnTo>
                    <a:pt x="726059" y="2492019"/>
                  </a:lnTo>
                  <a:lnTo>
                    <a:pt x="862025" y="2003094"/>
                  </a:lnTo>
                  <a:lnTo>
                    <a:pt x="866838" y="1984806"/>
                  </a:lnTo>
                  <a:lnTo>
                    <a:pt x="872159" y="1962213"/>
                  </a:lnTo>
                  <a:lnTo>
                    <a:pt x="880338" y="1925840"/>
                  </a:lnTo>
                  <a:lnTo>
                    <a:pt x="882180" y="1925840"/>
                  </a:lnTo>
                  <a:lnTo>
                    <a:pt x="898169" y="1994395"/>
                  </a:lnTo>
                  <a:lnTo>
                    <a:pt x="906208" y="2026488"/>
                  </a:lnTo>
                  <a:lnTo>
                    <a:pt x="1027226" y="2492019"/>
                  </a:lnTo>
                  <a:lnTo>
                    <a:pt x="1106639" y="2492019"/>
                  </a:lnTo>
                  <a:lnTo>
                    <a:pt x="1290485" y="1831606"/>
                  </a:lnTo>
                  <a:close/>
                </a:path>
                <a:path w="2798445" h="4338320">
                  <a:moveTo>
                    <a:pt x="2220353" y="3822027"/>
                  </a:moveTo>
                  <a:lnTo>
                    <a:pt x="1997760" y="3484867"/>
                  </a:lnTo>
                  <a:lnTo>
                    <a:pt x="2213851" y="3161563"/>
                  </a:lnTo>
                  <a:lnTo>
                    <a:pt x="2122436" y="3161563"/>
                  </a:lnTo>
                  <a:lnTo>
                    <a:pt x="1955215" y="3425736"/>
                  </a:lnTo>
                  <a:lnTo>
                    <a:pt x="1953412" y="3425736"/>
                  </a:lnTo>
                  <a:lnTo>
                    <a:pt x="1789887" y="3161563"/>
                  </a:lnTo>
                  <a:lnTo>
                    <a:pt x="1693849" y="3161563"/>
                  </a:lnTo>
                  <a:lnTo>
                    <a:pt x="1906295" y="3483940"/>
                  </a:lnTo>
                  <a:lnTo>
                    <a:pt x="1677225" y="3822027"/>
                  </a:lnTo>
                  <a:lnTo>
                    <a:pt x="1771459" y="3822027"/>
                  </a:lnTo>
                  <a:lnTo>
                    <a:pt x="1948789" y="3543985"/>
                  </a:lnTo>
                  <a:lnTo>
                    <a:pt x="1950643" y="3543985"/>
                  </a:lnTo>
                  <a:lnTo>
                    <a:pt x="2120582" y="3822027"/>
                  </a:lnTo>
                  <a:lnTo>
                    <a:pt x="2220353" y="3822027"/>
                  </a:lnTo>
                  <a:close/>
                </a:path>
                <a:path w="2798445" h="4338320">
                  <a:moveTo>
                    <a:pt x="2220353" y="1162913"/>
                  </a:moveTo>
                  <a:lnTo>
                    <a:pt x="1997760" y="825754"/>
                  </a:lnTo>
                  <a:lnTo>
                    <a:pt x="2213851" y="502450"/>
                  </a:lnTo>
                  <a:lnTo>
                    <a:pt x="2122436" y="502450"/>
                  </a:lnTo>
                  <a:lnTo>
                    <a:pt x="1955215" y="766622"/>
                  </a:lnTo>
                  <a:lnTo>
                    <a:pt x="1953412" y="766622"/>
                  </a:lnTo>
                  <a:lnTo>
                    <a:pt x="1789887" y="502450"/>
                  </a:lnTo>
                  <a:lnTo>
                    <a:pt x="1693849" y="502450"/>
                  </a:lnTo>
                  <a:lnTo>
                    <a:pt x="1906295" y="824826"/>
                  </a:lnTo>
                  <a:lnTo>
                    <a:pt x="1677225" y="1162913"/>
                  </a:lnTo>
                  <a:lnTo>
                    <a:pt x="1771459" y="1162913"/>
                  </a:lnTo>
                  <a:lnTo>
                    <a:pt x="1948789" y="884872"/>
                  </a:lnTo>
                  <a:lnTo>
                    <a:pt x="1950643" y="884872"/>
                  </a:lnTo>
                  <a:lnTo>
                    <a:pt x="2120582" y="1162913"/>
                  </a:lnTo>
                  <a:lnTo>
                    <a:pt x="2220353" y="1162913"/>
                  </a:lnTo>
                  <a:close/>
                </a:path>
                <a:path w="2798445" h="4338320">
                  <a:moveTo>
                    <a:pt x="2272093" y="2161362"/>
                  </a:moveTo>
                  <a:lnTo>
                    <a:pt x="2269540" y="2113064"/>
                  </a:lnTo>
                  <a:lnTo>
                    <a:pt x="2261997" y="2067204"/>
                  </a:lnTo>
                  <a:lnTo>
                    <a:pt x="2249627" y="2024138"/>
                  </a:lnTo>
                  <a:lnTo>
                    <a:pt x="2232609" y="1984184"/>
                  </a:lnTo>
                  <a:lnTo>
                    <a:pt x="2211095" y="1947684"/>
                  </a:lnTo>
                  <a:lnTo>
                    <a:pt x="2187105" y="1917293"/>
                  </a:lnTo>
                  <a:lnTo>
                    <a:pt x="2187105" y="2161362"/>
                  </a:lnTo>
                  <a:lnTo>
                    <a:pt x="2184031" y="2211540"/>
                  </a:lnTo>
                  <a:lnTo>
                    <a:pt x="2174900" y="2258199"/>
                  </a:lnTo>
                  <a:lnTo>
                    <a:pt x="2159800" y="2300719"/>
                  </a:lnTo>
                  <a:lnTo>
                    <a:pt x="2138807" y="2338451"/>
                  </a:lnTo>
                  <a:lnTo>
                    <a:pt x="2112022" y="2370759"/>
                  </a:lnTo>
                  <a:lnTo>
                    <a:pt x="2079536" y="2396998"/>
                  </a:lnTo>
                  <a:lnTo>
                    <a:pt x="2041448" y="2416530"/>
                  </a:lnTo>
                  <a:lnTo>
                    <a:pt x="1997837" y="2428722"/>
                  </a:lnTo>
                  <a:lnTo>
                    <a:pt x="1948802" y="2432926"/>
                  </a:lnTo>
                  <a:lnTo>
                    <a:pt x="1899754" y="2428722"/>
                  </a:lnTo>
                  <a:lnTo>
                    <a:pt x="1856143" y="2416530"/>
                  </a:lnTo>
                  <a:lnTo>
                    <a:pt x="1818043" y="2396998"/>
                  </a:lnTo>
                  <a:lnTo>
                    <a:pt x="1785569" y="2370759"/>
                  </a:lnTo>
                  <a:lnTo>
                    <a:pt x="1758772" y="2338451"/>
                  </a:lnTo>
                  <a:lnTo>
                    <a:pt x="1737791" y="2300719"/>
                  </a:lnTo>
                  <a:lnTo>
                    <a:pt x="1722678" y="2258199"/>
                  </a:lnTo>
                  <a:lnTo>
                    <a:pt x="1713547" y="2211540"/>
                  </a:lnTo>
                  <a:lnTo>
                    <a:pt x="1710486" y="2161362"/>
                  </a:lnTo>
                  <a:lnTo>
                    <a:pt x="1713547" y="2111146"/>
                  </a:lnTo>
                  <a:lnTo>
                    <a:pt x="1722678" y="2064397"/>
                  </a:lnTo>
                  <a:lnTo>
                    <a:pt x="1737791" y="2021751"/>
                  </a:lnTo>
                  <a:lnTo>
                    <a:pt x="1758772" y="1983879"/>
                  </a:lnTo>
                  <a:lnTo>
                    <a:pt x="1785569" y="1951418"/>
                  </a:lnTo>
                  <a:lnTo>
                    <a:pt x="1818043" y="1925040"/>
                  </a:lnTo>
                  <a:lnTo>
                    <a:pt x="1856143" y="1905381"/>
                  </a:lnTo>
                  <a:lnTo>
                    <a:pt x="1899754" y="1893100"/>
                  </a:lnTo>
                  <a:lnTo>
                    <a:pt x="1948802" y="1888871"/>
                  </a:lnTo>
                  <a:lnTo>
                    <a:pt x="1997837" y="1893100"/>
                  </a:lnTo>
                  <a:lnTo>
                    <a:pt x="2041448" y="1905381"/>
                  </a:lnTo>
                  <a:lnTo>
                    <a:pt x="2079536" y="1925040"/>
                  </a:lnTo>
                  <a:lnTo>
                    <a:pt x="2112022" y="1951418"/>
                  </a:lnTo>
                  <a:lnTo>
                    <a:pt x="2138807" y="1983879"/>
                  </a:lnTo>
                  <a:lnTo>
                    <a:pt x="2159800" y="2021751"/>
                  </a:lnTo>
                  <a:lnTo>
                    <a:pt x="2174900" y="2064397"/>
                  </a:lnTo>
                  <a:lnTo>
                    <a:pt x="2184031" y="2111146"/>
                  </a:lnTo>
                  <a:lnTo>
                    <a:pt x="2187105" y="2161362"/>
                  </a:lnTo>
                  <a:lnTo>
                    <a:pt x="2187105" y="1917293"/>
                  </a:lnTo>
                  <a:lnTo>
                    <a:pt x="2185263" y="1914956"/>
                  </a:lnTo>
                  <a:lnTo>
                    <a:pt x="2157895" y="1888871"/>
                  </a:lnTo>
                  <a:lnTo>
                    <a:pt x="2155266" y="1886356"/>
                  </a:lnTo>
                  <a:lnTo>
                    <a:pt x="2121281" y="1862213"/>
                  </a:lnTo>
                  <a:lnTo>
                    <a:pt x="2083473" y="1842846"/>
                  </a:lnTo>
                  <a:lnTo>
                    <a:pt x="2042020" y="1828609"/>
                  </a:lnTo>
                  <a:lnTo>
                    <a:pt x="1997075" y="1819808"/>
                  </a:lnTo>
                  <a:lnTo>
                    <a:pt x="1948802" y="1816811"/>
                  </a:lnTo>
                  <a:lnTo>
                    <a:pt x="1900529" y="1819808"/>
                  </a:lnTo>
                  <a:lnTo>
                    <a:pt x="1855571" y="1828609"/>
                  </a:lnTo>
                  <a:lnTo>
                    <a:pt x="1814106" y="1842846"/>
                  </a:lnTo>
                  <a:lnTo>
                    <a:pt x="1776310" y="1862213"/>
                  </a:lnTo>
                  <a:lnTo>
                    <a:pt x="1742325" y="1886356"/>
                  </a:lnTo>
                  <a:lnTo>
                    <a:pt x="1712328" y="1914956"/>
                  </a:lnTo>
                  <a:lnTo>
                    <a:pt x="1686496" y="1947684"/>
                  </a:lnTo>
                  <a:lnTo>
                    <a:pt x="1664982" y="1984184"/>
                  </a:lnTo>
                  <a:lnTo>
                    <a:pt x="1647952" y="2024138"/>
                  </a:lnTo>
                  <a:lnTo>
                    <a:pt x="1635582" y="2067204"/>
                  </a:lnTo>
                  <a:lnTo>
                    <a:pt x="1628051" y="2113064"/>
                  </a:lnTo>
                  <a:lnTo>
                    <a:pt x="1625498" y="2161362"/>
                  </a:lnTo>
                  <a:lnTo>
                    <a:pt x="1628051" y="2209660"/>
                  </a:lnTo>
                  <a:lnTo>
                    <a:pt x="1635582" y="2255520"/>
                  </a:lnTo>
                  <a:lnTo>
                    <a:pt x="1647952" y="2298585"/>
                  </a:lnTo>
                  <a:lnTo>
                    <a:pt x="1664982" y="2338540"/>
                  </a:lnTo>
                  <a:lnTo>
                    <a:pt x="1686496" y="2375039"/>
                  </a:lnTo>
                  <a:lnTo>
                    <a:pt x="1712328" y="2407755"/>
                  </a:lnTo>
                  <a:lnTo>
                    <a:pt x="1742325" y="2436355"/>
                  </a:lnTo>
                  <a:lnTo>
                    <a:pt x="1776310" y="2460510"/>
                  </a:lnTo>
                  <a:lnTo>
                    <a:pt x="1814106" y="2479878"/>
                  </a:lnTo>
                  <a:lnTo>
                    <a:pt x="1855571" y="2494115"/>
                  </a:lnTo>
                  <a:lnTo>
                    <a:pt x="1900529" y="2502903"/>
                  </a:lnTo>
                  <a:lnTo>
                    <a:pt x="1948802" y="2505913"/>
                  </a:lnTo>
                  <a:lnTo>
                    <a:pt x="1997075" y="2502903"/>
                  </a:lnTo>
                  <a:lnTo>
                    <a:pt x="2042020" y="2494115"/>
                  </a:lnTo>
                  <a:lnTo>
                    <a:pt x="2083473" y="2479878"/>
                  </a:lnTo>
                  <a:lnTo>
                    <a:pt x="2121281" y="2460510"/>
                  </a:lnTo>
                  <a:lnTo>
                    <a:pt x="2155266" y="2436355"/>
                  </a:lnTo>
                  <a:lnTo>
                    <a:pt x="2185263" y="2407755"/>
                  </a:lnTo>
                  <a:lnTo>
                    <a:pt x="2211095" y="2375039"/>
                  </a:lnTo>
                  <a:lnTo>
                    <a:pt x="2232647" y="2338451"/>
                  </a:lnTo>
                  <a:lnTo>
                    <a:pt x="2249627" y="2298585"/>
                  </a:lnTo>
                  <a:lnTo>
                    <a:pt x="2261997" y="2255520"/>
                  </a:lnTo>
                  <a:lnTo>
                    <a:pt x="2269540" y="2209660"/>
                  </a:lnTo>
                  <a:lnTo>
                    <a:pt x="2272093" y="2161362"/>
                  </a:lnTo>
                  <a:close/>
                </a:path>
                <a:path w="2798445" h="4338320">
                  <a:moveTo>
                    <a:pt x="2798051" y="0"/>
                  </a:moveTo>
                  <a:lnTo>
                    <a:pt x="2731541" y="0"/>
                  </a:lnTo>
                  <a:lnTo>
                    <a:pt x="2731541" y="67310"/>
                  </a:lnTo>
                  <a:lnTo>
                    <a:pt x="2731541" y="4271010"/>
                  </a:lnTo>
                  <a:lnTo>
                    <a:pt x="66509" y="4271010"/>
                  </a:lnTo>
                  <a:lnTo>
                    <a:pt x="66509" y="67310"/>
                  </a:lnTo>
                  <a:lnTo>
                    <a:pt x="2731541" y="67310"/>
                  </a:lnTo>
                  <a:lnTo>
                    <a:pt x="2731541" y="0"/>
                  </a:lnTo>
                  <a:lnTo>
                    <a:pt x="0" y="0"/>
                  </a:lnTo>
                  <a:lnTo>
                    <a:pt x="0" y="67310"/>
                  </a:lnTo>
                  <a:lnTo>
                    <a:pt x="0" y="4271010"/>
                  </a:lnTo>
                  <a:lnTo>
                    <a:pt x="0" y="4338320"/>
                  </a:lnTo>
                  <a:lnTo>
                    <a:pt x="2798051" y="4338320"/>
                  </a:lnTo>
                  <a:lnTo>
                    <a:pt x="2798051" y="4271442"/>
                  </a:lnTo>
                  <a:lnTo>
                    <a:pt x="2798051" y="4271010"/>
                  </a:lnTo>
                  <a:lnTo>
                    <a:pt x="2798051" y="67310"/>
                  </a:lnTo>
                  <a:lnTo>
                    <a:pt x="2798051" y="66903"/>
                  </a:lnTo>
                  <a:lnTo>
                    <a:pt x="2798051" y="0"/>
                  </a:lnTo>
                  <a:close/>
                </a:path>
              </a:pathLst>
            </a:custGeom>
            <a:solidFill>
              <a:srgbClr val="24282A"/>
            </a:solidFill>
          </p:spPr>
          <p:txBody>
            <a:bodyPr wrap="square" lIns="0" tIns="0" rIns="0" bIns="0" rtlCol="0"/>
            <a:lstStyle/>
            <a:p>
              <a:endParaRPr/>
            </a:p>
          </p:txBody>
        </p:sp>
      </p:grpSp>
    </p:spTree>
    <p:extLst>
      <p:ext uri="{BB962C8B-B14F-4D97-AF65-F5344CB8AC3E}">
        <p14:creationId xmlns:p14="http://schemas.microsoft.com/office/powerpoint/2010/main" val="5942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ACD57AD-433D-0666-9530-7246E9AB8A5F}"/>
              </a:ext>
            </a:extLst>
          </p:cNvPr>
          <p:cNvSpPr>
            <a:spLocks noGrp="1"/>
          </p:cNvSpPr>
          <p:nvPr>
            <p:ph type="body" sz="quarter" idx="13"/>
          </p:nvPr>
        </p:nvSpPr>
        <p:spPr>
          <a:xfrm>
            <a:off x="8107363" y="533402"/>
            <a:ext cx="6629399" cy="830997"/>
          </a:xfrm>
        </p:spPr>
        <p:txBody>
          <a:bodyPr/>
          <a:lstStyle/>
          <a:p>
            <a:r>
              <a:rPr lang="en-US" dirty="0">
                <a:solidFill>
                  <a:schemeClr val="tx1"/>
                </a:solidFill>
              </a:rPr>
              <a:t>About Suite 304</a:t>
            </a:r>
          </a:p>
        </p:txBody>
      </p:sp>
      <p:sp>
        <p:nvSpPr>
          <p:cNvPr id="5" name="Text Placeholder 4">
            <a:extLst>
              <a:ext uri="{FF2B5EF4-FFF2-40B4-BE49-F238E27FC236}">
                <a16:creationId xmlns:a16="http://schemas.microsoft.com/office/drawing/2014/main" id="{1D564597-5A99-F108-C6E6-868696726154}"/>
              </a:ext>
            </a:extLst>
          </p:cNvPr>
          <p:cNvSpPr>
            <a:spLocks noGrp="1"/>
          </p:cNvSpPr>
          <p:nvPr>
            <p:ph type="body" sz="quarter" idx="17"/>
          </p:nvPr>
        </p:nvSpPr>
        <p:spPr>
          <a:xfrm>
            <a:off x="8107364" y="1405000"/>
            <a:ext cx="6302374" cy="492571"/>
          </a:xfrm>
        </p:spPr>
        <p:txBody>
          <a:bodyPr wrap="square" lIns="0" tIns="0" rIns="0" bIns="0" anchor="t">
            <a:spAutoFit/>
          </a:bodyPr>
          <a:lstStyle/>
          <a:p>
            <a:r>
              <a:rPr lang="en-CA" sz="3200" dirty="0">
                <a:solidFill>
                  <a:schemeClr val="tx1"/>
                </a:solidFill>
                <a:latin typeface="Helvetica"/>
                <a:cs typeface="Arial"/>
              </a:rPr>
              <a:t>3 offices open area | 1,112</a:t>
            </a:r>
            <a:r>
              <a:rPr lang="en-US" sz="3200" dirty="0">
                <a:solidFill>
                  <a:schemeClr val="tx1"/>
                </a:solidFill>
                <a:latin typeface="Arial"/>
                <a:cs typeface="Arial"/>
              </a:rPr>
              <a:t> SF</a:t>
            </a:r>
          </a:p>
        </p:txBody>
      </p:sp>
      <p:sp>
        <p:nvSpPr>
          <p:cNvPr id="11" name="Text Placeholder 9">
            <a:extLst>
              <a:ext uri="{FF2B5EF4-FFF2-40B4-BE49-F238E27FC236}">
                <a16:creationId xmlns:a16="http://schemas.microsoft.com/office/drawing/2014/main" id="{867AD624-AE8D-112C-E316-6C2613ED1D16}"/>
              </a:ext>
            </a:extLst>
          </p:cNvPr>
          <p:cNvSpPr>
            <a:spLocks noGrp="1"/>
          </p:cNvSpPr>
          <p:nvPr>
            <p:ph type="body" sz="quarter" idx="14"/>
          </p:nvPr>
        </p:nvSpPr>
        <p:spPr>
          <a:xfrm>
            <a:off x="8107364" y="2055558"/>
            <a:ext cx="6946118" cy="2108269"/>
          </a:xfrm>
        </p:spPr>
        <p:txBody>
          <a:bodyPr wrap="square" lIns="0" tIns="0" rIns="0" bIns="0" anchor="t">
            <a:spAutoFit/>
          </a:bodyPr>
          <a:lstStyle/>
          <a:p>
            <a:r>
              <a:rPr lang="en-US" sz="1800" dirty="0">
                <a:solidFill>
                  <a:srgbClr val="212529"/>
                </a:solidFill>
                <a:latin typeface="Arial"/>
                <a:cs typeface="Arial"/>
              </a:rPr>
              <a:t>Grow your business in the center of it all. The common </a:t>
            </a:r>
            <a:br>
              <a:rPr lang="en-US" sz="1800" dirty="0">
                <a:solidFill>
                  <a:srgbClr val="212529"/>
                </a:solidFill>
                <a:latin typeface="Arial"/>
                <a:cs typeface="Arial"/>
              </a:rPr>
            </a:br>
            <a:r>
              <a:rPr lang="en-US" sz="1800" dirty="0">
                <a:solidFill>
                  <a:srgbClr val="212529"/>
                </a:solidFill>
                <a:latin typeface="Arial"/>
                <a:cs typeface="Arial"/>
              </a:rPr>
              <a:t>space is equipped with TV, waiting area, and kitchenette with new appliances and complimentary Nespresso coffee. It’s filled with plush soft-seating and original art pieces. Wi-Fi ensures smooth sailing.</a:t>
            </a:r>
          </a:p>
          <a:p>
            <a:endParaRPr lang="en-US" sz="1100" dirty="0">
              <a:solidFill>
                <a:srgbClr val="212529"/>
              </a:solidFill>
              <a:latin typeface="Arial"/>
              <a:cs typeface="Arial"/>
            </a:endParaRPr>
          </a:p>
          <a:p>
            <a:r>
              <a:rPr lang="en-US" sz="1800" dirty="0">
                <a:solidFill>
                  <a:srgbClr val="212529"/>
                </a:solidFill>
                <a:latin typeface="Arial"/>
                <a:cs typeface="Arial"/>
              </a:rPr>
              <a:t>Bright natural light amplifies the space which comes fully furnished with Herman Miller furnishings.</a:t>
            </a:r>
          </a:p>
        </p:txBody>
      </p:sp>
      <p:pic>
        <p:nvPicPr>
          <p:cNvPr id="8" name="Picture 7" descr="A room with glass doors and tables&#10;&#10;Description automatically generated">
            <a:extLst>
              <a:ext uri="{FF2B5EF4-FFF2-40B4-BE49-F238E27FC236}">
                <a16:creationId xmlns:a16="http://schemas.microsoft.com/office/drawing/2014/main" id="{11631EC4-8166-6AD1-81F3-480A07E1D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0999"/>
            <a:ext cx="7857069" cy="4419601"/>
          </a:xfrm>
          <a:prstGeom prst="rect">
            <a:avLst/>
          </a:prstGeom>
        </p:spPr>
      </p:pic>
      <p:pic>
        <p:nvPicPr>
          <p:cNvPr id="13" name="Picture 12" descr="A room with tables and chairs&#10;&#10;Description automatically generated">
            <a:extLst>
              <a:ext uri="{FF2B5EF4-FFF2-40B4-BE49-F238E27FC236}">
                <a16:creationId xmlns:a16="http://schemas.microsoft.com/office/drawing/2014/main" id="{F330289C-A259-FB32-6AD5-191FDAD7F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57801"/>
            <a:ext cx="7857069" cy="4419601"/>
          </a:xfrm>
          <a:prstGeom prst="rect">
            <a:avLst/>
          </a:prstGeom>
        </p:spPr>
      </p:pic>
      <p:pic>
        <p:nvPicPr>
          <p:cNvPr id="15" name="Picture 14" descr="An aerial view of a room&#10;&#10;Description automatically generated">
            <a:extLst>
              <a:ext uri="{FF2B5EF4-FFF2-40B4-BE49-F238E27FC236}">
                <a16:creationId xmlns:a16="http://schemas.microsoft.com/office/drawing/2014/main" id="{4E305102-B17A-D15E-7254-96868B723C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6662" y="4595813"/>
            <a:ext cx="10210800" cy="5743575"/>
          </a:xfrm>
          <a:prstGeom prst="rect">
            <a:avLst/>
          </a:prstGeom>
        </p:spPr>
      </p:pic>
    </p:spTree>
    <p:extLst>
      <p:ext uri="{BB962C8B-B14F-4D97-AF65-F5344CB8AC3E}">
        <p14:creationId xmlns:p14="http://schemas.microsoft.com/office/powerpoint/2010/main" val="32699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 name="Picture 326">
            <a:extLst>
              <a:ext uri="{FF2B5EF4-FFF2-40B4-BE49-F238E27FC236}">
                <a16:creationId xmlns:a16="http://schemas.microsoft.com/office/drawing/2014/main" id="{BD2EB03E-9AB2-9DD6-82F7-ADBC8A1E91C3}"/>
              </a:ext>
            </a:extLst>
          </p:cNvPr>
          <p:cNvPicPr>
            <a:picLocks noChangeAspect="1"/>
          </p:cNvPicPr>
          <p:nvPr/>
        </p:nvPicPr>
        <p:blipFill>
          <a:blip r:embed="rId2" cstate="print">
            <a:extLst>
              <a:ext uri="{28A0092B-C50C-407E-A947-70E740481C1C}">
                <a14:useLocalDpi xmlns:a14="http://schemas.microsoft.com/office/drawing/2010/main" val="0"/>
              </a:ext>
            </a:extLst>
          </a:blip>
          <a:srcRect l="2272" t="5573" r="81905" b="18598"/>
          <a:stretch/>
        </p:blipFill>
        <p:spPr>
          <a:xfrm>
            <a:off x="5483816" y="3321414"/>
            <a:ext cx="1870661" cy="5443007"/>
          </a:xfrm>
          <a:prstGeom prst="rect">
            <a:avLst/>
          </a:prstGeom>
        </p:spPr>
      </p:pic>
      <p:sp>
        <p:nvSpPr>
          <p:cNvPr id="3" name="object 3"/>
          <p:cNvSpPr/>
          <p:nvPr/>
        </p:nvSpPr>
        <p:spPr>
          <a:xfrm>
            <a:off x="8627035" y="0"/>
            <a:ext cx="5653741" cy="2547471"/>
          </a:xfrm>
          <a:custGeom>
            <a:avLst/>
            <a:gdLst/>
            <a:ahLst/>
            <a:cxnLst/>
            <a:rect l="l" t="t" r="r" b="b"/>
            <a:pathLst>
              <a:path w="4368800" h="1968500">
                <a:moveTo>
                  <a:pt x="4368800" y="0"/>
                </a:moveTo>
                <a:lnTo>
                  <a:pt x="0" y="0"/>
                </a:lnTo>
                <a:lnTo>
                  <a:pt x="0" y="1968500"/>
                </a:lnTo>
                <a:lnTo>
                  <a:pt x="4368800" y="1968500"/>
                </a:lnTo>
                <a:lnTo>
                  <a:pt x="4368800" y="0"/>
                </a:lnTo>
                <a:close/>
              </a:path>
            </a:pathLst>
          </a:custGeom>
          <a:solidFill>
            <a:srgbClr val="0B9376"/>
          </a:solidFill>
        </p:spPr>
        <p:txBody>
          <a:bodyPr wrap="square" lIns="0" tIns="0" rIns="0" bIns="0" rtlCol="0"/>
          <a:lstStyle/>
          <a:p>
            <a:endParaRPr/>
          </a:p>
        </p:txBody>
      </p:sp>
      <p:grpSp>
        <p:nvGrpSpPr>
          <p:cNvPr id="36" name="Group 35">
            <a:extLst>
              <a:ext uri="{FF2B5EF4-FFF2-40B4-BE49-F238E27FC236}">
                <a16:creationId xmlns:a16="http://schemas.microsoft.com/office/drawing/2014/main" id="{45E6CC71-5F63-9D82-E450-7A7DF75F7176}"/>
              </a:ext>
            </a:extLst>
          </p:cNvPr>
          <p:cNvGrpSpPr/>
          <p:nvPr/>
        </p:nvGrpSpPr>
        <p:grpSpPr>
          <a:xfrm>
            <a:off x="12359266" y="604719"/>
            <a:ext cx="1329835" cy="380463"/>
            <a:chOff x="8573596" y="467283"/>
            <a:chExt cx="1027600" cy="293994"/>
          </a:xfrm>
        </p:grpSpPr>
        <p:pic>
          <p:nvPicPr>
            <p:cNvPr id="4" name="object 4"/>
            <p:cNvPicPr/>
            <p:nvPr/>
          </p:nvPicPr>
          <p:blipFill>
            <a:blip r:embed="rId3" cstate="print"/>
            <a:stretch>
              <a:fillRect/>
            </a:stretch>
          </p:blipFill>
          <p:spPr>
            <a:xfrm>
              <a:off x="8573596" y="643625"/>
              <a:ext cx="131267" cy="117652"/>
            </a:xfrm>
            <a:prstGeom prst="rect">
              <a:avLst/>
            </a:prstGeom>
          </p:spPr>
        </p:pic>
        <p:pic>
          <p:nvPicPr>
            <p:cNvPr id="5" name="object 5"/>
            <p:cNvPicPr/>
            <p:nvPr/>
          </p:nvPicPr>
          <p:blipFill>
            <a:blip r:embed="rId4" cstate="print"/>
            <a:stretch>
              <a:fillRect/>
            </a:stretch>
          </p:blipFill>
          <p:spPr>
            <a:xfrm>
              <a:off x="8764739" y="645142"/>
              <a:ext cx="135140" cy="114630"/>
            </a:xfrm>
            <a:prstGeom prst="rect">
              <a:avLst/>
            </a:prstGeom>
          </p:spPr>
        </p:pic>
        <p:pic>
          <p:nvPicPr>
            <p:cNvPr id="6" name="object 6"/>
            <p:cNvPicPr/>
            <p:nvPr/>
          </p:nvPicPr>
          <p:blipFill>
            <a:blip r:embed="rId5" cstate="print"/>
            <a:stretch>
              <a:fillRect/>
            </a:stretch>
          </p:blipFill>
          <p:spPr>
            <a:xfrm>
              <a:off x="8965652" y="645140"/>
              <a:ext cx="79006" cy="114630"/>
            </a:xfrm>
            <a:prstGeom prst="rect">
              <a:avLst/>
            </a:prstGeom>
          </p:spPr>
        </p:pic>
        <p:pic>
          <p:nvPicPr>
            <p:cNvPr id="7" name="object 7"/>
            <p:cNvPicPr/>
            <p:nvPr/>
          </p:nvPicPr>
          <p:blipFill>
            <a:blip r:embed="rId6" cstate="print"/>
            <a:stretch>
              <a:fillRect/>
            </a:stretch>
          </p:blipFill>
          <p:spPr>
            <a:xfrm>
              <a:off x="9112825" y="643625"/>
              <a:ext cx="131267" cy="117652"/>
            </a:xfrm>
            <a:prstGeom prst="rect">
              <a:avLst/>
            </a:prstGeom>
          </p:spPr>
        </p:pic>
        <p:pic>
          <p:nvPicPr>
            <p:cNvPr id="8" name="object 8"/>
            <p:cNvPicPr/>
            <p:nvPr/>
          </p:nvPicPr>
          <p:blipFill>
            <a:blip r:embed="rId7" cstate="print"/>
            <a:stretch>
              <a:fillRect/>
            </a:stretch>
          </p:blipFill>
          <p:spPr>
            <a:xfrm>
              <a:off x="9315306" y="645140"/>
              <a:ext cx="100507" cy="114630"/>
            </a:xfrm>
            <a:prstGeom prst="rect">
              <a:avLst/>
            </a:prstGeom>
          </p:spPr>
        </p:pic>
        <p:pic>
          <p:nvPicPr>
            <p:cNvPr id="9" name="object 9"/>
            <p:cNvPicPr/>
            <p:nvPr/>
          </p:nvPicPr>
          <p:blipFill>
            <a:blip r:embed="rId8" cstate="print"/>
            <a:stretch>
              <a:fillRect/>
            </a:stretch>
          </p:blipFill>
          <p:spPr>
            <a:xfrm>
              <a:off x="9487239" y="645140"/>
              <a:ext cx="113957" cy="114630"/>
            </a:xfrm>
            <a:prstGeom prst="rect">
              <a:avLst/>
            </a:prstGeom>
          </p:spPr>
        </p:pic>
        <p:sp>
          <p:nvSpPr>
            <p:cNvPr id="10" name="object 10"/>
            <p:cNvSpPr/>
            <p:nvPr/>
          </p:nvSpPr>
          <p:spPr>
            <a:xfrm>
              <a:off x="8730323" y="467283"/>
              <a:ext cx="721360" cy="292735"/>
            </a:xfrm>
            <a:custGeom>
              <a:avLst/>
              <a:gdLst/>
              <a:ahLst/>
              <a:cxnLst/>
              <a:rect l="l" t="t" r="r" b="b"/>
              <a:pathLst>
                <a:path w="721359" h="292734">
                  <a:moveTo>
                    <a:pt x="10680" y="86334"/>
                  </a:moveTo>
                  <a:lnTo>
                    <a:pt x="0" y="86334"/>
                  </a:lnTo>
                  <a:lnTo>
                    <a:pt x="0" y="292201"/>
                  </a:lnTo>
                  <a:lnTo>
                    <a:pt x="10680" y="292201"/>
                  </a:lnTo>
                  <a:lnTo>
                    <a:pt x="10680" y="86334"/>
                  </a:lnTo>
                  <a:close/>
                </a:path>
                <a:path w="721359" h="292734">
                  <a:moveTo>
                    <a:pt x="200647" y="48221"/>
                  </a:moveTo>
                  <a:lnTo>
                    <a:pt x="189966" y="48221"/>
                  </a:lnTo>
                  <a:lnTo>
                    <a:pt x="189966" y="292201"/>
                  </a:lnTo>
                  <a:lnTo>
                    <a:pt x="200647" y="292201"/>
                  </a:lnTo>
                  <a:lnTo>
                    <a:pt x="200647" y="48221"/>
                  </a:lnTo>
                  <a:close/>
                </a:path>
                <a:path w="721359" h="292734">
                  <a:moveTo>
                    <a:pt x="358292" y="131368"/>
                  </a:moveTo>
                  <a:lnTo>
                    <a:pt x="347611" y="131368"/>
                  </a:lnTo>
                  <a:lnTo>
                    <a:pt x="347611" y="292201"/>
                  </a:lnTo>
                  <a:lnTo>
                    <a:pt x="358292" y="292201"/>
                  </a:lnTo>
                  <a:lnTo>
                    <a:pt x="358292" y="131368"/>
                  </a:lnTo>
                  <a:close/>
                </a:path>
                <a:path w="721359" h="292734">
                  <a:moveTo>
                    <a:pt x="547268" y="0"/>
                  </a:moveTo>
                  <a:lnTo>
                    <a:pt x="536587" y="0"/>
                  </a:lnTo>
                  <a:lnTo>
                    <a:pt x="536587" y="292468"/>
                  </a:lnTo>
                  <a:lnTo>
                    <a:pt x="547268" y="292468"/>
                  </a:lnTo>
                  <a:lnTo>
                    <a:pt x="547268" y="0"/>
                  </a:lnTo>
                  <a:close/>
                </a:path>
                <a:path w="721359" h="292734">
                  <a:moveTo>
                    <a:pt x="720966" y="103936"/>
                  </a:moveTo>
                  <a:lnTo>
                    <a:pt x="710272" y="103936"/>
                  </a:lnTo>
                  <a:lnTo>
                    <a:pt x="710272" y="292468"/>
                  </a:lnTo>
                  <a:lnTo>
                    <a:pt x="720966" y="292468"/>
                  </a:lnTo>
                  <a:lnTo>
                    <a:pt x="720966" y="103936"/>
                  </a:lnTo>
                  <a:close/>
                </a:path>
              </a:pathLst>
            </a:custGeom>
            <a:solidFill>
              <a:srgbClr val="FFFFFF"/>
            </a:solidFill>
          </p:spPr>
          <p:txBody>
            <a:bodyPr wrap="square" lIns="0" tIns="0" rIns="0" bIns="0" rtlCol="0"/>
            <a:lstStyle/>
            <a:p>
              <a:endParaRPr/>
            </a:p>
          </p:txBody>
        </p:sp>
      </p:grpSp>
      <p:grpSp>
        <p:nvGrpSpPr>
          <p:cNvPr id="26" name="object 26"/>
          <p:cNvGrpSpPr/>
          <p:nvPr/>
        </p:nvGrpSpPr>
        <p:grpSpPr>
          <a:xfrm>
            <a:off x="1857337" y="593313"/>
            <a:ext cx="1227716" cy="1903207"/>
            <a:chOff x="458469" y="458469"/>
            <a:chExt cx="948690" cy="1470660"/>
          </a:xfrm>
        </p:grpSpPr>
        <p:sp>
          <p:nvSpPr>
            <p:cNvPr id="27" name="object 27"/>
            <p:cNvSpPr/>
            <p:nvPr/>
          </p:nvSpPr>
          <p:spPr>
            <a:xfrm>
              <a:off x="458457" y="458469"/>
              <a:ext cx="948690" cy="1470660"/>
            </a:xfrm>
            <a:custGeom>
              <a:avLst/>
              <a:gdLst/>
              <a:ahLst/>
              <a:cxnLst/>
              <a:rect l="l" t="t" r="r" b="b"/>
              <a:pathLst>
                <a:path w="948690" h="1470660">
                  <a:moveTo>
                    <a:pt x="948664" y="0"/>
                  </a:moveTo>
                  <a:lnTo>
                    <a:pt x="926109" y="0"/>
                  </a:lnTo>
                  <a:lnTo>
                    <a:pt x="926109" y="22860"/>
                  </a:lnTo>
                  <a:lnTo>
                    <a:pt x="926109" y="1447800"/>
                  </a:lnTo>
                  <a:lnTo>
                    <a:pt x="22567" y="1447800"/>
                  </a:lnTo>
                  <a:lnTo>
                    <a:pt x="22567" y="22860"/>
                  </a:lnTo>
                  <a:lnTo>
                    <a:pt x="926109" y="22860"/>
                  </a:lnTo>
                  <a:lnTo>
                    <a:pt x="926109" y="0"/>
                  </a:lnTo>
                  <a:lnTo>
                    <a:pt x="0" y="0"/>
                  </a:lnTo>
                  <a:lnTo>
                    <a:pt x="0" y="22860"/>
                  </a:lnTo>
                  <a:lnTo>
                    <a:pt x="0" y="1447800"/>
                  </a:lnTo>
                  <a:lnTo>
                    <a:pt x="0" y="1470660"/>
                  </a:lnTo>
                  <a:lnTo>
                    <a:pt x="948664" y="1470660"/>
                  </a:lnTo>
                  <a:lnTo>
                    <a:pt x="948664" y="1448066"/>
                  </a:lnTo>
                  <a:lnTo>
                    <a:pt x="948664" y="1447800"/>
                  </a:lnTo>
                  <a:lnTo>
                    <a:pt x="948664" y="22860"/>
                  </a:lnTo>
                  <a:lnTo>
                    <a:pt x="948664" y="22542"/>
                  </a:lnTo>
                  <a:lnTo>
                    <a:pt x="948664" y="0"/>
                  </a:lnTo>
                  <a:close/>
                </a:path>
              </a:pathLst>
            </a:custGeom>
            <a:solidFill>
              <a:srgbClr val="24282A"/>
            </a:solidFill>
          </p:spPr>
          <p:txBody>
            <a:bodyPr wrap="square" lIns="0" tIns="0" rIns="0" bIns="0" rtlCol="0"/>
            <a:lstStyle/>
            <a:p>
              <a:endParaRPr/>
            </a:p>
          </p:txBody>
        </p:sp>
        <p:pic>
          <p:nvPicPr>
            <p:cNvPr id="28" name="object 28"/>
            <p:cNvPicPr/>
            <p:nvPr/>
          </p:nvPicPr>
          <p:blipFill>
            <a:blip r:embed="rId9" cstate="print"/>
            <a:stretch>
              <a:fillRect/>
            </a:stretch>
          </p:blipFill>
          <p:spPr>
            <a:xfrm>
              <a:off x="637799" y="620402"/>
              <a:ext cx="219214" cy="233629"/>
            </a:xfrm>
            <a:prstGeom prst="rect">
              <a:avLst/>
            </a:prstGeom>
          </p:spPr>
        </p:pic>
        <p:pic>
          <p:nvPicPr>
            <p:cNvPr id="29" name="object 29"/>
            <p:cNvPicPr/>
            <p:nvPr/>
          </p:nvPicPr>
          <p:blipFill>
            <a:blip r:embed="rId10" cstate="print"/>
            <a:stretch>
              <a:fillRect/>
            </a:stretch>
          </p:blipFill>
          <p:spPr>
            <a:xfrm>
              <a:off x="1027125" y="628699"/>
              <a:ext cx="184137" cy="223913"/>
            </a:xfrm>
            <a:prstGeom prst="rect">
              <a:avLst/>
            </a:prstGeom>
          </p:spPr>
        </p:pic>
        <p:pic>
          <p:nvPicPr>
            <p:cNvPr id="30" name="object 30"/>
            <p:cNvPicPr/>
            <p:nvPr/>
          </p:nvPicPr>
          <p:blipFill>
            <a:blip r:embed="rId11" cstate="print"/>
            <a:stretch>
              <a:fillRect/>
            </a:stretch>
          </p:blipFill>
          <p:spPr>
            <a:xfrm>
              <a:off x="670038" y="1530249"/>
              <a:ext cx="174447" cy="223913"/>
            </a:xfrm>
            <a:prstGeom prst="rect">
              <a:avLst/>
            </a:prstGeom>
          </p:spPr>
        </p:pic>
        <p:pic>
          <p:nvPicPr>
            <p:cNvPr id="31" name="object 31"/>
            <p:cNvPicPr/>
            <p:nvPr/>
          </p:nvPicPr>
          <p:blipFill>
            <a:blip r:embed="rId10" cstate="print"/>
            <a:stretch>
              <a:fillRect/>
            </a:stretch>
          </p:blipFill>
          <p:spPr>
            <a:xfrm>
              <a:off x="1027125" y="1530248"/>
              <a:ext cx="184137" cy="223913"/>
            </a:xfrm>
            <a:prstGeom prst="rect">
              <a:avLst/>
            </a:prstGeom>
          </p:spPr>
        </p:pic>
        <p:sp>
          <p:nvSpPr>
            <p:cNvPr id="32" name="object 32"/>
            <p:cNvSpPr/>
            <p:nvPr/>
          </p:nvSpPr>
          <p:spPr>
            <a:xfrm>
              <a:off x="618526" y="1079337"/>
              <a:ext cx="277495" cy="224154"/>
            </a:xfrm>
            <a:custGeom>
              <a:avLst/>
              <a:gdLst/>
              <a:ahLst/>
              <a:cxnLst/>
              <a:rect l="l" t="t" r="r" b="b"/>
              <a:pathLst>
                <a:path w="277494" h="224155">
                  <a:moveTo>
                    <a:pt x="277469" y="0"/>
                  </a:moveTo>
                  <a:lnTo>
                    <a:pt x="248958" y="0"/>
                  </a:lnTo>
                  <a:lnTo>
                    <a:pt x="209630" y="153961"/>
                  </a:lnTo>
                  <a:lnTo>
                    <a:pt x="202933" y="183515"/>
                  </a:lnTo>
                  <a:lnTo>
                    <a:pt x="202298" y="183515"/>
                  </a:lnTo>
                  <a:lnTo>
                    <a:pt x="199288" y="169894"/>
                  </a:lnTo>
                  <a:lnTo>
                    <a:pt x="193230" y="144995"/>
                  </a:lnTo>
                  <a:lnTo>
                    <a:pt x="154076" y="0"/>
                  </a:lnTo>
                  <a:lnTo>
                    <a:pt x="123698" y="0"/>
                  </a:lnTo>
                  <a:lnTo>
                    <a:pt x="83299" y="144995"/>
                  </a:lnTo>
                  <a:lnTo>
                    <a:pt x="79076" y="160850"/>
                  </a:lnTo>
                  <a:lnTo>
                    <a:pt x="73901" y="183515"/>
                  </a:lnTo>
                  <a:lnTo>
                    <a:pt x="73279" y="183515"/>
                  </a:lnTo>
                  <a:lnTo>
                    <a:pt x="67728" y="157883"/>
                  </a:lnTo>
                  <a:lnTo>
                    <a:pt x="29438" y="0"/>
                  </a:lnTo>
                  <a:lnTo>
                    <a:pt x="0" y="0"/>
                  </a:lnTo>
                  <a:lnTo>
                    <a:pt x="57937" y="223913"/>
                  </a:lnTo>
                  <a:lnTo>
                    <a:pt x="86118" y="223913"/>
                  </a:lnTo>
                  <a:lnTo>
                    <a:pt x="133835" y="51943"/>
                  </a:lnTo>
                  <a:lnTo>
                    <a:pt x="138417" y="31940"/>
                  </a:lnTo>
                  <a:lnTo>
                    <a:pt x="139039" y="31940"/>
                  </a:lnTo>
                  <a:lnTo>
                    <a:pt x="144461" y="55193"/>
                  </a:lnTo>
                  <a:lnTo>
                    <a:pt x="188214" y="223913"/>
                  </a:lnTo>
                  <a:lnTo>
                    <a:pt x="215138" y="223913"/>
                  </a:lnTo>
                  <a:lnTo>
                    <a:pt x="277469" y="0"/>
                  </a:lnTo>
                  <a:close/>
                </a:path>
              </a:pathLst>
            </a:custGeom>
            <a:solidFill>
              <a:srgbClr val="24282A"/>
            </a:solidFill>
          </p:spPr>
          <p:txBody>
            <a:bodyPr wrap="square" lIns="0" tIns="0" rIns="0" bIns="0" rtlCol="0"/>
            <a:lstStyle/>
            <a:p>
              <a:endParaRPr/>
            </a:p>
          </p:txBody>
        </p:sp>
        <p:pic>
          <p:nvPicPr>
            <p:cNvPr id="33" name="object 33"/>
            <p:cNvPicPr/>
            <p:nvPr/>
          </p:nvPicPr>
          <p:blipFill>
            <a:blip r:embed="rId12" cstate="print"/>
            <a:stretch>
              <a:fillRect/>
            </a:stretch>
          </p:blipFill>
          <p:spPr>
            <a:xfrm>
              <a:off x="1009583" y="1074322"/>
              <a:ext cx="219214" cy="233629"/>
            </a:xfrm>
            <a:prstGeom prst="rect">
              <a:avLst/>
            </a:prstGeom>
          </p:spPr>
        </p:pic>
      </p:grpSp>
      <p:sp>
        <p:nvSpPr>
          <p:cNvPr id="34" name="object 34"/>
          <p:cNvSpPr txBox="1">
            <a:spLocks noGrp="1"/>
          </p:cNvSpPr>
          <p:nvPr>
            <p:ph type="title"/>
          </p:nvPr>
        </p:nvSpPr>
        <p:spPr>
          <a:xfrm>
            <a:off x="3614271" y="322283"/>
            <a:ext cx="4306047" cy="2079619"/>
          </a:xfrm>
          <a:prstGeom prst="rect">
            <a:avLst/>
          </a:prstGeom>
        </p:spPr>
        <p:txBody>
          <a:bodyPr vert="horz" wrap="square" lIns="0" tIns="74781" rIns="0" bIns="0" rtlCol="0">
            <a:spAutoFit/>
          </a:bodyPr>
          <a:lstStyle/>
          <a:p>
            <a:pPr marL="16435">
              <a:lnSpc>
                <a:spcPct val="100000"/>
              </a:lnSpc>
              <a:spcBef>
                <a:spcPts val="589"/>
              </a:spcBef>
            </a:pPr>
            <a:r>
              <a:rPr dirty="0">
                <a:solidFill>
                  <a:srgbClr val="0B9376"/>
                </a:solidFill>
              </a:rPr>
              <a:t>Suite</a:t>
            </a:r>
            <a:r>
              <a:rPr spc="-201" dirty="0">
                <a:solidFill>
                  <a:srgbClr val="0B9376"/>
                </a:solidFill>
              </a:rPr>
              <a:t> </a:t>
            </a:r>
            <a:r>
              <a:rPr lang="en-US" spc="-71" dirty="0">
                <a:solidFill>
                  <a:srgbClr val="0B9376"/>
                </a:solidFill>
              </a:rPr>
              <a:t>304</a:t>
            </a:r>
            <a:endParaRPr spc="214" dirty="0">
              <a:solidFill>
                <a:srgbClr val="0B9376"/>
              </a:solidFill>
            </a:endParaRPr>
          </a:p>
          <a:p>
            <a:pPr marL="16435" marR="6574">
              <a:lnSpc>
                <a:spcPct val="102800"/>
              </a:lnSpc>
              <a:spcBef>
                <a:spcPts val="181"/>
              </a:spcBef>
            </a:pPr>
            <a:r>
              <a:rPr lang="en-US" sz="3365" b="0" dirty="0">
                <a:solidFill>
                  <a:srgbClr val="231F20"/>
                </a:solidFill>
                <a:latin typeface="Arial"/>
                <a:cs typeface="Arial"/>
              </a:rPr>
              <a:t>520 3</a:t>
            </a:r>
            <a:r>
              <a:rPr lang="en-US" sz="3365" b="0" baseline="30000" dirty="0">
                <a:solidFill>
                  <a:srgbClr val="231F20"/>
                </a:solidFill>
                <a:latin typeface="Arial"/>
                <a:cs typeface="Arial"/>
              </a:rPr>
              <a:t>rd</a:t>
            </a:r>
            <a:r>
              <a:rPr lang="en-US" sz="3365" b="0" dirty="0">
                <a:solidFill>
                  <a:srgbClr val="231F20"/>
                </a:solidFill>
                <a:latin typeface="Arial"/>
                <a:cs typeface="Arial"/>
              </a:rPr>
              <a:t> Avenue SW</a:t>
            </a:r>
            <a:br>
              <a:rPr lang="en-US" sz="3365" b="0" dirty="0">
                <a:solidFill>
                  <a:srgbClr val="231F20"/>
                </a:solidFill>
                <a:latin typeface="Arial"/>
                <a:cs typeface="Arial"/>
              </a:rPr>
            </a:br>
            <a:r>
              <a:rPr lang="en-US" sz="3365" b="0" dirty="0">
                <a:solidFill>
                  <a:srgbClr val="231F20"/>
                </a:solidFill>
              </a:rPr>
              <a:t>1,112</a:t>
            </a:r>
            <a:r>
              <a:rPr sz="3365" b="0" spc="-19" dirty="0">
                <a:solidFill>
                  <a:srgbClr val="231F20"/>
                </a:solidFill>
                <a:latin typeface="Arial"/>
                <a:cs typeface="Arial"/>
              </a:rPr>
              <a:t> </a:t>
            </a:r>
            <a:r>
              <a:rPr sz="3365" b="0" spc="-32" dirty="0">
                <a:solidFill>
                  <a:srgbClr val="231F20"/>
                </a:solidFill>
                <a:latin typeface="Arial"/>
                <a:cs typeface="Arial"/>
              </a:rPr>
              <a:t>SF</a:t>
            </a:r>
            <a:endParaRPr sz="3365" dirty="0">
              <a:latin typeface="Arial"/>
              <a:cs typeface="Arial"/>
            </a:endParaRPr>
          </a:p>
        </p:txBody>
      </p:sp>
      <p:pic>
        <p:nvPicPr>
          <p:cNvPr id="35" name="object 35"/>
          <p:cNvPicPr/>
          <p:nvPr/>
        </p:nvPicPr>
        <p:blipFill>
          <a:blip r:embed="rId13" cstate="print"/>
          <a:stretch>
            <a:fillRect/>
          </a:stretch>
        </p:blipFill>
        <p:spPr>
          <a:xfrm>
            <a:off x="1264028" y="9433859"/>
            <a:ext cx="13016746" cy="624541"/>
          </a:xfrm>
          <a:prstGeom prst="rect">
            <a:avLst/>
          </a:prstGeom>
        </p:spPr>
      </p:pic>
      <p:sp>
        <p:nvSpPr>
          <p:cNvPr id="20" name="Text Placeholder 27">
            <a:extLst>
              <a:ext uri="{FF2B5EF4-FFF2-40B4-BE49-F238E27FC236}">
                <a16:creationId xmlns:a16="http://schemas.microsoft.com/office/drawing/2014/main" id="{D36DBB37-AB35-878F-92B6-505B93C9D2F2}"/>
              </a:ext>
            </a:extLst>
          </p:cNvPr>
          <p:cNvSpPr txBox="1">
            <a:spLocks/>
          </p:cNvSpPr>
          <p:nvPr/>
        </p:nvSpPr>
        <p:spPr>
          <a:xfrm>
            <a:off x="1461247" y="2868255"/>
            <a:ext cx="4306047" cy="250928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Multi-use shared meeting rooms</a:t>
            </a:r>
          </a:p>
          <a:p>
            <a:pPr marL="369824" indent="-369824">
              <a:buFont typeface="Arial" panose="020B0604020202020204" pitchFamily="34" charset="0"/>
              <a:buChar char="•"/>
            </a:pPr>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3 offices and 5 workstations</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Wi-Fi provided and fully furnished</a:t>
            </a:r>
          </a:p>
          <a:p>
            <a:endParaRPr lang="en-US" sz="1553" dirty="0">
              <a:latin typeface="Arial" panose="020B0604020202020204" pitchFamily="34" charset="0"/>
              <a:cs typeface="Arial" panose="020B0604020202020204" pitchFamily="34" charset="0"/>
            </a:endParaRPr>
          </a:p>
          <a:p>
            <a:pPr marL="369824" indent="-369824">
              <a:buFont typeface="Arial" panose="020B0604020202020204" pitchFamily="34" charset="0"/>
              <a:buChar char="•"/>
            </a:pPr>
            <a:r>
              <a:rPr lang="en-US" sz="1553" dirty="0">
                <a:latin typeface="Arial" panose="020B0604020202020204" pitchFamily="34" charset="0"/>
                <a:cs typeface="Arial" panose="020B0604020202020204" pitchFamily="34" charset="0"/>
              </a:rPr>
              <a:t>Large windows overlooking </a:t>
            </a:r>
            <a:r>
              <a:rPr lang="en-US" sz="1553" dirty="0">
                <a:solidFill>
                  <a:schemeClr val="tx1"/>
                </a:solidFill>
                <a:latin typeface="Arial" panose="020B0604020202020204" pitchFamily="34" charset="0"/>
                <a:cs typeface="Arial" panose="020B0604020202020204" pitchFamily="34" charset="0"/>
              </a:rPr>
              <a:t>Calgary</a:t>
            </a:r>
            <a:endParaRPr lang="en-US" sz="1553"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A9D78080-76B7-9982-E5A0-4C3935AB4488}"/>
              </a:ext>
            </a:extLst>
          </p:cNvPr>
          <p:cNvPicPr>
            <a:picLocks noChangeAspect="1"/>
          </p:cNvPicPr>
          <p:nvPr/>
        </p:nvPicPr>
        <p:blipFill>
          <a:blip r:embed="rId14"/>
          <a:stretch>
            <a:fillRect/>
          </a:stretch>
        </p:blipFill>
        <p:spPr>
          <a:xfrm>
            <a:off x="1596638" y="4717412"/>
            <a:ext cx="5021663" cy="2170120"/>
          </a:xfrm>
          <a:prstGeom prst="rect">
            <a:avLst/>
          </a:prstGeom>
        </p:spPr>
      </p:pic>
      <p:sp>
        <p:nvSpPr>
          <p:cNvPr id="37" name="TextBox 36">
            <a:extLst>
              <a:ext uri="{FF2B5EF4-FFF2-40B4-BE49-F238E27FC236}">
                <a16:creationId xmlns:a16="http://schemas.microsoft.com/office/drawing/2014/main" id="{1D7250A1-3096-D549-878A-49B285D3AAA6}"/>
              </a:ext>
            </a:extLst>
          </p:cNvPr>
          <p:cNvSpPr txBox="1"/>
          <p:nvPr/>
        </p:nvSpPr>
        <p:spPr>
          <a:xfrm>
            <a:off x="2560943" y="6708296"/>
            <a:ext cx="3327873" cy="331309"/>
          </a:xfrm>
          <a:prstGeom prst="rect">
            <a:avLst/>
          </a:prstGeom>
          <a:noFill/>
        </p:spPr>
        <p:txBody>
          <a:bodyPr wrap="square" rtlCol="0">
            <a:spAutoFit/>
          </a:bodyPr>
          <a:lstStyle/>
          <a:p>
            <a:r>
              <a:rPr lang="en-US" sz="1553" dirty="0"/>
              <a:t>Rendering – 2-person workstation </a:t>
            </a:r>
          </a:p>
        </p:txBody>
      </p:sp>
      <p:pic>
        <p:nvPicPr>
          <p:cNvPr id="23" name="Picture 22">
            <a:extLst>
              <a:ext uri="{FF2B5EF4-FFF2-40B4-BE49-F238E27FC236}">
                <a16:creationId xmlns:a16="http://schemas.microsoft.com/office/drawing/2014/main" id="{AE770B74-CCAA-8020-E308-C31C3DD77000}"/>
              </a:ext>
            </a:extLst>
          </p:cNvPr>
          <p:cNvPicPr>
            <a:picLocks noChangeAspect="1"/>
          </p:cNvPicPr>
          <p:nvPr/>
        </p:nvPicPr>
        <p:blipFill>
          <a:blip r:embed="rId15"/>
          <a:stretch>
            <a:fillRect/>
          </a:stretch>
        </p:blipFill>
        <p:spPr>
          <a:xfrm>
            <a:off x="1596638" y="6778758"/>
            <a:ext cx="5243406" cy="2237716"/>
          </a:xfrm>
          <a:prstGeom prst="rect">
            <a:avLst/>
          </a:prstGeom>
        </p:spPr>
      </p:pic>
      <p:sp>
        <p:nvSpPr>
          <p:cNvPr id="40" name="TextBox 39">
            <a:extLst>
              <a:ext uri="{FF2B5EF4-FFF2-40B4-BE49-F238E27FC236}">
                <a16:creationId xmlns:a16="http://schemas.microsoft.com/office/drawing/2014/main" id="{3A5E032E-3B10-9B3D-7472-203F30378C43}"/>
              </a:ext>
            </a:extLst>
          </p:cNvPr>
          <p:cNvSpPr txBox="1"/>
          <p:nvPr/>
        </p:nvSpPr>
        <p:spPr>
          <a:xfrm>
            <a:off x="2845981" y="8837239"/>
            <a:ext cx="2522977" cy="331309"/>
          </a:xfrm>
          <a:prstGeom prst="rect">
            <a:avLst/>
          </a:prstGeom>
          <a:noFill/>
        </p:spPr>
        <p:txBody>
          <a:bodyPr wrap="square" rtlCol="0">
            <a:spAutoFit/>
          </a:bodyPr>
          <a:lstStyle/>
          <a:p>
            <a:r>
              <a:rPr lang="en-US" sz="1553" dirty="0"/>
              <a:t>Rendering – Private office</a:t>
            </a:r>
          </a:p>
        </p:txBody>
      </p:sp>
      <p:pic>
        <p:nvPicPr>
          <p:cNvPr id="12" name="Picture 11">
            <a:extLst>
              <a:ext uri="{FF2B5EF4-FFF2-40B4-BE49-F238E27FC236}">
                <a16:creationId xmlns:a16="http://schemas.microsoft.com/office/drawing/2014/main" id="{25040049-86E7-4B30-F3BB-438C9674F75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2400" y="8304640"/>
            <a:ext cx="493059" cy="548281"/>
          </a:xfrm>
          <a:prstGeom prst="rect">
            <a:avLst/>
          </a:prstGeom>
        </p:spPr>
      </p:pic>
      <p:sp>
        <p:nvSpPr>
          <p:cNvPr id="347" name="Rectangle 319">
            <a:extLst>
              <a:ext uri="{FF2B5EF4-FFF2-40B4-BE49-F238E27FC236}">
                <a16:creationId xmlns:a16="http://schemas.microsoft.com/office/drawing/2014/main" id="{F542700E-46E5-502E-73C0-41712BB9710E}"/>
              </a:ext>
            </a:extLst>
          </p:cNvPr>
          <p:cNvSpPr>
            <a:spLocks noChangeArrowheads="1"/>
          </p:cNvSpPr>
          <p:nvPr/>
        </p:nvSpPr>
        <p:spPr bwMode="auto">
          <a:xfrm rot="16200000">
            <a:off x="4222376" y="3134227"/>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348" name="Rectangle 324">
            <a:extLst>
              <a:ext uri="{FF2B5EF4-FFF2-40B4-BE49-F238E27FC236}">
                <a16:creationId xmlns:a16="http://schemas.microsoft.com/office/drawing/2014/main" id="{D5D9BE09-2E15-5DEB-29D2-5BDA3BBEAA8F}"/>
              </a:ext>
            </a:extLst>
          </p:cNvPr>
          <p:cNvSpPr>
            <a:spLocks noChangeArrowheads="1"/>
          </p:cNvSpPr>
          <p:nvPr/>
        </p:nvSpPr>
        <p:spPr bwMode="auto">
          <a:xfrm rot="16200000">
            <a:off x="4222376" y="3730007"/>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667" name="Rectangle 643">
            <a:extLst>
              <a:ext uri="{FF2B5EF4-FFF2-40B4-BE49-F238E27FC236}">
                <a16:creationId xmlns:a16="http://schemas.microsoft.com/office/drawing/2014/main" id="{5BA6BBC2-EFB3-4F51-D952-10B60612D0C1}"/>
              </a:ext>
            </a:extLst>
          </p:cNvPr>
          <p:cNvSpPr>
            <a:spLocks noChangeArrowheads="1"/>
          </p:cNvSpPr>
          <p:nvPr/>
        </p:nvSpPr>
        <p:spPr bwMode="auto">
          <a:xfrm>
            <a:off x="1264024" y="0"/>
            <a:ext cx="13016753"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sp>
        <p:nvSpPr>
          <p:cNvPr id="668" name="Rectangle 648">
            <a:extLst>
              <a:ext uri="{FF2B5EF4-FFF2-40B4-BE49-F238E27FC236}">
                <a16:creationId xmlns:a16="http://schemas.microsoft.com/office/drawing/2014/main" id="{46B853DC-E2B1-F629-F556-69B3E5DFBC9D}"/>
              </a:ext>
            </a:extLst>
          </p:cNvPr>
          <p:cNvSpPr>
            <a:spLocks noChangeArrowheads="1"/>
          </p:cNvSpPr>
          <p:nvPr/>
        </p:nvSpPr>
        <p:spPr bwMode="auto">
          <a:xfrm>
            <a:off x="1264024" y="595779"/>
            <a:ext cx="1301675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334" tIns="59167" rIns="118334" bIns="59167"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F481E105-CBE8-D29A-3464-FC25E742F13A}"/>
              </a:ext>
            </a:extLst>
          </p:cNvPr>
          <p:cNvGrpSpPr>
            <a:grpSpLocks/>
          </p:cNvGrpSpPr>
          <p:nvPr/>
        </p:nvGrpSpPr>
        <p:grpSpPr>
          <a:xfrm>
            <a:off x="8068235" y="3529560"/>
            <a:ext cx="5778907" cy="4389082"/>
            <a:chOff x="3170" y="12"/>
            <a:chExt cx="6770471" cy="5572760"/>
          </a:xfrm>
        </p:grpSpPr>
        <p:sp>
          <p:nvSpPr>
            <p:cNvPr id="11" name="Graphic 5">
              <a:extLst>
                <a:ext uri="{FF2B5EF4-FFF2-40B4-BE49-F238E27FC236}">
                  <a16:creationId xmlns:a16="http://schemas.microsoft.com/office/drawing/2014/main" id="{9A9587FF-9597-456A-2A12-876B52B3398D}"/>
                </a:ext>
              </a:extLst>
            </p:cNvPr>
            <p:cNvSpPr/>
            <p:nvPr/>
          </p:nvSpPr>
          <p:spPr>
            <a:xfrm>
              <a:off x="3175" y="5422517"/>
              <a:ext cx="6770370" cy="3810"/>
            </a:xfrm>
            <a:custGeom>
              <a:avLst/>
              <a:gdLst/>
              <a:ahLst/>
              <a:cxnLst/>
              <a:rect l="l" t="t" r="r" b="b"/>
              <a:pathLst>
                <a:path w="6770370" h="3810">
                  <a:moveTo>
                    <a:pt x="0" y="3286"/>
                  </a:moveTo>
                  <a:lnTo>
                    <a:pt x="6770021"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3" name="Graphic 6">
              <a:extLst>
                <a:ext uri="{FF2B5EF4-FFF2-40B4-BE49-F238E27FC236}">
                  <a16:creationId xmlns:a16="http://schemas.microsoft.com/office/drawing/2014/main" id="{AEB91559-B4FF-761D-337C-FCD4E6628FC7}"/>
                </a:ext>
              </a:extLst>
            </p:cNvPr>
            <p:cNvSpPr/>
            <p:nvPr/>
          </p:nvSpPr>
          <p:spPr>
            <a:xfrm>
              <a:off x="3174" y="5547613"/>
              <a:ext cx="6770370" cy="6350"/>
            </a:xfrm>
            <a:custGeom>
              <a:avLst/>
              <a:gdLst/>
              <a:ahLst/>
              <a:cxnLst/>
              <a:rect l="l" t="t" r="r" b="b"/>
              <a:pathLst>
                <a:path w="6770370" h="6350">
                  <a:moveTo>
                    <a:pt x="0" y="6349"/>
                  </a:moveTo>
                  <a:lnTo>
                    <a:pt x="0" y="0"/>
                  </a:lnTo>
                  <a:lnTo>
                    <a:pt x="6770021" y="0"/>
                  </a:lnTo>
                  <a:lnTo>
                    <a:pt x="6770021" y="6349"/>
                  </a:lnTo>
                  <a:lnTo>
                    <a:pt x="0" y="6349"/>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4" name="Graphic 7">
              <a:extLst>
                <a:ext uri="{FF2B5EF4-FFF2-40B4-BE49-F238E27FC236}">
                  <a16:creationId xmlns:a16="http://schemas.microsoft.com/office/drawing/2014/main" id="{454D7F86-D1AE-36C0-7739-AC3236120CC0}"/>
                </a:ext>
              </a:extLst>
            </p:cNvPr>
            <p:cNvSpPr/>
            <p:nvPr/>
          </p:nvSpPr>
          <p:spPr>
            <a:xfrm>
              <a:off x="6695727" y="78180"/>
              <a:ext cx="11430" cy="5473065"/>
            </a:xfrm>
            <a:custGeom>
              <a:avLst/>
              <a:gdLst/>
              <a:ahLst/>
              <a:cxnLst/>
              <a:rect l="l" t="t" r="r" b="b"/>
              <a:pathLst>
                <a:path w="11430" h="5473065">
                  <a:moveTo>
                    <a:pt x="11252" y="5472531"/>
                  </a:moveTo>
                  <a:lnTo>
                    <a:pt x="0" y="5472531"/>
                  </a:lnTo>
                  <a:lnTo>
                    <a:pt x="0" y="0"/>
                  </a:lnTo>
                  <a:lnTo>
                    <a:pt x="11252" y="0"/>
                  </a:lnTo>
                  <a:lnTo>
                    <a:pt x="11252" y="5472531"/>
                  </a:lnTo>
                  <a:close/>
                </a:path>
              </a:pathLst>
            </a:custGeom>
            <a:solidFill>
              <a:srgbClr val="FFFFFF"/>
            </a:solidFill>
          </p:spPr>
          <p:txBody>
            <a:bodyPr wrap="square" lIns="0" tIns="0" rIns="0" bIns="0" rtlCol="0">
              <a:prstTxWarp prst="textNoShape">
                <a:avLst/>
              </a:prstTxWarp>
              <a:noAutofit/>
            </a:bodyPr>
            <a:lstStyle/>
            <a:p>
              <a:endParaRPr lang="en-US"/>
            </a:p>
          </p:txBody>
        </p:sp>
        <p:sp>
          <p:nvSpPr>
            <p:cNvPr id="15" name="Graphic 8">
              <a:extLst>
                <a:ext uri="{FF2B5EF4-FFF2-40B4-BE49-F238E27FC236}">
                  <a16:creationId xmlns:a16="http://schemas.microsoft.com/office/drawing/2014/main" id="{15466BEE-21B8-C956-A32C-CA5AEB167A5C}"/>
                </a:ext>
              </a:extLst>
            </p:cNvPr>
            <p:cNvSpPr/>
            <p:nvPr/>
          </p:nvSpPr>
          <p:spPr>
            <a:xfrm>
              <a:off x="6695727" y="78180"/>
              <a:ext cx="11430" cy="5473065"/>
            </a:xfrm>
            <a:custGeom>
              <a:avLst/>
              <a:gdLst/>
              <a:ahLst/>
              <a:cxnLst/>
              <a:rect l="l" t="t" r="r" b="b"/>
              <a:pathLst>
                <a:path w="11430" h="5473065">
                  <a:moveTo>
                    <a:pt x="0" y="0"/>
                  </a:moveTo>
                  <a:lnTo>
                    <a:pt x="0" y="5472531"/>
                  </a:lnTo>
                  <a:lnTo>
                    <a:pt x="11252" y="5472531"/>
                  </a:lnTo>
                  <a:lnTo>
                    <a:pt x="11252"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6" name="Graphic 9">
              <a:extLst>
                <a:ext uri="{FF2B5EF4-FFF2-40B4-BE49-F238E27FC236}">
                  <a16:creationId xmlns:a16="http://schemas.microsoft.com/office/drawing/2014/main" id="{4967F328-4578-FB91-3798-B3B3AA4F941F}"/>
                </a:ext>
              </a:extLst>
            </p:cNvPr>
            <p:cNvSpPr/>
            <p:nvPr/>
          </p:nvSpPr>
          <p:spPr>
            <a:xfrm>
              <a:off x="6661946" y="78180"/>
              <a:ext cx="1270" cy="5473065"/>
            </a:xfrm>
            <a:custGeom>
              <a:avLst/>
              <a:gdLst/>
              <a:ahLst/>
              <a:cxnLst/>
              <a:rect l="l" t="t" r="r" b="b"/>
              <a:pathLst>
                <a:path h="5473065">
                  <a:moveTo>
                    <a:pt x="0" y="0"/>
                  </a:moveTo>
                  <a:lnTo>
                    <a:pt x="0" y="547260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7" name="Graphic 10">
              <a:extLst>
                <a:ext uri="{FF2B5EF4-FFF2-40B4-BE49-F238E27FC236}">
                  <a16:creationId xmlns:a16="http://schemas.microsoft.com/office/drawing/2014/main" id="{817F7F16-F1C1-17A5-298B-D1EB43C7A06E}"/>
                </a:ext>
              </a:extLst>
            </p:cNvPr>
            <p:cNvSpPr/>
            <p:nvPr/>
          </p:nvSpPr>
          <p:spPr>
            <a:xfrm>
              <a:off x="3175" y="5278132"/>
              <a:ext cx="6770370" cy="6350"/>
            </a:xfrm>
            <a:custGeom>
              <a:avLst/>
              <a:gdLst/>
              <a:ahLst/>
              <a:cxnLst/>
              <a:rect l="l" t="t" r="r" b="b"/>
              <a:pathLst>
                <a:path w="6770370" h="6350">
                  <a:moveTo>
                    <a:pt x="0" y="6349"/>
                  </a:moveTo>
                  <a:lnTo>
                    <a:pt x="0" y="0"/>
                  </a:lnTo>
                  <a:lnTo>
                    <a:pt x="6770021" y="0"/>
                  </a:lnTo>
                  <a:lnTo>
                    <a:pt x="6770021" y="6349"/>
                  </a:lnTo>
                  <a:lnTo>
                    <a:pt x="0" y="6349"/>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18" name="Graphic 11">
              <a:extLst>
                <a:ext uri="{FF2B5EF4-FFF2-40B4-BE49-F238E27FC236}">
                  <a16:creationId xmlns:a16="http://schemas.microsoft.com/office/drawing/2014/main" id="{D6742AFE-48B9-AF26-10CE-6BD504C0A01A}"/>
                </a:ext>
              </a:extLst>
            </p:cNvPr>
            <p:cNvSpPr/>
            <p:nvPr/>
          </p:nvSpPr>
          <p:spPr>
            <a:xfrm>
              <a:off x="6736951" y="78180"/>
              <a:ext cx="1270" cy="5473065"/>
            </a:xfrm>
            <a:custGeom>
              <a:avLst/>
              <a:gdLst/>
              <a:ahLst/>
              <a:cxnLst/>
              <a:rect l="l" t="t" r="r" b="b"/>
              <a:pathLst>
                <a:path h="5473065">
                  <a:moveTo>
                    <a:pt x="0" y="0"/>
                  </a:moveTo>
                  <a:lnTo>
                    <a:pt x="0" y="5472569"/>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19" name="Graphic 12">
              <a:extLst>
                <a:ext uri="{FF2B5EF4-FFF2-40B4-BE49-F238E27FC236}">
                  <a16:creationId xmlns:a16="http://schemas.microsoft.com/office/drawing/2014/main" id="{EE3A6FB1-2E74-482E-1EFE-ABA30F44A4AF}"/>
                </a:ext>
              </a:extLst>
            </p:cNvPr>
            <p:cNvSpPr/>
            <p:nvPr/>
          </p:nvSpPr>
          <p:spPr>
            <a:xfrm>
              <a:off x="3170" y="12"/>
              <a:ext cx="6770370" cy="5572760"/>
            </a:xfrm>
            <a:custGeom>
              <a:avLst/>
              <a:gdLst/>
              <a:ahLst/>
              <a:cxnLst/>
              <a:rect l="l" t="t" r="r" b="b"/>
              <a:pathLst>
                <a:path w="6770370" h="5572760">
                  <a:moveTo>
                    <a:pt x="5451856" y="0"/>
                  </a:moveTo>
                  <a:lnTo>
                    <a:pt x="0" y="0"/>
                  </a:lnTo>
                  <a:lnTo>
                    <a:pt x="0" y="6350"/>
                  </a:lnTo>
                  <a:lnTo>
                    <a:pt x="5451856" y="6350"/>
                  </a:lnTo>
                  <a:lnTo>
                    <a:pt x="5451856" y="0"/>
                  </a:lnTo>
                  <a:close/>
                </a:path>
                <a:path w="6770370" h="5572760">
                  <a:moveTo>
                    <a:pt x="6770014" y="5566359"/>
                  </a:moveTo>
                  <a:lnTo>
                    <a:pt x="0" y="5566359"/>
                  </a:lnTo>
                  <a:lnTo>
                    <a:pt x="0" y="5572709"/>
                  </a:lnTo>
                  <a:lnTo>
                    <a:pt x="6770014" y="5572709"/>
                  </a:lnTo>
                  <a:lnTo>
                    <a:pt x="6770014" y="5566359"/>
                  </a:lnTo>
                  <a:close/>
                </a:path>
              </a:pathLst>
            </a:custGeom>
            <a:solidFill>
              <a:srgbClr val="000000"/>
            </a:solidFill>
          </p:spPr>
          <p:txBody>
            <a:bodyPr wrap="square" lIns="0" tIns="0" rIns="0" bIns="0" rtlCol="0">
              <a:prstTxWarp prst="textNoShape">
                <a:avLst/>
              </a:prstTxWarp>
              <a:noAutofit/>
            </a:bodyPr>
            <a:lstStyle/>
            <a:p>
              <a:endParaRPr lang="en-US"/>
            </a:p>
          </p:txBody>
        </p:sp>
        <p:sp>
          <p:nvSpPr>
            <p:cNvPr id="22" name="Graphic 13">
              <a:extLst>
                <a:ext uri="{FF2B5EF4-FFF2-40B4-BE49-F238E27FC236}">
                  <a16:creationId xmlns:a16="http://schemas.microsoft.com/office/drawing/2014/main" id="{DBBE1A68-5D39-F01E-467A-04F1C59D91F2}"/>
                </a:ext>
              </a:extLst>
            </p:cNvPr>
            <p:cNvSpPr/>
            <p:nvPr/>
          </p:nvSpPr>
          <p:spPr>
            <a:xfrm>
              <a:off x="6249449" y="4245787"/>
              <a:ext cx="523875" cy="900430"/>
            </a:xfrm>
            <a:custGeom>
              <a:avLst/>
              <a:gdLst/>
              <a:ahLst/>
              <a:cxnLst/>
              <a:rect l="l" t="t" r="r" b="b"/>
              <a:pathLst>
                <a:path w="523875" h="900430">
                  <a:moveTo>
                    <a:pt x="523748" y="893330"/>
                  </a:moveTo>
                  <a:lnTo>
                    <a:pt x="499031" y="897357"/>
                  </a:lnTo>
                  <a:lnTo>
                    <a:pt x="449999" y="899998"/>
                  </a:lnTo>
                  <a:lnTo>
                    <a:pt x="400966" y="897357"/>
                  </a:lnTo>
                  <a:lnTo>
                    <a:pt x="353464" y="889618"/>
                  </a:lnTo>
                  <a:lnTo>
                    <a:pt x="307765" y="877056"/>
                  </a:lnTo>
                  <a:lnTo>
                    <a:pt x="264144" y="859945"/>
                  </a:lnTo>
                  <a:lnTo>
                    <a:pt x="222876" y="838559"/>
                  </a:lnTo>
                  <a:lnTo>
                    <a:pt x="184236" y="813174"/>
                  </a:lnTo>
                  <a:lnTo>
                    <a:pt x="148497" y="784062"/>
                  </a:lnTo>
                  <a:lnTo>
                    <a:pt x="115935" y="751500"/>
                  </a:lnTo>
                  <a:lnTo>
                    <a:pt x="86824" y="715762"/>
                  </a:lnTo>
                  <a:lnTo>
                    <a:pt x="61438" y="677121"/>
                  </a:lnTo>
                  <a:lnTo>
                    <a:pt x="40052" y="635853"/>
                  </a:lnTo>
                  <a:lnTo>
                    <a:pt x="22941" y="592233"/>
                  </a:lnTo>
                  <a:lnTo>
                    <a:pt x="10379" y="546534"/>
                  </a:lnTo>
                  <a:lnTo>
                    <a:pt x="2640" y="499031"/>
                  </a:lnTo>
                  <a:lnTo>
                    <a:pt x="0" y="449999"/>
                  </a:lnTo>
                  <a:lnTo>
                    <a:pt x="2640" y="400966"/>
                  </a:lnTo>
                  <a:lnTo>
                    <a:pt x="10379" y="353464"/>
                  </a:lnTo>
                  <a:lnTo>
                    <a:pt x="22941" y="307765"/>
                  </a:lnTo>
                  <a:lnTo>
                    <a:pt x="40052" y="264144"/>
                  </a:lnTo>
                  <a:lnTo>
                    <a:pt x="61438" y="222876"/>
                  </a:lnTo>
                  <a:lnTo>
                    <a:pt x="86824" y="184236"/>
                  </a:lnTo>
                  <a:lnTo>
                    <a:pt x="115935" y="148497"/>
                  </a:lnTo>
                  <a:lnTo>
                    <a:pt x="148497" y="115935"/>
                  </a:lnTo>
                  <a:lnTo>
                    <a:pt x="184236" y="86824"/>
                  </a:lnTo>
                  <a:lnTo>
                    <a:pt x="222876" y="61438"/>
                  </a:lnTo>
                  <a:lnTo>
                    <a:pt x="264144" y="40052"/>
                  </a:lnTo>
                  <a:lnTo>
                    <a:pt x="307765" y="22941"/>
                  </a:lnTo>
                  <a:lnTo>
                    <a:pt x="353464" y="10379"/>
                  </a:lnTo>
                  <a:lnTo>
                    <a:pt x="400966" y="2640"/>
                  </a:lnTo>
                  <a:lnTo>
                    <a:pt x="449999" y="0"/>
                  </a:lnTo>
                  <a:lnTo>
                    <a:pt x="499031" y="2640"/>
                  </a:lnTo>
                  <a:lnTo>
                    <a:pt x="523748" y="666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24" name="Graphic 14">
              <a:extLst>
                <a:ext uri="{FF2B5EF4-FFF2-40B4-BE49-F238E27FC236}">
                  <a16:creationId xmlns:a16="http://schemas.microsoft.com/office/drawing/2014/main" id="{6B9E87F0-06DD-8B9B-34D7-9EA4F534ADC6}"/>
                </a:ext>
              </a:extLst>
            </p:cNvPr>
            <p:cNvSpPr/>
            <p:nvPr/>
          </p:nvSpPr>
          <p:spPr>
            <a:xfrm>
              <a:off x="6211946" y="4208284"/>
              <a:ext cx="561340" cy="975360"/>
            </a:xfrm>
            <a:custGeom>
              <a:avLst/>
              <a:gdLst/>
              <a:ahLst/>
              <a:cxnLst/>
              <a:rect l="l" t="t" r="r" b="b"/>
              <a:pathLst>
                <a:path w="561340" h="975360">
                  <a:moveTo>
                    <a:pt x="561251" y="968925"/>
                  </a:moveTo>
                  <a:lnTo>
                    <a:pt x="534451" y="972772"/>
                  </a:lnTo>
                  <a:lnTo>
                    <a:pt x="487502" y="975004"/>
                  </a:lnTo>
                  <a:lnTo>
                    <a:pt x="440552" y="972772"/>
                  </a:lnTo>
                  <a:lnTo>
                    <a:pt x="394865" y="966213"/>
                  </a:lnTo>
                  <a:lnTo>
                    <a:pt x="350645" y="955532"/>
                  </a:lnTo>
                  <a:lnTo>
                    <a:pt x="308096" y="940932"/>
                  </a:lnTo>
                  <a:lnTo>
                    <a:pt x="267423" y="922618"/>
                  </a:lnTo>
                  <a:lnTo>
                    <a:pt x="228829" y="900793"/>
                  </a:lnTo>
                  <a:lnTo>
                    <a:pt x="192520" y="875664"/>
                  </a:lnTo>
                  <a:lnTo>
                    <a:pt x="158699" y="847432"/>
                  </a:lnTo>
                  <a:lnTo>
                    <a:pt x="127571" y="816304"/>
                  </a:lnTo>
                  <a:lnTo>
                    <a:pt x="99340" y="782483"/>
                  </a:lnTo>
                  <a:lnTo>
                    <a:pt x="74210" y="746174"/>
                  </a:lnTo>
                  <a:lnTo>
                    <a:pt x="52386" y="707581"/>
                  </a:lnTo>
                  <a:lnTo>
                    <a:pt x="34072" y="666907"/>
                  </a:lnTo>
                  <a:lnTo>
                    <a:pt x="19471" y="624359"/>
                  </a:lnTo>
                  <a:lnTo>
                    <a:pt x="8790" y="580138"/>
                  </a:lnTo>
                  <a:lnTo>
                    <a:pt x="2231" y="534451"/>
                  </a:lnTo>
                  <a:lnTo>
                    <a:pt x="0" y="487502"/>
                  </a:lnTo>
                  <a:lnTo>
                    <a:pt x="2231" y="440552"/>
                  </a:lnTo>
                  <a:lnTo>
                    <a:pt x="8790" y="394865"/>
                  </a:lnTo>
                  <a:lnTo>
                    <a:pt x="19471" y="350645"/>
                  </a:lnTo>
                  <a:lnTo>
                    <a:pt x="34072" y="308096"/>
                  </a:lnTo>
                  <a:lnTo>
                    <a:pt x="52386" y="267423"/>
                  </a:lnTo>
                  <a:lnTo>
                    <a:pt x="74210" y="228829"/>
                  </a:lnTo>
                  <a:lnTo>
                    <a:pt x="99340" y="192520"/>
                  </a:lnTo>
                  <a:lnTo>
                    <a:pt x="127571" y="158699"/>
                  </a:lnTo>
                  <a:lnTo>
                    <a:pt x="158699" y="127571"/>
                  </a:lnTo>
                  <a:lnTo>
                    <a:pt x="192520" y="99340"/>
                  </a:lnTo>
                  <a:lnTo>
                    <a:pt x="228829" y="74210"/>
                  </a:lnTo>
                  <a:lnTo>
                    <a:pt x="267423" y="52386"/>
                  </a:lnTo>
                  <a:lnTo>
                    <a:pt x="308096" y="34072"/>
                  </a:lnTo>
                  <a:lnTo>
                    <a:pt x="350645" y="19471"/>
                  </a:lnTo>
                  <a:lnTo>
                    <a:pt x="394865" y="8790"/>
                  </a:lnTo>
                  <a:lnTo>
                    <a:pt x="440552" y="2231"/>
                  </a:lnTo>
                  <a:lnTo>
                    <a:pt x="487502" y="0"/>
                  </a:lnTo>
                  <a:lnTo>
                    <a:pt x="534451" y="2231"/>
                  </a:lnTo>
                  <a:lnTo>
                    <a:pt x="561251" y="6078"/>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25" name="Graphic 15">
              <a:extLst>
                <a:ext uri="{FF2B5EF4-FFF2-40B4-BE49-F238E27FC236}">
                  <a16:creationId xmlns:a16="http://schemas.microsoft.com/office/drawing/2014/main" id="{48BD414F-8B78-A1B9-97D5-BFFAF7870F01}"/>
                </a:ext>
              </a:extLst>
            </p:cNvPr>
            <p:cNvSpPr/>
            <p:nvPr/>
          </p:nvSpPr>
          <p:spPr>
            <a:xfrm>
              <a:off x="3175" y="4241687"/>
              <a:ext cx="396875" cy="893444"/>
            </a:xfrm>
            <a:custGeom>
              <a:avLst/>
              <a:gdLst/>
              <a:ahLst/>
              <a:cxnLst/>
              <a:rect l="l" t="t" r="r" b="b"/>
              <a:pathLst>
                <a:path w="396875" h="893444">
                  <a:moveTo>
                    <a:pt x="0" y="0"/>
                  </a:moveTo>
                  <a:lnTo>
                    <a:pt x="42803" y="6972"/>
                  </a:lnTo>
                  <a:lnTo>
                    <a:pt x="88502" y="19535"/>
                  </a:lnTo>
                  <a:lnTo>
                    <a:pt x="132123" y="36646"/>
                  </a:lnTo>
                  <a:lnTo>
                    <a:pt x="173391" y="58032"/>
                  </a:lnTo>
                  <a:lnTo>
                    <a:pt x="212032" y="83417"/>
                  </a:lnTo>
                  <a:lnTo>
                    <a:pt x="247770" y="112529"/>
                  </a:lnTo>
                  <a:lnTo>
                    <a:pt x="280332" y="145091"/>
                  </a:lnTo>
                  <a:lnTo>
                    <a:pt x="309444" y="180829"/>
                  </a:lnTo>
                  <a:lnTo>
                    <a:pt x="334829" y="219470"/>
                  </a:lnTo>
                  <a:lnTo>
                    <a:pt x="356215" y="260738"/>
                  </a:lnTo>
                  <a:lnTo>
                    <a:pt x="373326" y="304358"/>
                  </a:lnTo>
                  <a:lnTo>
                    <a:pt x="385888" y="350057"/>
                  </a:lnTo>
                  <a:lnTo>
                    <a:pt x="393627" y="397560"/>
                  </a:lnTo>
                  <a:lnTo>
                    <a:pt x="396267" y="446592"/>
                  </a:lnTo>
                  <a:lnTo>
                    <a:pt x="393627" y="495625"/>
                  </a:lnTo>
                  <a:lnTo>
                    <a:pt x="385888" y="543127"/>
                  </a:lnTo>
                  <a:lnTo>
                    <a:pt x="373326" y="588826"/>
                  </a:lnTo>
                  <a:lnTo>
                    <a:pt x="356215" y="632447"/>
                  </a:lnTo>
                  <a:lnTo>
                    <a:pt x="334829" y="673715"/>
                  </a:lnTo>
                  <a:lnTo>
                    <a:pt x="309444" y="712355"/>
                  </a:lnTo>
                  <a:lnTo>
                    <a:pt x="280332" y="748094"/>
                  </a:lnTo>
                  <a:lnTo>
                    <a:pt x="247770" y="780656"/>
                  </a:lnTo>
                  <a:lnTo>
                    <a:pt x="212032" y="809767"/>
                  </a:lnTo>
                  <a:lnTo>
                    <a:pt x="173391" y="835153"/>
                  </a:lnTo>
                  <a:lnTo>
                    <a:pt x="132123" y="856539"/>
                  </a:lnTo>
                  <a:lnTo>
                    <a:pt x="88502" y="873650"/>
                  </a:lnTo>
                  <a:lnTo>
                    <a:pt x="42803" y="886212"/>
                  </a:lnTo>
                  <a:lnTo>
                    <a:pt x="0" y="893185"/>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8" name="Graphic 16">
              <a:extLst>
                <a:ext uri="{FF2B5EF4-FFF2-40B4-BE49-F238E27FC236}">
                  <a16:creationId xmlns:a16="http://schemas.microsoft.com/office/drawing/2014/main" id="{457AB1E1-4795-A51A-AEF5-3307EA56A340}"/>
                </a:ext>
              </a:extLst>
            </p:cNvPr>
            <p:cNvSpPr/>
            <p:nvPr/>
          </p:nvSpPr>
          <p:spPr>
            <a:xfrm>
              <a:off x="3175" y="4203984"/>
              <a:ext cx="434340" cy="969010"/>
            </a:xfrm>
            <a:custGeom>
              <a:avLst/>
              <a:gdLst/>
              <a:ahLst/>
              <a:cxnLst/>
              <a:rect l="l" t="t" r="r" b="b"/>
              <a:pathLst>
                <a:path w="434340" h="969010">
                  <a:moveTo>
                    <a:pt x="0" y="0"/>
                  </a:moveTo>
                  <a:lnTo>
                    <a:pt x="38904" y="5585"/>
                  </a:lnTo>
                  <a:lnTo>
                    <a:pt x="83124" y="16266"/>
                  </a:lnTo>
                  <a:lnTo>
                    <a:pt x="125673" y="30866"/>
                  </a:lnTo>
                  <a:lnTo>
                    <a:pt x="166346" y="49180"/>
                  </a:lnTo>
                  <a:lnTo>
                    <a:pt x="204939" y="71005"/>
                  </a:lnTo>
                  <a:lnTo>
                    <a:pt x="241248" y="96134"/>
                  </a:lnTo>
                  <a:lnTo>
                    <a:pt x="275069" y="124366"/>
                  </a:lnTo>
                  <a:lnTo>
                    <a:pt x="306197" y="155494"/>
                  </a:lnTo>
                  <a:lnTo>
                    <a:pt x="334428" y="189315"/>
                  </a:lnTo>
                  <a:lnTo>
                    <a:pt x="359558" y="225624"/>
                  </a:lnTo>
                  <a:lnTo>
                    <a:pt x="381382" y="264217"/>
                  </a:lnTo>
                  <a:lnTo>
                    <a:pt x="399696" y="304891"/>
                  </a:lnTo>
                  <a:lnTo>
                    <a:pt x="414296" y="347439"/>
                  </a:lnTo>
                  <a:lnTo>
                    <a:pt x="424978" y="391660"/>
                  </a:lnTo>
                  <a:lnTo>
                    <a:pt x="431536" y="437347"/>
                  </a:lnTo>
                  <a:lnTo>
                    <a:pt x="433768" y="484296"/>
                  </a:lnTo>
                  <a:lnTo>
                    <a:pt x="431536" y="531246"/>
                  </a:lnTo>
                  <a:lnTo>
                    <a:pt x="424978" y="576933"/>
                  </a:lnTo>
                  <a:lnTo>
                    <a:pt x="414296" y="621153"/>
                  </a:lnTo>
                  <a:lnTo>
                    <a:pt x="399696" y="663702"/>
                  </a:lnTo>
                  <a:lnTo>
                    <a:pt x="381382" y="704375"/>
                  </a:lnTo>
                  <a:lnTo>
                    <a:pt x="359558" y="742969"/>
                  </a:lnTo>
                  <a:lnTo>
                    <a:pt x="334428" y="779278"/>
                  </a:lnTo>
                  <a:lnTo>
                    <a:pt x="306197" y="813099"/>
                  </a:lnTo>
                  <a:lnTo>
                    <a:pt x="275069" y="844227"/>
                  </a:lnTo>
                  <a:lnTo>
                    <a:pt x="241248" y="872458"/>
                  </a:lnTo>
                  <a:lnTo>
                    <a:pt x="204939" y="897588"/>
                  </a:lnTo>
                  <a:lnTo>
                    <a:pt x="166346" y="919412"/>
                  </a:lnTo>
                  <a:lnTo>
                    <a:pt x="125673" y="937726"/>
                  </a:lnTo>
                  <a:lnTo>
                    <a:pt x="83124" y="952327"/>
                  </a:lnTo>
                  <a:lnTo>
                    <a:pt x="38904" y="963008"/>
                  </a:lnTo>
                  <a:lnTo>
                    <a:pt x="0" y="9685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39" name="Graphic 17">
              <a:extLst>
                <a:ext uri="{FF2B5EF4-FFF2-40B4-BE49-F238E27FC236}">
                  <a16:creationId xmlns:a16="http://schemas.microsoft.com/office/drawing/2014/main" id="{02F45ECE-02B7-7A09-9AAD-69C457DD18F4}"/>
                </a:ext>
              </a:extLst>
            </p:cNvPr>
            <p:cNvSpPr/>
            <p:nvPr/>
          </p:nvSpPr>
          <p:spPr>
            <a:xfrm>
              <a:off x="5889455" y="78180"/>
              <a:ext cx="675005" cy="675005"/>
            </a:xfrm>
            <a:custGeom>
              <a:avLst/>
              <a:gdLst/>
              <a:ahLst/>
              <a:cxnLst/>
              <a:rect l="l" t="t" r="r" b="b"/>
              <a:pathLst>
                <a:path w="675005" h="675005">
                  <a:moveTo>
                    <a:pt x="0" y="0"/>
                  </a:moveTo>
                  <a:lnTo>
                    <a:pt x="2540" y="58483"/>
                  </a:lnTo>
                  <a:lnTo>
                    <a:pt x="10134" y="116535"/>
                  </a:lnTo>
                  <a:lnTo>
                    <a:pt x="22733" y="173710"/>
                  </a:lnTo>
                  <a:lnTo>
                    <a:pt x="40233" y="229577"/>
                  </a:lnTo>
                  <a:lnTo>
                    <a:pt x="62522" y="283718"/>
                  </a:lnTo>
                  <a:lnTo>
                    <a:pt x="89408" y="335711"/>
                  </a:lnTo>
                  <a:lnTo>
                    <a:pt x="120700" y="385191"/>
                  </a:lnTo>
                  <a:lnTo>
                    <a:pt x="156159" y="431774"/>
                  </a:lnTo>
                  <a:lnTo>
                    <a:pt x="195529" y="475107"/>
                  </a:lnTo>
                  <a:lnTo>
                    <a:pt x="238493" y="514870"/>
                  </a:lnTo>
                  <a:lnTo>
                    <a:pt x="284746" y="550760"/>
                  </a:lnTo>
                  <a:lnTo>
                    <a:pt x="333946" y="582498"/>
                  </a:lnTo>
                  <a:lnTo>
                    <a:pt x="385699" y="609866"/>
                  </a:lnTo>
                  <a:lnTo>
                    <a:pt x="439635" y="632637"/>
                  </a:lnTo>
                  <a:lnTo>
                    <a:pt x="495338" y="650646"/>
                  </a:lnTo>
                  <a:lnTo>
                    <a:pt x="552386" y="663765"/>
                  </a:lnTo>
                  <a:lnTo>
                    <a:pt x="610362" y="671893"/>
                  </a:lnTo>
                  <a:lnTo>
                    <a:pt x="668832" y="674966"/>
                  </a:lnTo>
                  <a:lnTo>
                    <a:pt x="674992" y="674992"/>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1" name="Graphic 18">
              <a:extLst>
                <a:ext uri="{FF2B5EF4-FFF2-40B4-BE49-F238E27FC236}">
                  <a16:creationId xmlns:a16="http://schemas.microsoft.com/office/drawing/2014/main" id="{6EE12C62-6B9B-D80F-E0E1-ED0B2316C806}"/>
                </a:ext>
              </a:extLst>
            </p:cNvPr>
            <p:cNvSpPr/>
            <p:nvPr/>
          </p:nvSpPr>
          <p:spPr>
            <a:xfrm>
              <a:off x="6530702" y="3175"/>
              <a:ext cx="242570" cy="750570"/>
            </a:xfrm>
            <a:custGeom>
              <a:avLst/>
              <a:gdLst/>
              <a:ahLst/>
              <a:cxnLst/>
              <a:rect l="l" t="t" r="r" b="b"/>
              <a:pathLst>
                <a:path w="242570" h="750570">
                  <a:moveTo>
                    <a:pt x="242493" y="75006"/>
                  </a:moveTo>
                  <a:lnTo>
                    <a:pt x="0" y="75006"/>
                  </a:lnTo>
                  <a:lnTo>
                    <a:pt x="0" y="749998"/>
                  </a:lnTo>
                  <a:lnTo>
                    <a:pt x="33743" y="749998"/>
                  </a:lnTo>
                  <a:lnTo>
                    <a:pt x="3374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2" name="Graphic 19">
              <a:extLst>
                <a:ext uri="{FF2B5EF4-FFF2-40B4-BE49-F238E27FC236}">
                  <a16:creationId xmlns:a16="http://schemas.microsoft.com/office/drawing/2014/main" id="{E5C28823-B223-6D98-6DA6-0D46B99115A6}"/>
                </a:ext>
              </a:extLst>
            </p:cNvPr>
            <p:cNvSpPr/>
            <p:nvPr/>
          </p:nvSpPr>
          <p:spPr>
            <a:xfrm>
              <a:off x="5455039" y="33184"/>
              <a:ext cx="397510" cy="15240"/>
            </a:xfrm>
            <a:custGeom>
              <a:avLst/>
              <a:gdLst/>
              <a:ahLst/>
              <a:cxnLst/>
              <a:rect l="l" t="t" r="r" b="b"/>
              <a:pathLst>
                <a:path w="397510" h="15240">
                  <a:moveTo>
                    <a:pt x="0" y="0"/>
                  </a:moveTo>
                  <a:lnTo>
                    <a:pt x="0" y="14998"/>
                  </a:lnTo>
                  <a:lnTo>
                    <a:pt x="396913" y="14998"/>
                  </a:lnTo>
                  <a:lnTo>
                    <a:pt x="396913"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3" name="Graphic 20">
              <a:extLst>
                <a:ext uri="{FF2B5EF4-FFF2-40B4-BE49-F238E27FC236}">
                  <a16:creationId xmlns:a16="http://schemas.microsoft.com/office/drawing/2014/main" id="{BE57663B-B1FE-9AB4-BE2C-224F21534A81}"/>
                </a:ext>
              </a:extLst>
            </p:cNvPr>
            <p:cNvSpPr/>
            <p:nvPr/>
          </p:nvSpPr>
          <p:spPr>
            <a:xfrm>
              <a:off x="2259439" y="2721101"/>
              <a:ext cx="1270" cy="2830195"/>
            </a:xfrm>
            <a:custGeom>
              <a:avLst/>
              <a:gdLst/>
              <a:ahLst/>
              <a:cxnLst/>
              <a:rect l="l" t="t" r="r" b="b"/>
              <a:pathLst>
                <a:path h="2830195">
                  <a:moveTo>
                    <a:pt x="0" y="0"/>
                  </a:moveTo>
                  <a:lnTo>
                    <a:pt x="0" y="282968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4" name="Graphic 21">
              <a:extLst>
                <a:ext uri="{FF2B5EF4-FFF2-40B4-BE49-F238E27FC236}">
                  <a16:creationId xmlns:a16="http://schemas.microsoft.com/office/drawing/2014/main" id="{D7702E6D-D9D2-172B-8DCB-271131CF263F}"/>
                </a:ext>
              </a:extLst>
            </p:cNvPr>
            <p:cNvSpPr/>
            <p:nvPr/>
          </p:nvSpPr>
          <p:spPr>
            <a:xfrm>
              <a:off x="2184446" y="2721101"/>
              <a:ext cx="75565" cy="1270"/>
            </a:xfrm>
            <a:custGeom>
              <a:avLst/>
              <a:gdLst/>
              <a:ahLst/>
              <a:cxnLst/>
              <a:rect l="l" t="t" r="r" b="b"/>
              <a:pathLst>
                <a:path w="75565">
                  <a:moveTo>
                    <a:pt x="0" y="0"/>
                  </a:moveTo>
                  <a:lnTo>
                    <a:pt x="7499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5" name="Graphic 22">
              <a:extLst>
                <a:ext uri="{FF2B5EF4-FFF2-40B4-BE49-F238E27FC236}">
                  <a16:creationId xmlns:a16="http://schemas.microsoft.com/office/drawing/2014/main" id="{98F4F601-790A-FAB9-A62B-6647AF140071}"/>
                </a:ext>
              </a:extLst>
            </p:cNvPr>
            <p:cNvSpPr/>
            <p:nvPr/>
          </p:nvSpPr>
          <p:spPr>
            <a:xfrm>
              <a:off x="1048215" y="2821342"/>
              <a:ext cx="757555" cy="15240"/>
            </a:xfrm>
            <a:custGeom>
              <a:avLst/>
              <a:gdLst/>
              <a:ahLst/>
              <a:cxnLst/>
              <a:rect l="l" t="t" r="r" b="b"/>
              <a:pathLst>
                <a:path w="757555" h="15240">
                  <a:moveTo>
                    <a:pt x="0" y="0"/>
                  </a:moveTo>
                  <a:lnTo>
                    <a:pt x="0" y="15011"/>
                  </a:lnTo>
                  <a:lnTo>
                    <a:pt x="757478" y="15011"/>
                  </a:lnTo>
                  <a:lnTo>
                    <a:pt x="75747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6" name="Graphic 23">
              <a:extLst>
                <a:ext uri="{FF2B5EF4-FFF2-40B4-BE49-F238E27FC236}">
                  <a16:creationId xmlns:a16="http://schemas.microsoft.com/office/drawing/2014/main" id="{3DDCBE1A-9F57-5ED2-8DFA-70DD6C3B5688}"/>
                </a:ext>
              </a:extLst>
            </p:cNvPr>
            <p:cNvSpPr/>
            <p:nvPr/>
          </p:nvSpPr>
          <p:spPr>
            <a:xfrm>
              <a:off x="3175" y="2751099"/>
              <a:ext cx="1548765" cy="15240"/>
            </a:xfrm>
            <a:custGeom>
              <a:avLst/>
              <a:gdLst/>
              <a:ahLst/>
              <a:cxnLst/>
              <a:rect l="l" t="t" r="r" b="b"/>
              <a:pathLst>
                <a:path w="1548765" h="15240">
                  <a:moveTo>
                    <a:pt x="0" y="14998"/>
                  </a:moveTo>
                  <a:lnTo>
                    <a:pt x="1548670" y="14998"/>
                  </a:lnTo>
                  <a:lnTo>
                    <a:pt x="1548670" y="0"/>
                  </a:ln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7" name="Graphic 24">
              <a:extLst>
                <a:ext uri="{FF2B5EF4-FFF2-40B4-BE49-F238E27FC236}">
                  <a16:creationId xmlns:a16="http://schemas.microsoft.com/office/drawing/2014/main" id="{51D47DC7-B029-7611-FB04-5BD713AB6361}"/>
                </a:ext>
              </a:extLst>
            </p:cNvPr>
            <p:cNvSpPr/>
            <p:nvPr/>
          </p:nvSpPr>
          <p:spPr>
            <a:xfrm>
              <a:off x="4509346" y="2720009"/>
              <a:ext cx="1270" cy="2830830"/>
            </a:xfrm>
            <a:custGeom>
              <a:avLst/>
              <a:gdLst/>
              <a:ahLst/>
              <a:cxnLst/>
              <a:rect l="l" t="t" r="r" b="b"/>
              <a:pathLst>
                <a:path h="2830830">
                  <a:moveTo>
                    <a:pt x="0" y="0"/>
                  </a:moveTo>
                  <a:lnTo>
                    <a:pt x="0" y="2830804"/>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8" name="Graphic 25">
              <a:extLst>
                <a:ext uri="{FF2B5EF4-FFF2-40B4-BE49-F238E27FC236}">
                  <a16:creationId xmlns:a16="http://schemas.microsoft.com/office/drawing/2014/main" id="{48B7CAC3-B8AF-FE3D-56F6-36AB2953DF68}"/>
                </a:ext>
              </a:extLst>
            </p:cNvPr>
            <p:cNvSpPr/>
            <p:nvPr/>
          </p:nvSpPr>
          <p:spPr>
            <a:xfrm>
              <a:off x="4434352" y="2720009"/>
              <a:ext cx="75565" cy="1270"/>
            </a:xfrm>
            <a:custGeom>
              <a:avLst/>
              <a:gdLst/>
              <a:ahLst/>
              <a:cxnLst/>
              <a:rect l="l" t="t" r="r" b="b"/>
              <a:pathLst>
                <a:path w="75565">
                  <a:moveTo>
                    <a:pt x="0" y="0"/>
                  </a:moveTo>
                  <a:lnTo>
                    <a:pt x="74993"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49" name="Graphic 26">
              <a:extLst>
                <a:ext uri="{FF2B5EF4-FFF2-40B4-BE49-F238E27FC236}">
                  <a16:creationId xmlns:a16="http://schemas.microsoft.com/office/drawing/2014/main" id="{D60CC2C1-B212-4CAF-2A43-5E20ABF59E1F}"/>
                </a:ext>
              </a:extLst>
            </p:cNvPr>
            <p:cNvSpPr/>
            <p:nvPr/>
          </p:nvSpPr>
          <p:spPr>
            <a:xfrm>
              <a:off x="3298121" y="2820250"/>
              <a:ext cx="757555" cy="15240"/>
            </a:xfrm>
            <a:custGeom>
              <a:avLst/>
              <a:gdLst/>
              <a:ahLst/>
              <a:cxnLst/>
              <a:rect l="l" t="t" r="r" b="b"/>
              <a:pathLst>
                <a:path w="757555" h="15240">
                  <a:moveTo>
                    <a:pt x="0" y="0"/>
                  </a:moveTo>
                  <a:lnTo>
                    <a:pt x="0" y="15011"/>
                  </a:lnTo>
                  <a:lnTo>
                    <a:pt x="757478" y="15011"/>
                  </a:lnTo>
                  <a:lnTo>
                    <a:pt x="757478"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0" name="Graphic 27">
              <a:extLst>
                <a:ext uri="{FF2B5EF4-FFF2-40B4-BE49-F238E27FC236}">
                  <a16:creationId xmlns:a16="http://schemas.microsoft.com/office/drawing/2014/main" id="{EE333138-76E8-E970-08A1-88AC8672F8B6}"/>
                </a:ext>
              </a:extLst>
            </p:cNvPr>
            <p:cNvSpPr/>
            <p:nvPr/>
          </p:nvSpPr>
          <p:spPr>
            <a:xfrm>
              <a:off x="2259439" y="2750006"/>
              <a:ext cx="1542415" cy="15240"/>
            </a:xfrm>
            <a:custGeom>
              <a:avLst/>
              <a:gdLst/>
              <a:ahLst/>
              <a:cxnLst/>
              <a:rect l="l" t="t" r="r" b="b"/>
              <a:pathLst>
                <a:path w="1542415" h="15240">
                  <a:moveTo>
                    <a:pt x="0" y="0"/>
                  </a:moveTo>
                  <a:lnTo>
                    <a:pt x="0" y="14998"/>
                  </a:lnTo>
                  <a:lnTo>
                    <a:pt x="1542313" y="14998"/>
                  </a:lnTo>
                  <a:lnTo>
                    <a:pt x="1542313"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1" name="Graphic 28">
              <a:extLst>
                <a:ext uri="{FF2B5EF4-FFF2-40B4-BE49-F238E27FC236}">
                  <a16:creationId xmlns:a16="http://schemas.microsoft.com/office/drawing/2014/main" id="{16C0E14A-7B90-F43F-52D3-A850B983E448}"/>
                </a:ext>
              </a:extLst>
            </p:cNvPr>
            <p:cNvSpPr/>
            <p:nvPr/>
          </p:nvSpPr>
          <p:spPr>
            <a:xfrm>
              <a:off x="4888098" y="2820250"/>
              <a:ext cx="757555" cy="15240"/>
            </a:xfrm>
            <a:custGeom>
              <a:avLst/>
              <a:gdLst/>
              <a:ahLst/>
              <a:cxnLst/>
              <a:rect l="l" t="t" r="r" b="b"/>
              <a:pathLst>
                <a:path w="757555" h="15240">
                  <a:moveTo>
                    <a:pt x="0" y="0"/>
                  </a:moveTo>
                  <a:lnTo>
                    <a:pt x="0" y="15011"/>
                  </a:lnTo>
                  <a:lnTo>
                    <a:pt x="757491" y="15011"/>
                  </a:lnTo>
                  <a:lnTo>
                    <a:pt x="757491"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2" name="Graphic 29">
              <a:extLst>
                <a:ext uri="{FF2B5EF4-FFF2-40B4-BE49-F238E27FC236}">
                  <a16:creationId xmlns:a16="http://schemas.microsoft.com/office/drawing/2014/main" id="{CC05C818-D498-8615-2C02-8677E04CA308}"/>
                </a:ext>
              </a:extLst>
            </p:cNvPr>
            <p:cNvSpPr/>
            <p:nvPr/>
          </p:nvSpPr>
          <p:spPr>
            <a:xfrm>
              <a:off x="5141946" y="2750006"/>
              <a:ext cx="1520190" cy="15240"/>
            </a:xfrm>
            <a:custGeom>
              <a:avLst/>
              <a:gdLst/>
              <a:ahLst/>
              <a:cxnLst/>
              <a:rect l="l" t="t" r="r" b="b"/>
              <a:pathLst>
                <a:path w="1520190" h="15240">
                  <a:moveTo>
                    <a:pt x="0" y="0"/>
                  </a:moveTo>
                  <a:lnTo>
                    <a:pt x="0" y="14998"/>
                  </a:lnTo>
                  <a:lnTo>
                    <a:pt x="1519999" y="14998"/>
                  </a:lnTo>
                  <a:lnTo>
                    <a:pt x="1519999"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3" name="Graphic 30">
              <a:extLst>
                <a:ext uri="{FF2B5EF4-FFF2-40B4-BE49-F238E27FC236}">
                  <a16:creationId xmlns:a16="http://schemas.microsoft.com/office/drawing/2014/main" id="{FFA317A3-E8DF-A034-0F70-36BC6ADD1518}"/>
                </a:ext>
              </a:extLst>
            </p:cNvPr>
            <p:cNvSpPr/>
            <p:nvPr/>
          </p:nvSpPr>
          <p:spPr>
            <a:xfrm>
              <a:off x="3176" y="78181"/>
              <a:ext cx="5452110" cy="1270"/>
            </a:xfrm>
            <a:custGeom>
              <a:avLst/>
              <a:gdLst/>
              <a:ahLst/>
              <a:cxnLst/>
              <a:rect l="l" t="t" r="r" b="b"/>
              <a:pathLst>
                <a:path w="5452110">
                  <a:moveTo>
                    <a:pt x="5451863"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4" name="Graphic 31">
              <a:extLst>
                <a:ext uri="{FF2B5EF4-FFF2-40B4-BE49-F238E27FC236}">
                  <a16:creationId xmlns:a16="http://schemas.microsoft.com/office/drawing/2014/main" id="{1997AEA5-A207-9B8C-AD35-EFE8EEA8AF81}"/>
                </a:ext>
              </a:extLst>
            </p:cNvPr>
            <p:cNvSpPr/>
            <p:nvPr/>
          </p:nvSpPr>
          <p:spPr>
            <a:xfrm>
              <a:off x="4465633" y="78180"/>
              <a:ext cx="1270" cy="457200"/>
            </a:xfrm>
            <a:custGeom>
              <a:avLst/>
              <a:gdLst/>
              <a:ahLst/>
              <a:cxnLst/>
              <a:rect l="l" t="t" r="r" b="b"/>
              <a:pathLst>
                <a:path h="457200">
                  <a:moveTo>
                    <a:pt x="0" y="45720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5" name="Graphic 32">
              <a:extLst>
                <a:ext uri="{FF2B5EF4-FFF2-40B4-BE49-F238E27FC236}">
                  <a16:creationId xmlns:a16="http://schemas.microsoft.com/office/drawing/2014/main" id="{DF59357F-C7B8-65F7-0ED3-0BCDAD14219A}"/>
                </a:ext>
              </a:extLst>
            </p:cNvPr>
            <p:cNvSpPr/>
            <p:nvPr/>
          </p:nvSpPr>
          <p:spPr>
            <a:xfrm>
              <a:off x="4913295" y="78180"/>
              <a:ext cx="19050" cy="419100"/>
            </a:xfrm>
            <a:custGeom>
              <a:avLst/>
              <a:gdLst/>
              <a:ahLst/>
              <a:cxnLst/>
              <a:rect l="l" t="t" r="r" b="b"/>
              <a:pathLst>
                <a:path w="19050" h="419100">
                  <a:moveTo>
                    <a:pt x="0" y="0"/>
                  </a:moveTo>
                  <a:lnTo>
                    <a:pt x="0" y="419087"/>
                  </a:lnTo>
                  <a:lnTo>
                    <a:pt x="19050" y="419087"/>
                  </a:lnTo>
                  <a:lnTo>
                    <a:pt x="19050"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6" name="Graphic 33">
              <a:extLst>
                <a:ext uri="{FF2B5EF4-FFF2-40B4-BE49-F238E27FC236}">
                  <a16:creationId xmlns:a16="http://schemas.microsoft.com/office/drawing/2014/main" id="{3AE3016A-F4E9-8CC1-7995-07551EFB7972}"/>
                </a:ext>
              </a:extLst>
            </p:cNvPr>
            <p:cNvSpPr/>
            <p:nvPr/>
          </p:nvSpPr>
          <p:spPr>
            <a:xfrm>
              <a:off x="4521538" y="611580"/>
              <a:ext cx="19050" cy="391795"/>
            </a:xfrm>
            <a:custGeom>
              <a:avLst/>
              <a:gdLst/>
              <a:ahLst/>
              <a:cxnLst/>
              <a:rect l="l" t="t" r="r" b="b"/>
              <a:pathLst>
                <a:path w="19050" h="391795">
                  <a:moveTo>
                    <a:pt x="0" y="0"/>
                  </a:moveTo>
                  <a:lnTo>
                    <a:pt x="0" y="391769"/>
                  </a:lnTo>
                  <a:lnTo>
                    <a:pt x="19050" y="391769"/>
                  </a:lnTo>
                  <a:lnTo>
                    <a:pt x="19050"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7" name="Graphic 34">
              <a:extLst>
                <a:ext uri="{FF2B5EF4-FFF2-40B4-BE49-F238E27FC236}">
                  <a16:creationId xmlns:a16="http://schemas.microsoft.com/office/drawing/2014/main" id="{423E745D-E8D9-84C6-7A98-09801A8D3E4E}"/>
                </a:ext>
              </a:extLst>
            </p:cNvPr>
            <p:cNvSpPr/>
            <p:nvPr/>
          </p:nvSpPr>
          <p:spPr>
            <a:xfrm>
              <a:off x="4531063" y="607720"/>
              <a:ext cx="391795" cy="396240"/>
            </a:xfrm>
            <a:custGeom>
              <a:avLst/>
              <a:gdLst/>
              <a:ahLst/>
              <a:cxnLst/>
              <a:rect l="l" t="t" r="r" b="b"/>
              <a:pathLst>
                <a:path w="391795" h="396240">
                  <a:moveTo>
                    <a:pt x="0" y="395630"/>
                  </a:moveTo>
                  <a:lnTo>
                    <a:pt x="44526" y="393090"/>
                  </a:lnTo>
                  <a:lnTo>
                    <a:pt x="88468" y="385508"/>
                  </a:lnTo>
                  <a:lnTo>
                    <a:pt x="131267" y="372986"/>
                  </a:lnTo>
                  <a:lnTo>
                    <a:pt x="172364" y="355676"/>
                  </a:lnTo>
                  <a:lnTo>
                    <a:pt x="211226" y="333806"/>
                  </a:lnTo>
                  <a:lnTo>
                    <a:pt x="247357" y="307670"/>
                  </a:lnTo>
                  <a:lnTo>
                    <a:pt x="280276" y="277583"/>
                  </a:lnTo>
                  <a:lnTo>
                    <a:pt x="309562" y="243967"/>
                  </a:lnTo>
                  <a:lnTo>
                    <a:pt x="334848" y="207225"/>
                  </a:lnTo>
                  <a:lnTo>
                    <a:pt x="355790" y="167855"/>
                  </a:lnTo>
                  <a:lnTo>
                    <a:pt x="372122" y="126365"/>
                  </a:lnTo>
                  <a:lnTo>
                    <a:pt x="383628" y="83286"/>
                  </a:lnTo>
                  <a:lnTo>
                    <a:pt x="390169" y="39166"/>
                  </a:lnTo>
                  <a:lnTo>
                    <a:pt x="391756"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8" name="Graphic 35">
              <a:extLst>
                <a:ext uri="{FF2B5EF4-FFF2-40B4-BE49-F238E27FC236}">
                  <a16:creationId xmlns:a16="http://schemas.microsoft.com/office/drawing/2014/main" id="{7572D8D2-1A78-05A4-C78B-A79C82028910}"/>
                </a:ext>
              </a:extLst>
            </p:cNvPr>
            <p:cNvSpPr/>
            <p:nvPr/>
          </p:nvSpPr>
          <p:spPr>
            <a:xfrm>
              <a:off x="5314602" y="535380"/>
              <a:ext cx="1270" cy="75565"/>
            </a:xfrm>
            <a:custGeom>
              <a:avLst/>
              <a:gdLst/>
              <a:ahLst/>
              <a:cxnLst/>
              <a:rect l="l" t="t" r="r" b="b"/>
              <a:pathLst>
                <a:path h="75565">
                  <a:moveTo>
                    <a:pt x="0" y="74993"/>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59" name="Graphic 36">
              <a:extLst>
                <a:ext uri="{FF2B5EF4-FFF2-40B4-BE49-F238E27FC236}">
                  <a16:creationId xmlns:a16="http://schemas.microsoft.com/office/drawing/2014/main" id="{9DEC9343-6C59-6C14-6EF1-C110C6D05D65}"/>
                </a:ext>
              </a:extLst>
            </p:cNvPr>
            <p:cNvSpPr/>
            <p:nvPr/>
          </p:nvSpPr>
          <p:spPr>
            <a:xfrm>
              <a:off x="5305077" y="611580"/>
              <a:ext cx="19050" cy="391795"/>
            </a:xfrm>
            <a:custGeom>
              <a:avLst/>
              <a:gdLst/>
              <a:ahLst/>
              <a:cxnLst/>
              <a:rect l="l" t="t" r="r" b="b"/>
              <a:pathLst>
                <a:path w="19050" h="391795">
                  <a:moveTo>
                    <a:pt x="0" y="0"/>
                  </a:moveTo>
                  <a:lnTo>
                    <a:pt x="0" y="391769"/>
                  </a:lnTo>
                  <a:lnTo>
                    <a:pt x="19050" y="391769"/>
                  </a:lnTo>
                  <a:lnTo>
                    <a:pt x="19050" y="0"/>
                  </a:lnTo>
                  <a:lnTo>
                    <a:pt x="0" y="0"/>
                  </a:lnTo>
                  <a:close/>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0" name="Graphic 37">
              <a:extLst>
                <a:ext uri="{FF2B5EF4-FFF2-40B4-BE49-F238E27FC236}">
                  <a16:creationId xmlns:a16="http://schemas.microsoft.com/office/drawing/2014/main" id="{306D9D75-7D88-89F8-71A3-63D0E77B3F64}"/>
                </a:ext>
              </a:extLst>
            </p:cNvPr>
            <p:cNvSpPr/>
            <p:nvPr/>
          </p:nvSpPr>
          <p:spPr>
            <a:xfrm>
              <a:off x="4922845" y="607720"/>
              <a:ext cx="391795" cy="396240"/>
            </a:xfrm>
            <a:custGeom>
              <a:avLst/>
              <a:gdLst/>
              <a:ahLst/>
              <a:cxnLst/>
              <a:rect l="l" t="t" r="r" b="b"/>
              <a:pathLst>
                <a:path w="391795" h="396240">
                  <a:moveTo>
                    <a:pt x="0" y="0"/>
                  </a:moveTo>
                  <a:lnTo>
                    <a:pt x="2108" y="44551"/>
                  </a:lnTo>
                  <a:lnTo>
                    <a:pt x="9258" y="88557"/>
                  </a:lnTo>
                  <a:lnTo>
                    <a:pt x="21361" y="131483"/>
                  </a:lnTo>
                  <a:lnTo>
                    <a:pt x="38265" y="172745"/>
                  </a:lnTo>
                  <a:lnTo>
                    <a:pt x="59740" y="211823"/>
                  </a:lnTo>
                  <a:lnTo>
                    <a:pt x="85521" y="248208"/>
                  </a:lnTo>
                  <a:lnTo>
                    <a:pt x="115277" y="281432"/>
                  </a:lnTo>
                  <a:lnTo>
                    <a:pt x="148615" y="311048"/>
                  </a:lnTo>
                  <a:lnTo>
                    <a:pt x="185102" y="336689"/>
                  </a:lnTo>
                  <a:lnTo>
                    <a:pt x="224256" y="358013"/>
                  </a:lnTo>
                  <a:lnTo>
                    <a:pt x="265595" y="374751"/>
                  </a:lnTo>
                  <a:lnTo>
                    <a:pt x="308559" y="386689"/>
                  </a:lnTo>
                  <a:lnTo>
                    <a:pt x="352602" y="393661"/>
                  </a:lnTo>
                  <a:lnTo>
                    <a:pt x="391756" y="39563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1" name="Graphic 38">
              <a:extLst>
                <a:ext uri="{FF2B5EF4-FFF2-40B4-BE49-F238E27FC236}">
                  <a16:creationId xmlns:a16="http://schemas.microsoft.com/office/drawing/2014/main" id="{2FED2B0D-5017-B9B3-08B9-2D17C659263D}"/>
                </a:ext>
              </a:extLst>
            </p:cNvPr>
            <p:cNvSpPr/>
            <p:nvPr/>
          </p:nvSpPr>
          <p:spPr>
            <a:xfrm>
              <a:off x="5314602" y="535380"/>
              <a:ext cx="66040" cy="1270"/>
            </a:xfrm>
            <a:custGeom>
              <a:avLst/>
              <a:gdLst/>
              <a:ahLst/>
              <a:cxnLst/>
              <a:rect l="l" t="t" r="r" b="b"/>
              <a:pathLst>
                <a:path w="66040">
                  <a:moveTo>
                    <a:pt x="65430"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2" name="Graphic 39">
              <a:extLst>
                <a:ext uri="{FF2B5EF4-FFF2-40B4-BE49-F238E27FC236}">
                  <a16:creationId xmlns:a16="http://schemas.microsoft.com/office/drawing/2014/main" id="{60AB64A7-C98C-95B4-0197-A3A24E19BD7C}"/>
                </a:ext>
              </a:extLst>
            </p:cNvPr>
            <p:cNvSpPr/>
            <p:nvPr/>
          </p:nvSpPr>
          <p:spPr>
            <a:xfrm>
              <a:off x="5314602" y="610374"/>
              <a:ext cx="140970" cy="1270"/>
            </a:xfrm>
            <a:custGeom>
              <a:avLst/>
              <a:gdLst/>
              <a:ahLst/>
              <a:cxnLst/>
              <a:rect l="l" t="t" r="r" b="b"/>
              <a:pathLst>
                <a:path w="140970">
                  <a:moveTo>
                    <a:pt x="140436" y="0"/>
                  </a:moveTo>
                  <a:lnTo>
                    <a:pt x="0"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3" name="Graphic 40">
              <a:extLst>
                <a:ext uri="{FF2B5EF4-FFF2-40B4-BE49-F238E27FC236}">
                  <a16:creationId xmlns:a16="http://schemas.microsoft.com/office/drawing/2014/main" id="{295903EB-A422-0CD1-8F37-215E8431A9B5}"/>
                </a:ext>
              </a:extLst>
            </p:cNvPr>
            <p:cNvSpPr/>
            <p:nvPr/>
          </p:nvSpPr>
          <p:spPr>
            <a:xfrm>
              <a:off x="4465633" y="497268"/>
              <a:ext cx="457200" cy="1270"/>
            </a:xfrm>
            <a:custGeom>
              <a:avLst/>
              <a:gdLst/>
              <a:ahLst/>
              <a:cxnLst/>
              <a:rect l="l" t="t" r="r" b="b"/>
              <a:pathLst>
                <a:path w="457200">
                  <a:moveTo>
                    <a:pt x="0" y="0"/>
                  </a:moveTo>
                  <a:lnTo>
                    <a:pt x="457187"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66" name="Graphic 41">
              <a:extLst>
                <a:ext uri="{FF2B5EF4-FFF2-40B4-BE49-F238E27FC236}">
                  <a16:creationId xmlns:a16="http://schemas.microsoft.com/office/drawing/2014/main" id="{BDCFA454-051F-920D-11C7-D2ACCA55E31D}"/>
                </a:ext>
              </a:extLst>
            </p:cNvPr>
            <p:cNvSpPr/>
            <p:nvPr/>
          </p:nvSpPr>
          <p:spPr>
            <a:xfrm>
              <a:off x="4922820" y="444512"/>
              <a:ext cx="457834" cy="1270"/>
            </a:xfrm>
            <a:custGeom>
              <a:avLst/>
              <a:gdLst/>
              <a:ahLst/>
              <a:cxnLst/>
              <a:rect l="l" t="t" r="r" b="b"/>
              <a:pathLst>
                <a:path w="457834">
                  <a:moveTo>
                    <a:pt x="0" y="0"/>
                  </a:moveTo>
                  <a:lnTo>
                    <a:pt x="45721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0" name="Graphic 42">
              <a:extLst>
                <a:ext uri="{FF2B5EF4-FFF2-40B4-BE49-F238E27FC236}">
                  <a16:creationId xmlns:a16="http://schemas.microsoft.com/office/drawing/2014/main" id="{CDD45B47-A772-EBE1-34B7-D7A7962412B6}"/>
                </a:ext>
              </a:extLst>
            </p:cNvPr>
            <p:cNvSpPr/>
            <p:nvPr/>
          </p:nvSpPr>
          <p:spPr>
            <a:xfrm>
              <a:off x="4922820" y="270674"/>
              <a:ext cx="457834" cy="1270"/>
            </a:xfrm>
            <a:custGeom>
              <a:avLst/>
              <a:gdLst/>
              <a:ahLst/>
              <a:cxnLst/>
              <a:rect l="l" t="t" r="r" b="b"/>
              <a:pathLst>
                <a:path w="457834">
                  <a:moveTo>
                    <a:pt x="0" y="0"/>
                  </a:moveTo>
                  <a:lnTo>
                    <a:pt x="45721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1" name="Graphic 43">
              <a:extLst>
                <a:ext uri="{FF2B5EF4-FFF2-40B4-BE49-F238E27FC236}">
                  <a16:creationId xmlns:a16="http://schemas.microsoft.com/office/drawing/2014/main" id="{37D1E0D2-0B9C-A7B2-B37D-A7778F5BF93A}"/>
                </a:ext>
              </a:extLst>
            </p:cNvPr>
            <p:cNvSpPr/>
            <p:nvPr/>
          </p:nvSpPr>
          <p:spPr>
            <a:xfrm>
              <a:off x="4922820" y="257568"/>
              <a:ext cx="457834" cy="1270"/>
            </a:xfrm>
            <a:custGeom>
              <a:avLst/>
              <a:gdLst/>
              <a:ahLst/>
              <a:cxnLst/>
              <a:rect l="l" t="t" r="r" b="b"/>
              <a:pathLst>
                <a:path w="457834">
                  <a:moveTo>
                    <a:pt x="0" y="0"/>
                  </a:moveTo>
                  <a:lnTo>
                    <a:pt x="457212" y="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2" name="Graphic 44">
              <a:extLst>
                <a:ext uri="{FF2B5EF4-FFF2-40B4-BE49-F238E27FC236}">
                  <a16:creationId xmlns:a16="http://schemas.microsoft.com/office/drawing/2014/main" id="{EB606DCF-9CDC-5592-7A14-5C6D38338D50}"/>
                </a:ext>
              </a:extLst>
            </p:cNvPr>
            <p:cNvSpPr/>
            <p:nvPr/>
          </p:nvSpPr>
          <p:spPr>
            <a:xfrm>
              <a:off x="4465633" y="78180"/>
              <a:ext cx="1270" cy="457200"/>
            </a:xfrm>
            <a:custGeom>
              <a:avLst/>
              <a:gdLst/>
              <a:ahLst/>
              <a:cxnLst/>
              <a:rect l="l" t="t" r="r" b="b"/>
              <a:pathLst>
                <a:path h="457200">
                  <a:moveTo>
                    <a:pt x="0" y="0"/>
                  </a:moveTo>
                  <a:lnTo>
                    <a:pt x="0" y="45720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3" name="Graphic 45">
              <a:extLst>
                <a:ext uri="{FF2B5EF4-FFF2-40B4-BE49-F238E27FC236}">
                  <a16:creationId xmlns:a16="http://schemas.microsoft.com/office/drawing/2014/main" id="{E478ECBF-6F82-6DA2-5E5B-7B838F3598DB}"/>
                </a:ext>
              </a:extLst>
            </p:cNvPr>
            <p:cNvSpPr/>
            <p:nvPr/>
          </p:nvSpPr>
          <p:spPr>
            <a:xfrm>
              <a:off x="4390626" y="78180"/>
              <a:ext cx="1270" cy="532765"/>
            </a:xfrm>
            <a:custGeom>
              <a:avLst/>
              <a:gdLst/>
              <a:ahLst/>
              <a:cxnLst/>
              <a:rect l="l" t="t" r="r" b="b"/>
              <a:pathLst>
                <a:path h="532765">
                  <a:moveTo>
                    <a:pt x="0" y="0"/>
                  </a:moveTo>
                  <a:lnTo>
                    <a:pt x="0" y="53219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4" name="Graphic 46">
              <a:extLst>
                <a:ext uri="{FF2B5EF4-FFF2-40B4-BE49-F238E27FC236}">
                  <a16:creationId xmlns:a16="http://schemas.microsoft.com/office/drawing/2014/main" id="{27033CF0-D9B2-E4D2-B907-3EE7F20F17F1}"/>
                </a:ext>
              </a:extLst>
            </p:cNvPr>
            <p:cNvSpPr/>
            <p:nvPr/>
          </p:nvSpPr>
          <p:spPr>
            <a:xfrm>
              <a:off x="5380033" y="78180"/>
              <a:ext cx="1270" cy="457200"/>
            </a:xfrm>
            <a:custGeom>
              <a:avLst/>
              <a:gdLst/>
              <a:ahLst/>
              <a:cxnLst/>
              <a:rect l="l" t="t" r="r" b="b"/>
              <a:pathLst>
                <a:path h="457200">
                  <a:moveTo>
                    <a:pt x="0" y="0"/>
                  </a:moveTo>
                  <a:lnTo>
                    <a:pt x="0" y="457200"/>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5" name="Graphic 47">
              <a:extLst>
                <a:ext uri="{FF2B5EF4-FFF2-40B4-BE49-F238E27FC236}">
                  <a16:creationId xmlns:a16="http://schemas.microsoft.com/office/drawing/2014/main" id="{77F3CFA7-399A-AEEA-5A1F-7529322D038E}"/>
                </a:ext>
              </a:extLst>
            </p:cNvPr>
            <p:cNvSpPr/>
            <p:nvPr/>
          </p:nvSpPr>
          <p:spPr>
            <a:xfrm>
              <a:off x="5455039" y="3174"/>
              <a:ext cx="1270" cy="607695"/>
            </a:xfrm>
            <a:custGeom>
              <a:avLst/>
              <a:gdLst/>
              <a:ahLst/>
              <a:cxnLst/>
              <a:rect l="l" t="t" r="r" b="b"/>
              <a:pathLst>
                <a:path h="607695">
                  <a:moveTo>
                    <a:pt x="0" y="0"/>
                  </a:moveTo>
                  <a:lnTo>
                    <a:pt x="0" y="607199"/>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6" name="Graphic 48">
              <a:extLst>
                <a:ext uri="{FF2B5EF4-FFF2-40B4-BE49-F238E27FC236}">
                  <a16:creationId xmlns:a16="http://schemas.microsoft.com/office/drawing/2014/main" id="{021D5CE4-9C08-2AF9-4D19-267754BD7D71}"/>
                </a:ext>
              </a:extLst>
            </p:cNvPr>
            <p:cNvSpPr/>
            <p:nvPr/>
          </p:nvSpPr>
          <p:spPr>
            <a:xfrm>
              <a:off x="6737256" y="2751099"/>
              <a:ext cx="36195" cy="15240"/>
            </a:xfrm>
            <a:custGeom>
              <a:avLst/>
              <a:gdLst/>
              <a:ahLst/>
              <a:cxnLst/>
              <a:rect l="l" t="t" r="r" b="b"/>
              <a:pathLst>
                <a:path w="36195" h="15240">
                  <a:moveTo>
                    <a:pt x="35941" y="0"/>
                  </a:moveTo>
                  <a:lnTo>
                    <a:pt x="0" y="0"/>
                  </a:lnTo>
                  <a:lnTo>
                    <a:pt x="0" y="14998"/>
                  </a:lnTo>
                  <a:lnTo>
                    <a:pt x="35941" y="14998"/>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7" name="Graphic 49">
              <a:extLst>
                <a:ext uri="{FF2B5EF4-FFF2-40B4-BE49-F238E27FC236}">
                  <a16:creationId xmlns:a16="http://schemas.microsoft.com/office/drawing/2014/main" id="{79F8D622-4695-4F7F-8678-0EC818D124D1}"/>
                </a:ext>
              </a:extLst>
            </p:cNvPr>
            <p:cNvSpPr/>
            <p:nvPr/>
          </p:nvSpPr>
          <p:spPr>
            <a:xfrm>
              <a:off x="2184446" y="2721101"/>
              <a:ext cx="1270" cy="2830195"/>
            </a:xfrm>
            <a:custGeom>
              <a:avLst/>
              <a:gdLst/>
              <a:ahLst/>
              <a:cxnLst/>
              <a:rect l="l" t="t" r="r" b="b"/>
              <a:pathLst>
                <a:path h="2830195">
                  <a:moveTo>
                    <a:pt x="0" y="0"/>
                  </a:moveTo>
                  <a:lnTo>
                    <a:pt x="0" y="2829712"/>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8" name="Graphic 50">
              <a:extLst>
                <a:ext uri="{FF2B5EF4-FFF2-40B4-BE49-F238E27FC236}">
                  <a16:creationId xmlns:a16="http://schemas.microsoft.com/office/drawing/2014/main" id="{678B5152-BB64-E52F-D814-EC52AB16B3CB}"/>
                </a:ext>
              </a:extLst>
            </p:cNvPr>
            <p:cNvSpPr/>
            <p:nvPr/>
          </p:nvSpPr>
          <p:spPr>
            <a:xfrm>
              <a:off x="4434352" y="2720009"/>
              <a:ext cx="1270" cy="2830830"/>
            </a:xfrm>
            <a:custGeom>
              <a:avLst/>
              <a:gdLst/>
              <a:ahLst/>
              <a:cxnLst/>
              <a:rect l="l" t="t" r="r" b="b"/>
              <a:pathLst>
                <a:path h="2830830">
                  <a:moveTo>
                    <a:pt x="0" y="0"/>
                  </a:moveTo>
                  <a:lnTo>
                    <a:pt x="0" y="2830779"/>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79" name="Graphic 51">
              <a:extLst>
                <a:ext uri="{FF2B5EF4-FFF2-40B4-BE49-F238E27FC236}">
                  <a16:creationId xmlns:a16="http://schemas.microsoft.com/office/drawing/2014/main" id="{383D7F96-1FD4-A9A5-FD5E-BA870C2788D9}"/>
                </a:ext>
              </a:extLst>
            </p:cNvPr>
            <p:cNvSpPr/>
            <p:nvPr/>
          </p:nvSpPr>
          <p:spPr>
            <a:xfrm>
              <a:off x="6772371" y="3439540"/>
              <a:ext cx="1270" cy="14604"/>
            </a:xfrm>
            <a:custGeom>
              <a:avLst/>
              <a:gdLst/>
              <a:ahLst/>
              <a:cxnLst/>
              <a:rect l="l" t="t" r="r" b="b"/>
              <a:pathLst>
                <a:path w="1270" h="14604">
                  <a:moveTo>
                    <a:pt x="825" y="0"/>
                  </a:moveTo>
                  <a:lnTo>
                    <a:pt x="0" y="0"/>
                  </a:lnTo>
                  <a:lnTo>
                    <a:pt x="0" y="14477"/>
                  </a:lnTo>
                  <a:lnTo>
                    <a:pt x="825" y="14477"/>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sp>
          <p:nvSpPr>
            <p:cNvPr id="680" name="Graphic 52">
              <a:extLst>
                <a:ext uri="{FF2B5EF4-FFF2-40B4-BE49-F238E27FC236}">
                  <a16:creationId xmlns:a16="http://schemas.microsoft.com/office/drawing/2014/main" id="{A75B6796-BA2D-56E3-DD30-BEA90EF240F2}"/>
                </a:ext>
              </a:extLst>
            </p:cNvPr>
            <p:cNvSpPr/>
            <p:nvPr/>
          </p:nvSpPr>
          <p:spPr>
            <a:xfrm>
              <a:off x="6767152" y="3462769"/>
              <a:ext cx="6350" cy="569595"/>
            </a:xfrm>
            <a:custGeom>
              <a:avLst/>
              <a:gdLst/>
              <a:ahLst/>
              <a:cxnLst/>
              <a:rect l="l" t="t" r="r" b="b"/>
              <a:pathLst>
                <a:path w="6350" h="569595">
                  <a:moveTo>
                    <a:pt x="6045" y="0"/>
                  </a:moveTo>
                  <a:lnTo>
                    <a:pt x="0" y="0"/>
                  </a:lnTo>
                  <a:lnTo>
                    <a:pt x="0" y="569213"/>
                  </a:lnTo>
                  <a:lnTo>
                    <a:pt x="6045" y="569213"/>
                  </a:lnTo>
                </a:path>
              </a:pathLst>
            </a:custGeom>
            <a:ln w="6350">
              <a:solidFill>
                <a:srgbClr val="000000"/>
              </a:solidFill>
              <a:prstDash val="solid"/>
            </a:ln>
          </p:spPr>
          <p:txBody>
            <a:bodyPr wrap="square" lIns="0" tIns="0" rIns="0" bIns="0" rtlCol="0">
              <a:prstTxWarp prst="textNoShape">
                <a:avLst/>
              </a:prstTxWarp>
              <a:noAutofit/>
            </a:bodyPr>
            <a:lstStyle/>
            <a:p>
              <a:endParaRPr lang="en-US"/>
            </a:p>
          </p:txBody>
        </p:sp>
        <p:pic>
          <p:nvPicPr>
            <p:cNvPr id="681" name="Image 53">
              <a:extLst>
                <a:ext uri="{FF2B5EF4-FFF2-40B4-BE49-F238E27FC236}">
                  <a16:creationId xmlns:a16="http://schemas.microsoft.com/office/drawing/2014/main" id="{98041573-6161-9741-8DE8-DE23D188BB52}"/>
                </a:ext>
              </a:extLst>
            </p:cNvPr>
            <p:cNvPicPr/>
            <p:nvPr/>
          </p:nvPicPr>
          <p:blipFill>
            <a:blip r:embed="rId17" cstate="print"/>
            <a:stretch>
              <a:fillRect/>
            </a:stretch>
          </p:blipFill>
          <p:spPr>
            <a:xfrm>
              <a:off x="48141" y="3364343"/>
              <a:ext cx="1375664" cy="1120076"/>
            </a:xfrm>
            <a:prstGeom prst="rect">
              <a:avLst/>
            </a:prstGeom>
          </p:spPr>
        </p:pic>
        <p:pic>
          <p:nvPicPr>
            <p:cNvPr id="682" name="Image 54">
              <a:extLst>
                <a:ext uri="{FF2B5EF4-FFF2-40B4-BE49-F238E27FC236}">
                  <a16:creationId xmlns:a16="http://schemas.microsoft.com/office/drawing/2014/main" id="{28A33079-055F-0D6B-A565-474D3BBF67C0}"/>
                </a:ext>
              </a:extLst>
            </p:cNvPr>
            <p:cNvPicPr/>
            <p:nvPr/>
          </p:nvPicPr>
          <p:blipFill>
            <a:blip r:embed="rId18" cstate="print"/>
            <a:stretch>
              <a:fillRect/>
            </a:stretch>
          </p:blipFill>
          <p:spPr>
            <a:xfrm>
              <a:off x="5200937" y="3436365"/>
              <a:ext cx="1375664" cy="1021321"/>
            </a:xfrm>
            <a:prstGeom prst="rect">
              <a:avLst/>
            </a:prstGeom>
          </p:spPr>
        </p:pic>
        <p:pic>
          <p:nvPicPr>
            <p:cNvPr id="683" name="Image 55">
              <a:extLst>
                <a:ext uri="{FF2B5EF4-FFF2-40B4-BE49-F238E27FC236}">
                  <a16:creationId xmlns:a16="http://schemas.microsoft.com/office/drawing/2014/main" id="{2679E7FA-C142-F5DA-F268-0385A2575069}"/>
                </a:ext>
              </a:extLst>
            </p:cNvPr>
            <p:cNvPicPr/>
            <p:nvPr/>
          </p:nvPicPr>
          <p:blipFill>
            <a:blip r:embed="rId19" cstate="print"/>
            <a:stretch>
              <a:fillRect/>
            </a:stretch>
          </p:blipFill>
          <p:spPr>
            <a:xfrm>
              <a:off x="1795483" y="91350"/>
              <a:ext cx="2542514" cy="1377721"/>
            </a:xfrm>
            <a:prstGeom prst="rect">
              <a:avLst/>
            </a:prstGeom>
          </p:spPr>
        </p:pic>
        <p:pic>
          <p:nvPicPr>
            <p:cNvPr id="684" name="Image 56">
              <a:extLst>
                <a:ext uri="{FF2B5EF4-FFF2-40B4-BE49-F238E27FC236}">
                  <a16:creationId xmlns:a16="http://schemas.microsoft.com/office/drawing/2014/main" id="{6858D2AE-B097-A242-452D-CB711261C2A6}"/>
                </a:ext>
              </a:extLst>
            </p:cNvPr>
            <p:cNvPicPr/>
            <p:nvPr/>
          </p:nvPicPr>
          <p:blipFill>
            <a:blip r:embed="rId20" cstate="print"/>
            <a:stretch>
              <a:fillRect/>
            </a:stretch>
          </p:blipFill>
          <p:spPr>
            <a:xfrm>
              <a:off x="3932" y="158686"/>
              <a:ext cx="1377721" cy="2542514"/>
            </a:xfrm>
            <a:prstGeom prst="rect">
              <a:avLst/>
            </a:prstGeom>
          </p:spPr>
        </p:pic>
        <p:pic>
          <p:nvPicPr>
            <p:cNvPr id="685" name="Image 57">
              <a:extLst>
                <a:ext uri="{FF2B5EF4-FFF2-40B4-BE49-F238E27FC236}">
                  <a16:creationId xmlns:a16="http://schemas.microsoft.com/office/drawing/2014/main" id="{D6DA4B9D-9D8A-B9C9-9D6A-F0CA991241BB}"/>
                </a:ext>
              </a:extLst>
            </p:cNvPr>
            <p:cNvPicPr/>
            <p:nvPr/>
          </p:nvPicPr>
          <p:blipFill>
            <a:blip r:embed="rId21" cstate="print"/>
            <a:stretch>
              <a:fillRect/>
            </a:stretch>
          </p:blipFill>
          <p:spPr>
            <a:xfrm>
              <a:off x="2275619" y="3418954"/>
              <a:ext cx="1384427" cy="1855838"/>
            </a:xfrm>
            <a:prstGeom prst="rect">
              <a:avLst/>
            </a:prstGeom>
          </p:spPr>
        </p:pic>
        <p:pic>
          <p:nvPicPr>
            <p:cNvPr id="686" name="Image 58">
              <a:extLst>
                <a:ext uri="{FF2B5EF4-FFF2-40B4-BE49-F238E27FC236}">
                  <a16:creationId xmlns:a16="http://schemas.microsoft.com/office/drawing/2014/main" id="{13AC5CA3-5C11-B495-C394-E1DF300B7EA4}"/>
                </a:ext>
              </a:extLst>
            </p:cNvPr>
            <p:cNvPicPr/>
            <p:nvPr/>
          </p:nvPicPr>
          <p:blipFill>
            <a:blip r:embed="rId22" cstate="print"/>
            <a:stretch>
              <a:fillRect/>
            </a:stretch>
          </p:blipFill>
          <p:spPr>
            <a:xfrm>
              <a:off x="5264996" y="1458289"/>
              <a:ext cx="1375664" cy="1285316"/>
            </a:xfrm>
            <a:prstGeom prst="rect">
              <a:avLst/>
            </a:prstGeom>
          </p:spPr>
        </p:pic>
        <p:pic>
          <p:nvPicPr>
            <p:cNvPr id="687" name="Image 59">
              <a:extLst>
                <a:ext uri="{FF2B5EF4-FFF2-40B4-BE49-F238E27FC236}">
                  <a16:creationId xmlns:a16="http://schemas.microsoft.com/office/drawing/2014/main" id="{5B676BF9-66E8-5B13-B16A-6D12EFBB49BD}"/>
                </a:ext>
              </a:extLst>
            </p:cNvPr>
            <p:cNvPicPr/>
            <p:nvPr/>
          </p:nvPicPr>
          <p:blipFill>
            <a:blip r:embed="rId23" cstate="print"/>
            <a:stretch>
              <a:fillRect/>
            </a:stretch>
          </p:blipFill>
          <p:spPr>
            <a:xfrm>
              <a:off x="4854811" y="4816347"/>
              <a:ext cx="1375664" cy="461264"/>
            </a:xfrm>
            <a:prstGeom prst="rect">
              <a:avLst/>
            </a:prstGeom>
          </p:spPr>
        </p:pic>
        <p:pic>
          <p:nvPicPr>
            <p:cNvPr id="688" name="Image 60">
              <a:extLst>
                <a:ext uri="{FF2B5EF4-FFF2-40B4-BE49-F238E27FC236}">
                  <a16:creationId xmlns:a16="http://schemas.microsoft.com/office/drawing/2014/main" id="{637982CA-3A3B-7F3C-3E4F-3D3FF05749EE}"/>
                </a:ext>
              </a:extLst>
            </p:cNvPr>
            <p:cNvPicPr/>
            <p:nvPr/>
          </p:nvPicPr>
          <p:blipFill>
            <a:blip r:embed="rId24" cstate="print"/>
            <a:stretch>
              <a:fillRect/>
            </a:stretch>
          </p:blipFill>
          <p:spPr>
            <a:xfrm>
              <a:off x="407981" y="4816347"/>
              <a:ext cx="1375665" cy="461264"/>
            </a:xfrm>
            <a:prstGeom prst="rect">
              <a:avLst/>
            </a:prstGeom>
          </p:spPr>
        </p:pic>
        <p:sp>
          <p:nvSpPr>
            <p:cNvPr id="689" name="Graphic 61">
              <a:extLst>
                <a:ext uri="{FF2B5EF4-FFF2-40B4-BE49-F238E27FC236}">
                  <a16:creationId xmlns:a16="http://schemas.microsoft.com/office/drawing/2014/main" id="{64FAED93-C950-28C3-0ED3-22B3FFF3C944}"/>
                </a:ext>
              </a:extLst>
            </p:cNvPr>
            <p:cNvSpPr/>
            <p:nvPr/>
          </p:nvSpPr>
          <p:spPr>
            <a:xfrm>
              <a:off x="2184446" y="2677718"/>
              <a:ext cx="1270" cy="935355"/>
            </a:xfrm>
            <a:custGeom>
              <a:avLst/>
              <a:gdLst/>
              <a:ahLst/>
              <a:cxnLst/>
              <a:rect l="l" t="t" r="r" b="b"/>
              <a:pathLst>
                <a:path h="935355">
                  <a:moveTo>
                    <a:pt x="0" y="0"/>
                  </a:moveTo>
                  <a:lnTo>
                    <a:pt x="0" y="935228"/>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690" name="Graphic 62">
              <a:extLst>
                <a:ext uri="{FF2B5EF4-FFF2-40B4-BE49-F238E27FC236}">
                  <a16:creationId xmlns:a16="http://schemas.microsoft.com/office/drawing/2014/main" id="{960216DF-2C56-B485-E3B3-D5EDB9496BA5}"/>
                </a:ext>
              </a:extLst>
            </p:cNvPr>
            <p:cNvSpPr/>
            <p:nvPr/>
          </p:nvSpPr>
          <p:spPr>
            <a:xfrm>
              <a:off x="2683162" y="2765005"/>
              <a:ext cx="1061720" cy="1270"/>
            </a:xfrm>
            <a:custGeom>
              <a:avLst/>
              <a:gdLst/>
              <a:ahLst/>
              <a:cxnLst/>
              <a:rect l="l" t="t" r="r" b="b"/>
              <a:pathLst>
                <a:path w="1061720">
                  <a:moveTo>
                    <a:pt x="1061440" y="0"/>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691" name="Graphic 63">
              <a:extLst>
                <a:ext uri="{FF2B5EF4-FFF2-40B4-BE49-F238E27FC236}">
                  <a16:creationId xmlns:a16="http://schemas.microsoft.com/office/drawing/2014/main" id="{B94BFC7E-B43D-FD1D-5B6D-B9FD9817BCB7}"/>
                </a:ext>
              </a:extLst>
            </p:cNvPr>
            <p:cNvSpPr/>
            <p:nvPr/>
          </p:nvSpPr>
          <p:spPr>
            <a:xfrm>
              <a:off x="1123170" y="78180"/>
              <a:ext cx="925830" cy="1270"/>
            </a:xfrm>
            <a:custGeom>
              <a:avLst/>
              <a:gdLst/>
              <a:ahLst/>
              <a:cxnLst/>
              <a:rect l="l" t="t" r="r" b="b"/>
              <a:pathLst>
                <a:path w="925830">
                  <a:moveTo>
                    <a:pt x="925487" y="0"/>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692" name="Graphic 64">
              <a:extLst>
                <a:ext uri="{FF2B5EF4-FFF2-40B4-BE49-F238E27FC236}">
                  <a16:creationId xmlns:a16="http://schemas.microsoft.com/office/drawing/2014/main" id="{4ECD2349-C619-BA14-A2C6-A8F087A03D29}"/>
                </a:ext>
              </a:extLst>
            </p:cNvPr>
            <p:cNvSpPr/>
            <p:nvPr/>
          </p:nvSpPr>
          <p:spPr>
            <a:xfrm>
              <a:off x="4434352" y="3571392"/>
              <a:ext cx="1270" cy="459105"/>
            </a:xfrm>
            <a:custGeom>
              <a:avLst/>
              <a:gdLst/>
              <a:ahLst/>
              <a:cxnLst/>
              <a:rect l="l" t="t" r="r" b="b"/>
              <a:pathLst>
                <a:path h="459105">
                  <a:moveTo>
                    <a:pt x="0" y="458698"/>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693" name="Graphic 65">
              <a:extLst>
                <a:ext uri="{FF2B5EF4-FFF2-40B4-BE49-F238E27FC236}">
                  <a16:creationId xmlns:a16="http://schemas.microsoft.com/office/drawing/2014/main" id="{D758F993-77B0-84EA-F430-CB43B0F6F8B0}"/>
                </a:ext>
              </a:extLst>
            </p:cNvPr>
            <p:cNvSpPr/>
            <p:nvPr/>
          </p:nvSpPr>
          <p:spPr>
            <a:xfrm>
              <a:off x="2683162" y="2750006"/>
              <a:ext cx="1091565" cy="1270"/>
            </a:xfrm>
            <a:custGeom>
              <a:avLst/>
              <a:gdLst/>
              <a:ahLst/>
              <a:cxnLst/>
              <a:rect l="l" t="t" r="r" b="b"/>
              <a:pathLst>
                <a:path w="1091565">
                  <a:moveTo>
                    <a:pt x="1090968" y="0"/>
                  </a:moveTo>
                  <a:lnTo>
                    <a:pt x="0" y="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sp>
          <p:nvSpPr>
            <p:cNvPr id="694" name="Graphic 66">
              <a:extLst>
                <a:ext uri="{FF2B5EF4-FFF2-40B4-BE49-F238E27FC236}">
                  <a16:creationId xmlns:a16="http://schemas.microsoft.com/office/drawing/2014/main" id="{581C30A0-92EB-C21D-11B2-445044B25B9C}"/>
                </a:ext>
              </a:extLst>
            </p:cNvPr>
            <p:cNvSpPr/>
            <p:nvPr/>
          </p:nvSpPr>
          <p:spPr>
            <a:xfrm>
              <a:off x="4509346" y="2950882"/>
              <a:ext cx="1270" cy="317500"/>
            </a:xfrm>
            <a:custGeom>
              <a:avLst/>
              <a:gdLst/>
              <a:ahLst/>
              <a:cxnLst/>
              <a:rect l="l" t="t" r="r" b="b"/>
              <a:pathLst>
                <a:path h="317500">
                  <a:moveTo>
                    <a:pt x="0" y="0"/>
                  </a:moveTo>
                  <a:lnTo>
                    <a:pt x="0" y="317220"/>
                  </a:lnTo>
                </a:path>
              </a:pathLst>
            </a:custGeom>
            <a:ln w="6350">
              <a:solidFill>
                <a:srgbClr val="008000"/>
              </a:solidFill>
              <a:prstDash val="solid"/>
            </a:ln>
          </p:spPr>
          <p:txBody>
            <a:bodyPr wrap="square" lIns="0" tIns="0" rIns="0" bIns="0" rtlCol="0">
              <a:prstTxWarp prst="textNoShape">
                <a:avLst/>
              </a:prstTxWarp>
              <a:noAutofit/>
            </a:bodyPr>
            <a:lstStyle/>
            <a:p>
              <a:endParaRPr lang="en-US"/>
            </a:p>
          </p:txBody>
        </p:sp>
        <p:pic>
          <p:nvPicPr>
            <p:cNvPr id="695" name="Image 67">
              <a:extLst>
                <a:ext uri="{FF2B5EF4-FFF2-40B4-BE49-F238E27FC236}">
                  <a16:creationId xmlns:a16="http://schemas.microsoft.com/office/drawing/2014/main" id="{DDC7E6A9-0BAE-E834-DC47-7A08A005FCA8}"/>
                </a:ext>
              </a:extLst>
            </p:cNvPr>
            <p:cNvPicPr/>
            <p:nvPr/>
          </p:nvPicPr>
          <p:blipFill>
            <a:blip r:embed="rId25" cstate="print"/>
            <a:stretch>
              <a:fillRect/>
            </a:stretch>
          </p:blipFill>
          <p:spPr>
            <a:xfrm>
              <a:off x="1302588" y="970522"/>
              <a:ext cx="109814" cy="463857"/>
            </a:xfrm>
            <a:prstGeom prst="rect">
              <a:avLst/>
            </a:prstGeom>
          </p:spPr>
        </p:pic>
        <p:pic>
          <p:nvPicPr>
            <p:cNvPr id="696" name="Image 68">
              <a:extLst>
                <a:ext uri="{FF2B5EF4-FFF2-40B4-BE49-F238E27FC236}">
                  <a16:creationId xmlns:a16="http://schemas.microsoft.com/office/drawing/2014/main" id="{6C38AECD-6AEF-DD0B-249B-5F323FB14D1A}"/>
                </a:ext>
              </a:extLst>
            </p:cNvPr>
            <p:cNvPicPr/>
            <p:nvPr/>
          </p:nvPicPr>
          <p:blipFill>
            <a:blip r:embed="rId26" cstate="print"/>
            <a:stretch>
              <a:fillRect/>
            </a:stretch>
          </p:blipFill>
          <p:spPr>
            <a:xfrm>
              <a:off x="497285" y="3070088"/>
              <a:ext cx="414853" cy="524891"/>
            </a:xfrm>
            <a:prstGeom prst="rect">
              <a:avLst/>
            </a:prstGeom>
          </p:spPr>
        </p:pic>
        <p:pic>
          <p:nvPicPr>
            <p:cNvPr id="697" name="Image 69">
              <a:extLst>
                <a:ext uri="{FF2B5EF4-FFF2-40B4-BE49-F238E27FC236}">
                  <a16:creationId xmlns:a16="http://schemas.microsoft.com/office/drawing/2014/main" id="{DE04D764-B841-8E7B-B176-CDF101C9BA83}"/>
                </a:ext>
              </a:extLst>
            </p:cNvPr>
            <p:cNvPicPr/>
            <p:nvPr/>
          </p:nvPicPr>
          <p:blipFill>
            <a:blip r:embed="rId27" cstate="print"/>
            <a:stretch>
              <a:fillRect/>
            </a:stretch>
          </p:blipFill>
          <p:spPr>
            <a:xfrm>
              <a:off x="2864389" y="3057881"/>
              <a:ext cx="414853" cy="512684"/>
            </a:xfrm>
            <a:prstGeom prst="rect">
              <a:avLst/>
            </a:prstGeom>
          </p:spPr>
        </p:pic>
        <p:pic>
          <p:nvPicPr>
            <p:cNvPr id="698" name="Image 70">
              <a:extLst>
                <a:ext uri="{FF2B5EF4-FFF2-40B4-BE49-F238E27FC236}">
                  <a16:creationId xmlns:a16="http://schemas.microsoft.com/office/drawing/2014/main" id="{0E64B1CC-741C-13EF-114D-F05D7CDD542B}"/>
                </a:ext>
              </a:extLst>
            </p:cNvPr>
            <p:cNvPicPr/>
            <p:nvPr/>
          </p:nvPicPr>
          <p:blipFill>
            <a:blip r:embed="rId28" cstate="print"/>
            <a:stretch>
              <a:fillRect/>
            </a:stretch>
          </p:blipFill>
          <p:spPr>
            <a:xfrm>
              <a:off x="5292499" y="1507620"/>
              <a:ext cx="732093" cy="317376"/>
            </a:xfrm>
            <a:prstGeom prst="rect">
              <a:avLst/>
            </a:prstGeom>
          </p:spPr>
        </p:pic>
        <p:pic>
          <p:nvPicPr>
            <p:cNvPr id="699" name="Image 71">
              <a:extLst>
                <a:ext uri="{FF2B5EF4-FFF2-40B4-BE49-F238E27FC236}">
                  <a16:creationId xmlns:a16="http://schemas.microsoft.com/office/drawing/2014/main" id="{55549F01-BDE5-EA7B-C108-1FF7E34E2913}"/>
                </a:ext>
              </a:extLst>
            </p:cNvPr>
            <p:cNvPicPr/>
            <p:nvPr/>
          </p:nvPicPr>
          <p:blipFill>
            <a:blip r:embed="rId29" cstate="print"/>
            <a:stretch>
              <a:fillRect/>
            </a:stretch>
          </p:blipFill>
          <p:spPr>
            <a:xfrm>
              <a:off x="5707352" y="3033468"/>
              <a:ext cx="414853" cy="537098"/>
            </a:xfrm>
            <a:prstGeom prst="rect">
              <a:avLst/>
            </a:prstGeom>
          </p:spPr>
        </p:pic>
        <p:sp>
          <p:nvSpPr>
            <p:cNvPr id="700" name="Textbox 72">
              <a:extLst>
                <a:ext uri="{FF2B5EF4-FFF2-40B4-BE49-F238E27FC236}">
                  <a16:creationId xmlns:a16="http://schemas.microsoft.com/office/drawing/2014/main" id="{8954BFFC-CC07-279A-A475-C70B9150E442}"/>
                </a:ext>
              </a:extLst>
            </p:cNvPr>
            <p:cNvSpPr txBox="1"/>
            <p:nvPr/>
          </p:nvSpPr>
          <p:spPr>
            <a:xfrm>
              <a:off x="3159273" y="118689"/>
              <a:ext cx="472440" cy="92075"/>
            </a:xfrm>
            <a:prstGeom prst="rect">
              <a:avLst/>
            </a:prstGeom>
          </p:spPr>
          <p:txBody>
            <a:bodyPr wrap="square" lIns="0" tIns="0" rIns="0" bIns="0" rtlCol="0">
              <a:noAutofit/>
            </a:bodyPr>
            <a:lstStyle/>
            <a:p>
              <a:pPr marL="0" marR="0">
                <a:lnSpc>
                  <a:spcPts val="932"/>
                </a:lnSpc>
                <a:spcBef>
                  <a:spcPts val="0"/>
                </a:spcBef>
                <a:spcAft>
                  <a:spcPts val="0"/>
                </a:spcAft>
                <a:tabLst>
                  <a:tab pos="447034" algn="l"/>
                </a:tabLst>
              </a:pPr>
              <a:r>
                <a:rPr lang="en-US" sz="841" spc="-13">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030303"/>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242424"/>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030303"/>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242424"/>
                  </a:solidFill>
                  <a:effectLst/>
                  <a:latin typeface="Times New Roman" panose="02020603050405020304" pitchFamily="18" charset="0"/>
                  <a:ea typeface="Arial" panose="020B0604020202020204" pitchFamily="34" charset="0"/>
                  <a:cs typeface="Arial" panose="020B0604020202020204" pitchFamily="34" charset="0"/>
                </a:rPr>
                <a:t>r</a:t>
              </a:r>
              <a:r>
                <a:rPr lang="en-US" sz="841" spc="-13">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841">
                  <a:solidFill>
                    <a:srgbClr val="3D3D3D"/>
                  </a:solidFill>
                  <a:effectLst/>
                  <a:latin typeface="Times New Roman" panose="02020603050405020304" pitchFamily="18" charset="0"/>
                  <a:ea typeface="Arial" panose="020B0604020202020204" pitchFamily="34" charset="0"/>
                  <a:cs typeface="Arial" panose="020B0604020202020204" pitchFamily="34" charset="0"/>
                </a:rPr>
                <a:t>	</a:t>
              </a:r>
              <a:r>
                <a:rPr lang="en-US" sz="841" spc="-13">
                  <a:solidFill>
                    <a:srgbClr val="242424"/>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242424"/>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841" spc="-13">
                  <a:solidFill>
                    <a:srgbClr val="242424"/>
                  </a:solidFill>
                  <a:effectLst/>
                  <a:latin typeface="Times New Roman" panose="02020603050405020304" pitchFamily="18" charset="0"/>
                  <a:ea typeface="Arial" panose="020B0604020202020204" pitchFamily="34" charset="0"/>
                  <a:cs typeface="Arial" panose="020B0604020202020204" pitchFamily="34" charset="0"/>
                </a:rPr>
                <a:t>:</a:t>
              </a:r>
              <a:endParaRPr lang="en-US" sz="1424">
                <a:effectLst/>
                <a:latin typeface="Arial" panose="020B0604020202020204" pitchFamily="34" charset="0"/>
                <a:ea typeface="Arial" panose="020B0604020202020204" pitchFamily="34" charset="0"/>
              </a:endParaRPr>
            </a:p>
          </p:txBody>
        </p:sp>
        <p:sp>
          <p:nvSpPr>
            <p:cNvPr id="701" name="Textbox 73">
              <a:extLst>
                <a:ext uri="{FF2B5EF4-FFF2-40B4-BE49-F238E27FC236}">
                  <a16:creationId xmlns:a16="http://schemas.microsoft.com/office/drawing/2014/main" id="{B8B0EC34-F2E7-78C7-D6BA-1D0BD4E2CE61}"/>
                </a:ext>
              </a:extLst>
            </p:cNvPr>
            <p:cNvSpPr txBox="1"/>
            <p:nvPr/>
          </p:nvSpPr>
          <p:spPr>
            <a:xfrm>
              <a:off x="5866315" y="18552"/>
              <a:ext cx="71120" cy="128270"/>
            </a:xfrm>
            <a:prstGeom prst="rect">
              <a:avLst/>
            </a:prstGeom>
          </p:spPr>
          <p:txBody>
            <a:bodyPr wrap="square" lIns="0" tIns="0" rIns="0" bIns="0" rtlCol="0">
              <a:noAutofit/>
            </a:bodyPr>
            <a:lstStyle/>
            <a:p>
              <a:pPr marL="0" marR="0">
                <a:lnSpc>
                  <a:spcPts val="1301"/>
                </a:lnSpc>
                <a:spcBef>
                  <a:spcPts val="0"/>
                </a:spcBef>
                <a:spcAft>
                  <a:spcPts val="0"/>
                </a:spcAft>
              </a:pPr>
              <a:r>
                <a:rPr lang="en-US" sz="1165" spc="-65">
                  <a:solidFill>
                    <a:srgbClr val="242424"/>
                  </a:solidFill>
                  <a:effectLst/>
                  <a:latin typeface="Arial" panose="020B0604020202020204" pitchFamily="34" charset="0"/>
                  <a:ea typeface="Arial" panose="020B0604020202020204" pitchFamily="34" charset="0"/>
                </a:rPr>
                <a:t>D</a:t>
              </a:r>
              <a:endParaRPr lang="en-US" sz="1424">
                <a:effectLst/>
                <a:latin typeface="Arial" panose="020B0604020202020204" pitchFamily="34" charset="0"/>
                <a:ea typeface="Arial" panose="020B0604020202020204" pitchFamily="34" charset="0"/>
              </a:endParaRPr>
            </a:p>
          </p:txBody>
        </p:sp>
        <p:sp>
          <p:nvSpPr>
            <p:cNvPr id="702" name="Textbox 74">
              <a:extLst>
                <a:ext uri="{FF2B5EF4-FFF2-40B4-BE49-F238E27FC236}">
                  <a16:creationId xmlns:a16="http://schemas.microsoft.com/office/drawing/2014/main" id="{57AD37B8-29C0-F57F-9C4B-7792DA7AE404}"/>
                </a:ext>
              </a:extLst>
            </p:cNvPr>
            <p:cNvSpPr txBox="1"/>
            <p:nvPr/>
          </p:nvSpPr>
          <p:spPr>
            <a:xfrm>
              <a:off x="2089564" y="405382"/>
              <a:ext cx="113030" cy="83820"/>
            </a:xfrm>
            <a:prstGeom prst="rect">
              <a:avLst/>
            </a:prstGeom>
          </p:spPr>
          <p:txBody>
            <a:bodyPr wrap="square" lIns="0" tIns="0" rIns="0" bIns="0" rtlCol="0">
              <a:noAutofit/>
            </a:bodyPr>
            <a:lstStyle/>
            <a:p>
              <a:pPr marL="0" marR="0">
                <a:lnSpc>
                  <a:spcPts val="854"/>
                </a:lnSpc>
                <a:spcBef>
                  <a:spcPts val="0"/>
                </a:spcBef>
                <a:spcAft>
                  <a:spcPts val="0"/>
                </a:spcAft>
              </a:pPr>
              <a:r>
                <a:rPr lang="en-US" sz="776" spc="-32">
                  <a:effectLst/>
                  <a:latin typeface="Arial" panose="020B0604020202020204" pitchFamily="34" charset="0"/>
                  <a:ea typeface="Arial" panose="020B0604020202020204" pitchFamily="34" charset="0"/>
                </a:rPr>
                <a:t>CF</a:t>
              </a:r>
              <a:endParaRPr lang="en-US" sz="1424">
                <a:effectLst/>
                <a:latin typeface="Arial" panose="020B0604020202020204" pitchFamily="34" charset="0"/>
                <a:ea typeface="Arial" panose="020B0604020202020204" pitchFamily="34" charset="0"/>
              </a:endParaRPr>
            </a:p>
          </p:txBody>
        </p:sp>
        <p:sp>
          <p:nvSpPr>
            <p:cNvPr id="703" name="Textbox 75">
              <a:extLst>
                <a:ext uri="{FF2B5EF4-FFF2-40B4-BE49-F238E27FC236}">
                  <a16:creationId xmlns:a16="http://schemas.microsoft.com/office/drawing/2014/main" id="{DE7D1DBA-C386-EE58-2994-C37FC7032D7B}"/>
                </a:ext>
              </a:extLst>
            </p:cNvPr>
            <p:cNvSpPr txBox="1"/>
            <p:nvPr/>
          </p:nvSpPr>
          <p:spPr>
            <a:xfrm>
              <a:off x="3942304" y="403322"/>
              <a:ext cx="113030" cy="83820"/>
            </a:xfrm>
            <a:prstGeom prst="rect">
              <a:avLst/>
            </a:prstGeom>
          </p:spPr>
          <p:txBody>
            <a:bodyPr wrap="square" lIns="0" tIns="0" rIns="0" bIns="0" rtlCol="0">
              <a:noAutofit/>
            </a:bodyPr>
            <a:lstStyle/>
            <a:p>
              <a:pPr marL="0" marR="0">
                <a:lnSpc>
                  <a:spcPts val="854"/>
                </a:lnSpc>
                <a:spcBef>
                  <a:spcPts val="0"/>
                </a:spcBef>
                <a:spcAft>
                  <a:spcPts val="0"/>
                </a:spcAft>
              </a:pPr>
              <a:r>
                <a:rPr lang="en-US" sz="776" spc="-32">
                  <a:effectLst/>
                  <a:latin typeface="Arial" panose="020B0604020202020204" pitchFamily="34" charset="0"/>
                  <a:ea typeface="Arial" panose="020B0604020202020204" pitchFamily="34" charset="0"/>
                </a:rPr>
                <a:t>CF</a:t>
              </a:r>
              <a:endParaRPr lang="en-US" sz="1424">
                <a:effectLst/>
                <a:latin typeface="Arial" panose="020B0604020202020204" pitchFamily="34" charset="0"/>
                <a:ea typeface="Arial" panose="020B0604020202020204" pitchFamily="34" charset="0"/>
              </a:endParaRPr>
            </a:p>
          </p:txBody>
        </p:sp>
        <p:sp>
          <p:nvSpPr>
            <p:cNvPr id="320" name="Textbox 76">
              <a:extLst>
                <a:ext uri="{FF2B5EF4-FFF2-40B4-BE49-F238E27FC236}">
                  <a16:creationId xmlns:a16="http://schemas.microsoft.com/office/drawing/2014/main" id="{8F7D0827-93B7-9B9C-CD1C-72AFFD50EBAC}"/>
                </a:ext>
              </a:extLst>
            </p:cNvPr>
            <p:cNvSpPr txBox="1"/>
            <p:nvPr/>
          </p:nvSpPr>
          <p:spPr>
            <a:xfrm>
              <a:off x="2400322" y="1059926"/>
              <a:ext cx="141605" cy="454659"/>
            </a:xfrm>
            <a:prstGeom prst="rect">
              <a:avLst/>
            </a:prstGeom>
          </p:spPr>
          <p:txBody>
            <a:bodyPr wrap="square" lIns="0" tIns="0" rIns="0" bIns="0" rtlCol="0">
              <a:noAutofit/>
            </a:bodyPr>
            <a:lstStyle/>
            <a:p>
              <a:pPr marL="0" marR="0">
                <a:lnSpc>
                  <a:spcPts val="4633"/>
                </a:lnSpc>
                <a:spcBef>
                  <a:spcPts val="0"/>
                </a:spcBef>
                <a:spcAft>
                  <a:spcPts val="0"/>
                </a:spcAft>
              </a:pPr>
              <a:r>
                <a:rPr lang="en-US" sz="4141" spc="-65">
                  <a:solidFill>
                    <a:srgbClr val="038003"/>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p:txBody>
        </p:sp>
        <p:sp>
          <p:nvSpPr>
            <p:cNvPr id="321" name="Textbox 77">
              <a:extLst>
                <a:ext uri="{FF2B5EF4-FFF2-40B4-BE49-F238E27FC236}">
                  <a16:creationId xmlns:a16="http://schemas.microsoft.com/office/drawing/2014/main" id="{FEF7C497-8188-73F0-BC93-14AAB1D87F87}"/>
                </a:ext>
              </a:extLst>
            </p:cNvPr>
            <p:cNvSpPr txBox="1"/>
            <p:nvPr/>
          </p:nvSpPr>
          <p:spPr>
            <a:xfrm>
              <a:off x="3168588" y="1408734"/>
              <a:ext cx="474345" cy="99695"/>
            </a:xfrm>
            <a:prstGeom prst="rect">
              <a:avLst/>
            </a:prstGeom>
          </p:spPr>
          <p:txBody>
            <a:bodyPr wrap="square" lIns="0" tIns="0" rIns="0" bIns="0" rtlCol="0">
              <a:noAutofit/>
            </a:bodyPr>
            <a:lstStyle/>
            <a:p>
              <a:pPr marL="0" marR="0">
                <a:lnSpc>
                  <a:spcPts val="1016"/>
                </a:lnSpc>
                <a:spcBef>
                  <a:spcPts val="0"/>
                </a:spcBef>
                <a:spcAft>
                  <a:spcPts val="0"/>
                </a:spcAft>
              </a:pPr>
              <a:r>
                <a:rPr lang="en-US" sz="776" u="heavy">
                  <a:solidFill>
                    <a:srgbClr val="3D3D3D"/>
                  </a:solidFill>
                  <a:effectLst/>
                  <a:uFill>
                    <a:solidFill>
                      <a:srgbClr val="3C3C3C"/>
                    </a:solidFill>
                  </a:uFill>
                  <a:latin typeface="Arial" panose="020B0604020202020204" pitchFamily="34" charset="0"/>
                  <a:ea typeface="Arial" panose="020B0604020202020204" pitchFamily="34" charset="0"/>
                </a:rPr>
                <a:t>./</a:t>
              </a:r>
              <a:r>
                <a:rPr lang="en-US" sz="776" u="heavy" spc="175">
                  <a:solidFill>
                    <a:srgbClr val="3D3D3D"/>
                  </a:solidFill>
                  <a:effectLst/>
                  <a:uFill>
                    <a:solidFill>
                      <a:srgbClr val="3C3C3C"/>
                    </a:solidFill>
                  </a:uFill>
                  <a:latin typeface="Arial" panose="020B0604020202020204" pitchFamily="34" charset="0"/>
                  <a:ea typeface="Arial" panose="020B0604020202020204" pitchFamily="34" charset="0"/>
                </a:rPr>
                <a:t>  </a:t>
              </a:r>
              <a:r>
                <a:rPr lang="en-US" sz="906" u="heavy" spc="-45">
                  <a:solidFill>
                    <a:srgbClr val="3D3D3D"/>
                  </a:solidFill>
                  <a:effectLst/>
                  <a:uFill>
                    <a:solidFill>
                      <a:srgbClr val="3C3C3C"/>
                    </a:solidFill>
                  </a:uFill>
                  <a:latin typeface="Arial" panose="020B0604020202020204" pitchFamily="34" charset="0"/>
                  <a:ea typeface="Arial" panose="020B0604020202020204" pitchFamily="34" charset="0"/>
                </a:rPr>
                <a:t>·...</a:t>
              </a:r>
              <a:r>
                <a:rPr lang="en-US" sz="647" spc="-45">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906" spc="-45">
                  <a:solidFill>
                    <a:srgbClr val="030303"/>
                  </a:solidFill>
                  <a:effectLst/>
                  <a:latin typeface="Arial" panose="020B0604020202020204" pitchFamily="34" charset="0"/>
                  <a:ea typeface="Arial" panose="020B0604020202020204" pitchFamily="34" charset="0"/>
                </a:rPr>
                <a:t>.</a:t>
              </a:r>
              <a:r>
                <a:rPr lang="en-US" sz="906" spc="-45">
                  <a:solidFill>
                    <a:srgbClr val="3D3D3D"/>
                  </a:solidFill>
                  <a:effectLst/>
                  <a:latin typeface="Arial" panose="020B0604020202020204" pitchFamily="34" charset="0"/>
                  <a:ea typeface="Arial" panose="020B0604020202020204" pitchFamily="34" charset="0"/>
                </a:rPr>
                <a:t>.</a:t>
              </a:r>
              <a:r>
                <a:rPr lang="en-US" sz="647" u="heavy" spc="-45">
                  <a:solidFill>
                    <a:srgbClr val="3D3D3D"/>
                  </a:solidFill>
                  <a:effectLst/>
                  <a:uFill>
                    <a:solidFill>
                      <a:srgbClr val="3D3D3D"/>
                    </a:solidFill>
                  </a:uFill>
                  <a:latin typeface="Times New Roman" panose="02020603050405020304" pitchFamily="18" charset="0"/>
                  <a:ea typeface="Arial" panose="020B0604020202020204" pitchFamily="34" charset="0"/>
                  <a:cs typeface="Arial" panose="020B0604020202020204" pitchFamily="34" charset="0"/>
                </a:rPr>
                <a:t>:</a:t>
              </a:r>
              <a:r>
                <a:rPr lang="en-US" sz="906" u="heavy" spc="-45">
                  <a:solidFill>
                    <a:srgbClr val="3D3D3D"/>
                  </a:solidFill>
                  <a:effectLst/>
                  <a:uFill>
                    <a:solidFill>
                      <a:srgbClr val="3D3D3D"/>
                    </a:solidFill>
                  </a:uFill>
                  <a:latin typeface="Arial" panose="020B0604020202020204" pitchFamily="34" charset="0"/>
                  <a:ea typeface="Arial" panose="020B0604020202020204" pitchFamily="34" charset="0"/>
                </a:rPr>
                <a:t>.....</a:t>
              </a:r>
              <a:r>
                <a:rPr lang="en-US" sz="906" spc="-45">
                  <a:solidFill>
                    <a:srgbClr val="3D3D3D"/>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p:txBody>
        </p:sp>
        <p:sp>
          <p:nvSpPr>
            <p:cNvPr id="322" name="Textbox 78">
              <a:extLst>
                <a:ext uri="{FF2B5EF4-FFF2-40B4-BE49-F238E27FC236}">
                  <a16:creationId xmlns:a16="http://schemas.microsoft.com/office/drawing/2014/main" id="{CC339987-129F-2544-688F-B9A28178F8BE}"/>
                </a:ext>
              </a:extLst>
            </p:cNvPr>
            <p:cNvSpPr txBox="1"/>
            <p:nvPr/>
          </p:nvSpPr>
          <p:spPr>
            <a:xfrm>
              <a:off x="91964" y="3510308"/>
              <a:ext cx="283845" cy="208279"/>
            </a:xfrm>
            <a:prstGeom prst="rect">
              <a:avLst/>
            </a:prstGeom>
          </p:spPr>
          <p:txBody>
            <a:bodyPr wrap="square" lIns="0" tIns="0" rIns="0" bIns="0" rtlCol="0">
              <a:noAutofit/>
            </a:bodyPr>
            <a:lstStyle/>
            <a:p>
              <a:pPr marL="4109" marR="0">
                <a:lnSpc>
                  <a:spcPts val="796"/>
                </a:lnSpc>
                <a:spcBef>
                  <a:spcPts val="0"/>
                </a:spcBef>
                <a:spcAft>
                  <a:spcPts val="0"/>
                </a:spcAft>
                <a:tabLst>
                  <a:tab pos="262139" algn="l"/>
                </a:tabLst>
              </a:pPr>
              <a:r>
                <a:rPr lang="en-US" sz="388" spc="-32">
                  <a:solidFill>
                    <a:srgbClr val="3D3D3D"/>
                  </a:solidFill>
                  <a:effectLst/>
                  <a:latin typeface="Times New Roman" panose="02020603050405020304" pitchFamily="18" charset="0"/>
                  <a:ea typeface="Arial" panose="020B0604020202020204" pitchFamily="34" charset="0"/>
                  <a:cs typeface="Arial" panose="020B0604020202020204" pitchFamily="34" charset="0"/>
                </a:rPr>
                <a:t>,•,</a:t>
              </a:r>
              <a:r>
                <a:rPr lang="en-US" sz="388">
                  <a:solidFill>
                    <a:srgbClr val="3D3D3D"/>
                  </a:solidFill>
                  <a:effectLst/>
                  <a:latin typeface="Times New Roman" panose="02020603050405020304" pitchFamily="18" charset="0"/>
                  <a:ea typeface="Arial" panose="020B0604020202020204" pitchFamily="34" charset="0"/>
                  <a:cs typeface="Arial" panose="020B0604020202020204" pitchFamily="34" charset="0"/>
                </a:rPr>
                <a:t>	</a:t>
              </a:r>
              <a:r>
                <a:rPr lang="en-US" sz="712" spc="-32">
                  <a:solidFill>
                    <a:srgbClr val="242424"/>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a:p>
              <a:pPr marL="0" marR="0">
                <a:spcBef>
                  <a:spcPts val="129"/>
                </a:spcBef>
                <a:spcAft>
                  <a:spcPts val="0"/>
                </a:spcAft>
              </a:pPr>
              <a:r>
                <a:rPr lang="en-US" sz="388">
                  <a:effectLst/>
                  <a:latin typeface="Arial" panose="020B0604020202020204" pitchFamily="34" charset="0"/>
                  <a:ea typeface="Arial" panose="020B0604020202020204" pitchFamily="34" charset="0"/>
                </a:rPr>
                <a:t> </a:t>
              </a:r>
              <a:endParaRPr lang="en-US" sz="1424">
                <a:effectLst/>
                <a:latin typeface="Arial" panose="020B0604020202020204" pitchFamily="34" charset="0"/>
                <a:ea typeface="Arial" panose="020B0604020202020204" pitchFamily="34" charset="0"/>
              </a:endParaRPr>
            </a:p>
            <a:p>
              <a:pPr marL="0" marR="0">
                <a:spcBef>
                  <a:spcPts val="0"/>
                </a:spcBef>
                <a:spcAft>
                  <a:spcPts val="0"/>
                </a:spcAft>
              </a:pPr>
              <a:r>
                <a:rPr lang="en-US" sz="647" spc="-13">
                  <a:solidFill>
                    <a:srgbClr val="242424"/>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p:txBody>
        </p:sp>
        <p:sp>
          <p:nvSpPr>
            <p:cNvPr id="323" name="Textbox 79">
              <a:extLst>
                <a:ext uri="{FF2B5EF4-FFF2-40B4-BE49-F238E27FC236}">
                  <a16:creationId xmlns:a16="http://schemas.microsoft.com/office/drawing/2014/main" id="{13DCCE64-57E1-F342-62F5-A6BBAA9B833D}"/>
                </a:ext>
              </a:extLst>
            </p:cNvPr>
            <p:cNvSpPr txBox="1"/>
            <p:nvPr/>
          </p:nvSpPr>
          <p:spPr>
            <a:xfrm>
              <a:off x="95015" y="3940249"/>
              <a:ext cx="114300" cy="172085"/>
            </a:xfrm>
            <a:prstGeom prst="rect">
              <a:avLst/>
            </a:prstGeom>
          </p:spPr>
          <p:txBody>
            <a:bodyPr wrap="square" lIns="0" tIns="0" rIns="0" bIns="0" rtlCol="0">
              <a:noAutofit/>
            </a:bodyPr>
            <a:lstStyle/>
            <a:p>
              <a:pPr marL="0" marR="0">
                <a:lnSpc>
                  <a:spcPts val="725"/>
                </a:lnSpc>
                <a:spcBef>
                  <a:spcPts val="0"/>
                </a:spcBef>
                <a:spcAft>
                  <a:spcPts val="0"/>
                </a:spcAft>
              </a:pPr>
              <a:r>
                <a:rPr lang="en-US" sz="647" spc="-13">
                  <a:solidFill>
                    <a:srgbClr val="3D3D3D"/>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a:p>
              <a:pPr marL="0" marR="0">
                <a:spcBef>
                  <a:spcPts val="278"/>
                </a:spcBef>
                <a:spcAft>
                  <a:spcPts val="0"/>
                </a:spcAft>
              </a:pPr>
              <a:r>
                <a:rPr lang="en-US" sz="647" spc="-13">
                  <a:solidFill>
                    <a:srgbClr val="3D3D3D"/>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p:txBody>
        </p:sp>
        <p:sp>
          <p:nvSpPr>
            <p:cNvPr id="324" name="Textbox 80">
              <a:extLst>
                <a:ext uri="{FF2B5EF4-FFF2-40B4-BE49-F238E27FC236}">
                  <a16:creationId xmlns:a16="http://schemas.microsoft.com/office/drawing/2014/main" id="{812405F6-5ECE-8C9D-5075-4B5B33758FCB}"/>
                </a:ext>
              </a:extLst>
            </p:cNvPr>
            <p:cNvSpPr txBox="1"/>
            <p:nvPr/>
          </p:nvSpPr>
          <p:spPr>
            <a:xfrm>
              <a:off x="2334001" y="4007386"/>
              <a:ext cx="110489" cy="71120"/>
            </a:xfrm>
            <a:prstGeom prst="rect">
              <a:avLst/>
            </a:prstGeom>
          </p:spPr>
          <p:txBody>
            <a:bodyPr wrap="square" lIns="0" tIns="0" rIns="0" bIns="0" rtlCol="0">
              <a:noAutofit/>
            </a:bodyPr>
            <a:lstStyle/>
            <a:p>
              <a:pPr marL="0" marR="0">
                <a:lnSpc>
                  <a:spcPts val="725"/>
                </a:lnSpc>
                <a:spcBef>
                  <a:spcPts val="0"/>
                </a:spcBef>
                <a:spcAft>
                  <a:spcPts val="0"/>
                </a:spcAft>
              </a:pPr>
              <a:r>
                <a:rPr lang="en-US" sz="647" spc="-13">
                  <a:solidFill>
                    <a:srgbClr val="3D3D3D"/>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p:txBody>
        </p:sp>
        <p:sp>
          <p:nvSpPr>
            <p:cNvPr id="325" name="Textbox 81">
              <a:extLst>
                <a:ext uri="{FF2B5EF4-FFF2-40B4-BE49-F238E27FC236}">
                  <a16:creationId xmlns:a16="http://schemas.microsoft.com/office/drawing/2014/main" id="{7788B8D5-8501-E1F9-B528-A4A4F9672F59}"/>
                </a:ext>
              </a:extLst>
            </p:cNvPr>
            <p:cNvSpPr txBox="1"/>
            <p:nvPr/>
          </p:nvSpPr>
          <p:spPr>
            <a:xfrm>
              <a:off x="5253797" y="4016193"/>
              <a:ext cx="106680" cy="64135"/>
            </a:xfrm>
            <a:prstGeom prst="rect">
              <a:avLst/>
            </a:prstGeom>
          </p:spPr>
          <p:txBody>
            <a:bodyPr wrap="square" lIns="0" tIns="0" rIns="0" bIns="0" rtlCol="0">
              <a:noAutofit/>
            </a:bodyPr>
            <a:lstStyle/>
            <a:p>
              <a:pPr marL="0" marR="0">
                <a:lnSpc>
                  <a:spcPts val="654"/>
                </a:lnSpc>
                <a:spcBef>
                  <a:spcPts val="0"/>
                </a:spcBef>
                <a:spcAft>
                  <a:spcPts val="0"/>
                </a:spcAft>
              </a:pPr>
              <a:r>
                <a:rPr lang="en-US" sz="582" spc="-13">
                  <a:solidFill>
                    <a:srgbClr val="3D3D3D"/>
                  </a:solidFill>
                  <a:effectLst/>
                  <a:latin typeface="Arial" panose="020B0604020202020204" pitchFamily="34" charset="0"/>
                  <a:ea typeface="Arial" panose="020B0604020202020204" pitchFamily="34" charset="0"/>
                </a:rPr>
                <a:t>:</a:t>
              </a:r>
              <a:r>
                <a:rPr lang="en-US" sz="582" spc="-13">
                  <a:solidFill>
                    <a:srgbClr val="242424"/>
                  </a:solidFill>
                  <a:effectLst/>
                  <a:latin typeface="Arial" panose="020B0604020202020204" pitchFamily="34" charset="0"/>
                  <a:ea typeface="Arial" panose="020B0604020202020204" pitchFamily="34" charset="0"/>
                </a:rPr>
                <a:t>.</a:t>
              </a:r>
              <a:r>
                <a:rPr lang="en-US" sz="582" spc="-13">
                  <a:solidFill>
                    <a:srgbClr val="3D3D3D"/>
                  </a:solidFill>
                  <a:effectLst/>
                  <a:latin typeface="Arial" panose="020B0604020202020204" pitchFamily="34" charset="0"/>
                  <a:ea typeface="Arial" panose="020B0604020202020204" pitchFamily="34" charset="0"/>
                </a:rPr>
                <a:t>,</a:t>
              </a:r>
              <a:r>
                <a:rPr lang="en-US" sz="582" spc="-13">
                  <a:solidFill>
                    <a:srgbClr val="030303"/>
                  </a:solidFill>
                  <a:effectLst/>
                  <a:latin typeface="Arial" panose="020B0604020202020204" pitchFamily="34" charset="0"/>
                  <a:ea typeface="Arial" panose="020B0604020202020204" pitchFamily="34" charset="0"/>
                </a:rPr>
                <a:t>·</a:t>
              </a:r>
              <a:r>
                <a:rPr lang="en-US" sz="582" spc="-13">
                  <a:solidFill>
                    <a:srgbClr val="3D3D3D"/>
                  </a:solidFill>
                  <a:effectLst/>
                  <a:latin typeface="Arial" panose="020B0604020202020204" pitchFamily="34" charset="0"/>
                  <a:ea typeface="Arial" panose="020B0604020202020204" pitchFamily="34" charset="0"/>
                </a:rPr>
                <a:t>·</a:t>
              </a:r>
              <a:endParaRPr lang="en-US" sz="1424">
                <a:effectLst/>
                <a:latin typeface="Arial" panose="020B0604020202020204" pitchFamily="34" charset="0"/>
                <a:ea typeface="Arial" panose="020B0604020202020204" pitchFamily="34" charset="0"/>
              </a:endParaRPr>
            </a:p>
          </p:txBody>
        </p:sp>
      </p:grpSp>
      <p:sp>
        <p:nvSpPr>
          <p:cNvPr id="640" name="TextBox 639">
            <a:extLst>
              <a:ext uri="{FF2B5EF4-FFF2-40B4-BE49-F238E27FC236}">
                <a16:creationId xmlns:a16="http://schemas.microsoft.com/office/drawing/2014/main" id="{6140BEDD-260C-65A3-A682-C379C9E39F3B}"/>
              </a:ext>
            </a:extLst>
          </p:cNvPr>
          <p:cNvSpPr txBox="1"/>
          <p:nvPr/>
        </p:nvSpPr>
        <p:spPr>
          <a:xfrm>
            <a:off x="2498017" y="6728336"/>
            <a:ext cx="3215851" cy="331309"/>
          </a:xfrm>
          <a:prstGeom prst="rect">
            <a:avLst/>
          </a:prstGeom>
          <a:noFill/>
        </p:spPr>
        <p:txBody>
          <a:bodyPr wrap="square" rtlCol="0">
            <a:spAutoFit/>
          </a:bodyPr>
          <a:lstStyle/>
          <a:p>
            <a:r>
              <a:rPr lang="en-US" sz="1553" dirty="0"/>
              <a:t>Rendering – 2-person workstation</a:t>
            </a:r>
          </a:p>
        </p:txBody>
      </p:sp>
    </p:spTree>
    <p:extLst>
      <p:ext uri="{BB962C8B-B14F-4D97-AF65-F5344CB8AC3E}">
        <p14:creationId xmlns:p14="http://schemas.microsoft.com/office/powerpoint/2010/main" val="6894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or plan of a building&#10;&#10;Description automatically generated">
            <a:extLst>
              <a:ext uri="{FF2B5EF4-FFF2-40B4-BE49-F238E27FC236}">
                <a16:creationId xmlns:a16="http://schemas.microsoft.com/office/drawing/2014/main" id="{1B5DF787-76B2-238E-90F0-7B4A6FFD9C75}"/>
              </a:ext>
            </a:extLst>
          </p:cNvPr>
          <p:cNvPicPr>
            <a:picLocks noChangeAspect="1"/>
          </p:cNvPicPr>
          <p:nvPr/>
        </p:nvPicPr>
        <p:blipFill>
          <a:blip r:embed="rId2">
            <a:extLst>
              <a:ext uri="{28A0092B-C50C-407E-A947-70E740481C1C}">
                <a14:useLocalDpi xmlns:a14="http://schemas.microsoft.com/office/drawing/2010/main" val="0"/>
              </a:ext>
            </a:extLst>
          </a:blip>
          <a:srcRect l="11938" t="13375" r="18051"/>
          <a:stretch/>
        </p:blipFill>
        <p:spPr>
          <a:xfrm>
            <a:off x="570415" y="3250160"/>
            <a:ext cx="8673034" cy="5578692"/>
          </a:xfrm>
          <a:prstGeom prst="rect">
            <a:avLst/>
          </a:prstGeom>
        </p:spPr>
      </p:pic>
      <p:sp>
        <p:nvSpPr>
          <p:cNvPr id="9" name="Text Placeholder 8">
            <a:extLst>
              <a:ext uri="{FF2B5EF4-FFF2-40B4-BE49-F238E27FC236}">
                <a16:creationId xmlns:a16="http://schemas.microsoft.com/office/drawing/2014/main" id="{28F2E20A-FC3D-57E4-AB44-2A8EEFEFC79D}"/>
              </a:ext>
            </a:extLst>
          </p:cNvPr>
          <p:cNvSpPr>
            <a:spLocks noGrp="1"/>
          </p:cNvSpPr>
          <p:nvPr>
            <p:ph type="body" sz="quarter" idx="13"/>
          </p:nvPr>
        </p:nvSpPr>
        <p:spPr>
          <a:xfrm>
            <a:off x="500744" y="597715"/>
            <a:ext cx="4646021" cy="830997"/>
          </a:xfrm>
        </p:spPr>
        <p:txBody>
          <a:bodyPr/>
          <a:lstStyle/>
          <a:p>
            <a:r>
              <a:rPr lang="en-US" dirty="0">
                <a:solidFill>
                  <a:schemeClr val="bg1"/>
                </a:solidFill>
              </a:rPr>
              <a:t>3</a:t>
            </a:r>
            <a:r>
              <a:rPr lang="en-US" baseline="30000" dirty="0">
                <a:solidFill>
                  <a:schemeClr val="bg1"/>
                </a:solidFill>
              </a:rPr>
              <a:t>rd</a:t>
            </a:r>
            <a:r>
              <a:rPr lang="en-US" dirty="0">
                <a:solidFill>
                  <a:schemeClr val="bg1"/>
                </a:solidFill>
              </a:rPr>
              <a:t> Floor</a:t>
            </a:r>
          </a:p>
        </p:txBody>
      </p:sp>
      <p:sp>
        <p:nvSpPr>
          <p:cNvPr id="28" name="Text Placeholder 27">
            <a:extLst>
              <a:ext uri="{FF2B5EF4-FFF2-40B4-BE49-F238E27FC236}">
                <a16:creationId xmlns:a16="http://schemas.microsoft.com/office/drawing/2014/main" id="{DCBF6AD0-1445-2CE2-415C-C67D6E7A2DD7}"/>
              </a:ext>
            </a:extLst>
          </p:cNvPr>
          <p:cNvSpPr>
            <a:spLocks noGrp="1"/>
          </p:cNvSpPr>
          <p:nvPr>
            <p:ph type="body" sz="quarter" idx="22"/>
          </p:nvPr>
        </p:nvSpPr>
        <p:spPr/>
        <p:txBody>
          <a:bodyPr/>
          <a:lstStyle/>
          <a:p>
            <a:pPr marL="285777" indent="-285777">
              <a:buFont typeface="Arial" panose="020B0604020202020204" pitchFamily="34" charset="0"/>
              <a:buChar char="•"/>
            </a:pPr>
            <a:r>
              <a:rPr lang="en-US" dirty="0"/>
              <a:t>Multi-use shared meeting rooms</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Original artworks</a:t>
            </a:r>
          </a:p>
          <a:p>
            <a:endParaRPr lang="en-US" dirty="0"/>
          </a:p>
          <a:p>
            <a:pPr marL="285777" indent="-285777">
              <a:buFont typeface="Arial" panose="020B0604020202020204" pitchFamily="34" charset="0"/>
              <a:buChar char="•"/>
            </a:pPr>
            <a:r>
              <a:rPr lang="en-US" dirty="0"/>
              <a:t>Fully-wired and furnished</a:t>
            </a:r>
          </a:p>
          <a:p>
            <a:pPr marL="285777" indent="-285777">
              <a:buFont typeface="Arial" panose="020B0604020202020204" pitchFamily="34" charset="0"/>
              <a:buChar char="•"/>
            </a:pPr>
            <a:endParaRPr lang="en-US" dirty="0"/>
          </a:p>
          <a:p>
            <a:pPr marL="285777" indent="-285777">
              <a:buFont typeface="Arial" panose="020B0604020202020204" pitchFamily="34" charset="0"/>
              <a:buChar char="•"/>
            </a:pPr>
            <a:r>
              <a:rPr lang="en-US" dirty="0"/>
              <a:t>Large windows overlooking Calgary</a:t>
            </a:r>
          </a:p>
        </p:txBody>
      </p:sp>
      <p:sp>
        <p:nvSpPr>
          <p:cNvPr id="39" name="Text Placeholder 38">
            <a:extLst>
              <a:ext uri="{FF2B5EF4-FFF2-40B4-BE49-F238E27FC236}">
                <a16:creationId xmlns:a16="http://schemas.microsoft.com/office/drawing/2014/main" id="{132507A2-A104-5ABB-A256-E3AFB4BBE5DE}"/>
              </a:ext>
            </a:extLst>
          </p:cNvPr>
          <p:cNvSpPr>
            <a:spLocks noGrp="1"/>
          </p:cNvSpPr>
          <p:nvPr>
            <p:ph type="body" sz="quarter" idx="25"/>
          </p:nvPr>
        </p:nvSpPr>
        <p:spPr>
          <a:xfrm>
            <a:off x="491907" y="1564934"/>
            <a:ext cx="3856037" cy="277127"/>
          </a:xfrm>
        </p:spPr>
        <p:txBody>
          <a:bodyPr/>
          <a:lstStyle/>
          <a:p>
            <a:r>
              <a:rPr lang="en-US" dirty="0"/>
              <a:t>Centennial Place East Tower </a:t>
            </a:r>
          </a:p>
        </p:txBody>
      </p:sp>
      <p:grpSp>
        <p:nvGrpSpPr>
          <p:cNvPr id="10" name="Group 9">
            <a:extLst>
              <a:ext uri="{FF2B5EF4-FFF2-40B4-BE49-F238E27FC236}">
                <a16:creationId xmlns:a16="http://schemas.microsoft.com/office/drawing/2014/main" id="{742097FF-B0A1-639F-A256-CAFBCEFFF636}"/>
              </a:ext>
            </a:extLst>
          </p:cNvPr>
          <p:cNvGrpSpPr/>
          <p:nvPr/>
        </p:nvGrpSpPr>
        <p:grpSpPr>
          <a:xfrm>
            <a:off x="843644" y="8958363"/>
            <a:ext cx="7775777" cy="358153"/>
            <a:chOff x="504009" y="8718533"/>
            <a:chExt cx="7775777" cy="358153"/>
          </a:xfrm>
        </p:grpSpPr>
        <p:sp>
          <p:nvSpPr>
            <p:cNvPr id="15" name="object 19">
              <a:extLst>
                <a:ext uri="{FF2B5EF4-FFF2-40B4-BE49-F238E27FC236}">
                  <a16:creationId xmlns:a16="http://schemas.microsoft.com/office/drawing/2014/main" id="{1D15FC6B-31B5-E47A-9B19-69F7179FBDF5}"/>
                </a:ext>
              </a:extLst>
            </p:cNvPr>
            <p:cNvSpPr txBox="1"/>
            <p:nvPr/>
          </p:nvSpPr>
          <p:spPr>
            <a:xfrm>
              <a:off x="1185431" y="8718533"/>
              <a:ext cx="2260413" cy="318677"/>
            </a:xfrm>
            <a:prstGeom prst="rect">
              <a:avLst/>
            </a:prstGeom>
          </p:spPr>
          <p:txBody>
            <a:bodyPr vert="horz" wrap="square" lIns="0" tIns="12700" rIns="0" bIns="0" rtlCol="0">
              <a:spAutoFit/>
            </a:bodyPr>
            <a:lstStyle/>
            <a:p>
              <a:pPr marL="0" marR="373380" lvl="0" indent="0" defTabSz="914400" eaLnBrk="1" fontAlgn="auto" latinLnBrk="0" hangingPunct="1">
                <a:lnSpc>
                  <a:spcPct val="163600"/>
                </a:lnSpc>
                <a:spcBef>
                  <a:spcPts val="0"/>
                </a:spcBef>
                <a:spcAft>
                  <a:spcPts val="20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cs typeface="Arial"/>
                </a:rPr>
                <a:t>Shared </a:t>
              </a:r>
              <a:r>
                <a:rPr kumimoji="0" sz="1400" b="0" i="0" u="none" strike="noStrike" kern="0" cap="none" spc="0" normalizeH="0" baseline="0" noProof="0" dirty="0">
                  <a:ln>
                    <a:noFill/>
                  </a:ln>
                  <a:solidFill>
                    <a:prstClr val="black"/>
                  </a:solidFill>
                  <a:effectLst/>
                  <a:uLnTx/>
                  <a:uFillTx/>
                  <a:latin typeface="Arial"/>
                  <a:cs typeface="Arial"/>
                </a:rPr>
                <a:t>Meeting</a:t>
              </a:r>
              <a:r>
                <a:rPr kumimoji="0" sz="1400" b="0" i="0" u="none" strike="noStrike" kern="0" cap="none" spc="120" normalizeH="0" baseline="0" noProof="0" dirty="0">
                  <a:ln>
                    <a:noFill/>
                  </a:ln>
                  <a:solidFill>
                    <a:prstClr val="black"/>
                  </a:solidFill>
                  <a:effectLst/>
                  <a:uLnTx/>
                  <a:uFillTx/>
                  <a:latin typeface="Arial"/>
                  <a:cs typeface="Arial"/>
                </a:rPr>
                <a:t> </a:t>
              </a:r>
              <a:r>
                <a:rPr kumimoji="0" sz="1400" b="0" i="0" u="none" strike="noStrike" kern="0" cap="none" spc="-20" normalizeH="0" baseline="0" noProof="0" dirty="0">
                  <a:ln>
                    <a:noFill/>
                  </a:ln>
                  <a:solidFill>
                    <a:prstClr val="black"/>
                  </a:solidFill>
                  <a:effectLst/>
                  <a:uLnTx/>
                  <a:uFillTx/>
                  <a:latin typeface="Arial"/>
                  <a:cs typeface="Arial"/>
                </a:rPr>
                <a:t>Room</a:t>
              </a:r>
              <a:endParaRPr kumimoji="0" lang="en-CA" sz="1400" b="0" i="0" u="none" strike="noStrike" kern="0" cap="none" spc="-10" normalizeH="0" baseline="0" noProof="0" dirty="0">
                <a:ln>
                  <a:noFill/>
                </a:ln>
                <a:solidFill>
                  <a:prstClr val="black"/>
                </a:solidFill>
                <a:effectLst/>
                <a:uLnTx/>
                <a:uFillTx/>
                <a:latin typeface="Arial"/>
                <a:cs typeface="Arial"/>
              </a:endParaRPr>
            </a:p>
          </p:txBody>
        </p:sp>
        <p:sp>
          <p:nvSpPr>
            <p:cNvPr id="16" name="object 20">
              <a:extLst>
                <a:ext uri="{FF2B5EF4-FFF2-40B4-BE49-F238E27FC236}">
                  <a16:creationId xmlns:a16="http://schemas.microsoft.com/office/drawing/2014/main" id="{D4DB1EA1-2459-8A5A-C3AD-997D25E3B79D}"/>
                </a:ext>
              </a:extLst>
            </p:cNvPr>
            <p:cNvSpPr/>
            <p:nvPr/>
          </p:nvSpPr>
          <p:spPr>
            <a:xfrm>
              <a:off x="504009" y="880300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B58081">
                <a:alpha val="42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8" name="object 21">
              <a:extLst>
                <a:ext uri="{FF2B5EF4-FFF2-40B4-BE49-F238E27FC236}">
                  <a16:creationId xmlns:a16="http://schemas.microsoft.com/office/drawing/2014/main" id="{1ACEC2CF-A796-AB37-9D4A-4BF633087D87}"/>
                </a:ext>
              </a:extLst>
            </p:cNvPr>
            <p:cNvSpPr/>
            <p:nvPr/>
          </p:nvSpPr>
          <p:spPr>
            <a:xfrm>
              <a:off x="3344283" y="8803006"/>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FCAF15">
                <a:alpha val="3681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24">
              <a:extLst>
                <a:ext uri="{FF2B5EF4-FFF2-40B4-BE49-F238E27FC236}">
                  <a16:creationId xmlns:a16="http://schemas.microsoft.com/office/drawing/2014/main" id="{BF0F6F59-2833-5E4F-2DD1-8BE32B4CB65B}"/>
                </a:ext>
              </a:extLst>
            </p:cNvPr>
            <p:cNvSpPr/>
            <p:nvPr/>
          </p:nvSpPr>
          <p:spPr>
            <a:xfrm>
              <a:off x="5326125" y="8842483"/>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rgbClr val="70AEA4">
                <a:alpha val="43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3" name="object 19">
              <a:extLst>
                <a:ext uri="{FF2B5EF4-FFF2-40B4-BE49-F238E27FC236}">
                  <a16:creationId xmlns:a16="http://schemas.microsoft.com/office/drawing/2014/main" id="{3508DED4-EB43-AAB3-E910-6D851B70E250}"/>
                </a:ext>
              </a:extLst>
            </p:cNvPr>
            <p:cNvSpPr txBox="1"/>
            <p:nvPr/>
          </p:nvSpPr>
          <p:spPr>
            <a:xfrm>
              <a:off x="6094806" y="8845450"/>
              <a:ext cx="2184980" cy="228268"/>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CA" sz="1400" b="0" i="0" u="none" strike="noStrike" kern="0" cap="none" spc="-10" normalizeH="0" baseline="0" noProof="0" dirty="0">
                  <a:ln>
                    <a:noFill/>
                  </a:ln>
                  <a:solidFill>
                    <a:prstClr val="black"/>
                  </a:solidFill>
                  <a:effectLst/>
                  <a:uLnTx/>
                  <a:uFillTx/>
                  <a:latin typeface="Arial"/>
                  <a:cs typeface="Arial"/>
                </a:rPr>
                <a:t>Kitchenette &amp; Lounge</a:t>
              </a:r>
              <a:endParaRPr kumimoji="0" sz="1400" b="0" i="0" u="none" strike="noStrike" kern="0" cap="none" spc="0" normalizeH="0" baseline="0" noProof="0" dirty="0">
                <a:ln>
                  <a:noFill/>
                </a:ln>
                <a:solidFill>
                  <a:prstClr val="black"/>
                </a:solidFill>
                <a:effectLst/>
                <a:uLnTx/>
                <a:uFillTx/>
                <a:latin typeface="Arial"/>
                <a:cs typeface="Arial"/>
              </a:endParaRPr>
            </a:p>
          </p:txBody>
        </p:sp>
      </p:grpSp>
      <p:sp>
        <p:nvSpPr>
          <p:cNvPr id="11" name="TextBox 10">
            <a:extLst>
              <a:ext uri="{FF2B5EF4-FFF2-40B4-BE49-F238E27FC236}">
                <a16:creationId xmlns:a16="http://schemas.microsoft.com/office/drawing/2014/main" id="{5418D532-5E68-7559-BF27-41806B73C69D}"/>
              </a:ext>
            </a:extLst>
          </p:cNvPr>
          <p:cNvSpPr txBox="1"/>
          <p:nvPr/>
        </p:nvSpPr>
        <p:spPr>
          <a:xfrm>
            <a:off x="4362567" y="9006048"/>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Elevators</a:t>
            </a:r>
          </a:p>
        </p:txBody>
      </p:sp>
      <p:pic>
        <p:nvPicPr>
          <p:cNvPr id="40" name="Picture 39" descr="A person sitting at a desk with a computer&#10;&#10;Description automatically generated">
            <a:extLst>
              <a:ext uri="{FF2B5EF4-FFF2-40B4-BE49-F238E27FC236}">
                <a16:creationId xmlns:a16="http://schemas.microsoft.com/office/drawing/2014/main" id="{A7B0486D-C2F3-610C-FDED-AE66CDF4E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8079" y="6197163"/>
            <a:ext cx="4556721" cy="2761200"/>
          </a:xfrm>
          <a:prstGeom prst="rect">
            <a:avLst/>
          </a:prstGeom>
        </p:spPr>
      </p:pic>
      <p:pic>
        <p:nvPicPr>
          <p:cNvPr id="42" name="Picture 41" descr="A person and person sitting at a table with a computer&#10;&#10;Description automatically generated">
            <a:extLst>
              <a:ext uri="{FF2B5EF4-FFF2-40B4-BE49-F238E27FC236}">
                <a16:creationId xmlns:a16="http://schemas.microsoft.com/office/drawing/2014/main" id="{57E46170-5286-C93B-A181-EFFD3E9A3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6041" y="3201012"/>
            <a:ext cx="4542242" cy="2761201"/>
          </a:xfrm>
          <a:prstGeom prst="rect">
            <a:avLst/>
          </a:prstGeom>
        </p:spPr>
      </p:pic>
      <p:sp>
        <p:nvSpPr>
          <p:cNvPr id="4" name="object 21">
            <a:extLst>
              <a:ext uri="{FF2B5EF4-FFF2-40B4-BE49-F238E27FC236}">
                <a16:creationId xmlns:a16="http://schemas.microsoft.com/office/drawing/2014/main" id="{F084DD6A-6A45-DC93-856B-C5A81A00567C}"/>
              </a:ext>
            </a:extLst>
          </p:cNvPr>
          <p:cNvSpPr/>
          <p:nvPr/>
        </p:nvSpPr>
        <p:spPr>
          <a:xfrm>
            <a:off x="8340432" y="9096937"/>
            <a:ext cx="557978" cy="234203"/>
          </a:xfrm>
          <a:custGeom>
            <a:avLst/>
            <a:gdLst/>
            <a:ahLst/>
            <a:cxnLst/>
            <a:rect l="l" t="t" r="r" b="b"/>
            <a:pathLst>
              <a:path w="431165" h="180975">
                <a:moveTo>
                  <a:pt x="430618" y="0"/>
                </a:moveTo>
                <a:lnTo>
                  <a:pt x="0" y="0"/>
                </a:lnTo>
                <a:lnTo>
                  <a:pt x="0" y="180924"/>
                </a:lnTo>
                <a:lnTo>
                  <a:pt x="430618" y="180924"/>
                </a:lnTo>
                <a:lnTo>
                  <a:pt x="430618" y="0"/>
                </a:lnTo>
                <a:close/>
              </a:path>
            </a:pathLst>
          </a:custGeom>
          <a:solidFill>
            <a:schemeClr val="accent1">
              <a:lumMod val="40000"/>
              <a:lumOff val="60000"/>
            </a:scheme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9A41C7C-88EE-DBE3-951E-8F12EA6339DA}"/>
              </a:ext>
            </a:extLst>
          </p:cNvPr>
          <p:cNvSpPr txBox="1"/>
          <p:nvPr/>
        </p:nvSpPr>
        <p:spPr>
          <a:xfrm>
            <a:off x="8993343" y="9042836"/>
            <a:ext cx="17824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Office</a:t>
            </a:r>
          </a:p>
        </p:txBody>
      </p:sp>
      <p:pic>
        <p:nvPicPr>
          <p:cNvPr id="8" name="Picture 7" descr="A room with tables and chairs&#10;&#10;Description automatically generated">
            <a:extLst>
              <a:ext uri="{FF2B5EF4-FFF2-40B4-BE49-F238E27FC236}">
                <a16:creationId xmlns:a16="http://schemas.microsoft.com/office/drawing/2014/main" id="{AFF29F73-4189-25DF-77BD-EE40968C4B06}"/>
              </a:ext>
            </a:extLst>
          </p:cNvPr>
          <p:cNvPicPr>
            <a:picLocks noChangeAspect="1"/>
          </p:cNvPicPr>
          <p:nvPr/>
        </p:nvPicPr>
        <p:blipFill>
          <a:blip r:embed="rId5" cstate="print">
            <a:extLst>
              <a:ext uri="{28A0092B-C50C-407E-A947-70E740481C1C}">
                <a14:useLocalDpi xmlns:a14="http://schemas.microsoft.com/office/drawing/2010/main" val="0"/>
              </a:ext>
            </a:extLst>
          </a:blip>
          <a:srcRect l="1272" t="5937" b="14042"/>
          <a:stretch/>
        </p:blipFill>
        <p:spPr>
          <a:xfrm>
            <a:off x="11002558" y="204860"/>
            <a:ext cx="4542242" cy="2761202"/>
          </a:xfrm>
          <a:prstGeom prst="rect">
            <a:avLst/>
          </a:prstGeom>
        </p:spPr>
      </p:pic>
    </p:spTree>
    <p:extLst>
      <p:ext uri="{BB962C8B-B14F-4D97-AF65-F5344CB8AC3E}">
        <p14:creationId xmlns:p14="http://schemas.microsoft.com/office/powerpoint/2010/main" val="6258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315D6-8D63-D04C-0601-272B1CE4320C}"/>
              </a:ext>
            </a:extLst>
          </p:cNvPr>
          <p:cNvSpPr>
            <a:spLocks noGrp="1"/>
          </p:cNvSpPr>
          <p:nvPr>
            <p:ph type="body" sz="quarter" idx="13"/>
          </p:nvPr>
        </p:nvSpPr>
        <p:spPr/>
        <p:txBody>
          <a:bodyPr/>
          <a:lstStyle/>
          <a:p>
            <a:r>
              <a:rPr lang="en-US" dirty="0"/>
              <a:t>Connect</a:t>
            </a:r>
          </a:p>
        </p:txBody>
      </p:sp>
      <p:sp>
        <p:nvSpPr>
          <p:cNvPr id="5" name="Text Placeholder 6">
            <a:extLst>
              <a:ext uri="{FF2B5EF4-FFF2-40B4-BE49-F238E27FC236}">
                <a16:creationId xmlns:a16="http://schemas.microsoft.com/office/drawing/2014/main" id="{FCF741DB-8749-7443-0336-10DA391AD74F}"/>
              </a:ext>
            </a:extLst>
          </p:cNvPr>
          <p:cNvSpPr txBox="1">
            <a:spLocks/>
          </p:cNvSpPr>
          <p:nvPr/>
        </p:nvSpPr>
        <p:spPr>
          <a:xfrm>
            <a:off x="8458200" y="4724400"/>
            <a:ext cx="5791200" cy="1565685"/>
          </a:xfrm>
          <a:prstGeom prst="rect">
            <a:avLst/>
          </a:prstGeom>
        </p:spPr>
        <p:txBody>
          <a:bodyPr wrap="square" lIns="0" tIns="0" rIns="0" bIns="0" anchor="t">
            <a:spAutoFit/>
          </a:bodyPr>
          <a:lstStyle>
            <a:lvl1pPr marL="0">
              <a:defRPr sz="1801">
                <a:latin typeface="Arial" panose="020B0604020202020204" pitchFamily="34" charset="0"/>
                <a:ea typeface="+mn-ea"/>
                <a:cs typeface="Arial" panose="020B0604020202020204" pitchFamily="34" charset="0"/>
              </a:defRPr>
            </a:lvl1pPr>
            <a:lvl2pPr marL="457242">
              <a:defRPr sz="2000">
                <a:latin typeface="Arial" panose="020B0604020202020204" pitchFamily="34" charset="0"/>
                <a:ea typeface="+mn-ea"/>
                <a:cs typeface="Arial" panose="020B0604020202020204" pitchFamily="34" charset="0"/>
              </a:defRPr>
            </a:lvl2pPr>
            <a:lvl3pPr marL="914485">
              <a:defRPr sz="2000">
                <a:latin typeface="Arial" panose="020B0604020202020204" pitchFamily="34" charset="0"/>
                <a:ea typeface="+mn-ea"/>
                <a:cs typeface="Arial" panose="020B0604020202020204" pitchFamily="34" charset="0"/>
              </a:defRPr>
            </a:lvl3pPr>
            <a:lvl4pPr marL="1371727">
              <a:defRPr sz="2000">
                <a:latin typeface="Arial" panose="020B0604020202020204" pitchFamily="34" charset="0"/>
                <a:ea typeface="+mn-ea"/>
                <a:cs typeface="Arial" panose="020B0604020202020204" pitchFamily="34" charset="0"/>
              </a:defRPr>
            </a:lvl4pPr>
            <a:lvl5pPr marL="1828969">
              <a:defRPr sz="2000">
                <a:latin typeface="Arial" panose="020B0604020202020204" pitchFamily="34" charset="0"/>
                <a:ea typeface="+mn-ea"/>
                <a:cs typeface="Arial" panose="020B0604020202020204" pitchFamily="34" charset="0"/>
              </a:defRPr>
            </a:lvl5pPr>
            <a:lvl6pPr marL="2286213">
              <a:defRPr>
                <a:latin typeface="+mn-lt"/>
                <a:ea typeface="+mn-ea"/>
                <a:cs typeface="+mn-cs"/>
              </a:defRPr>
            </a:lvl6pPr>
            <a:lvl7pPr marL="2743456">
              <a:defRPr>
                <a:latin typeface="+mn-lt"/>
                <a:ea typeface="+mn-ea"/>
                <a:cs typeface="+mn-cs"/>
              </a:defRPr>
            </a:lvl7pPr>
            <a:lvl8pPr marL="3200698">
              <a:defRPr>
                <a:latin typeface="+mn-lt"/>
                <a:ea typeface="+mn-ea"/>
                <a:cs typeface="+mn-cs"/>
              </a:defRPr>
            </a:lvl8pPr>
            <a:lvl9pPr marL="3657940">
              <a:defRPr>
                <a:latin typeface="+mn-lt"/>
                <a:ea typeface="+mn-ea"/>
                <a:cs typeface="+mn-cs"/>
              </a:defRPr>
            </a:lvl9pPr>
          </a:lstStyle>
          <a:p>
            <a:pPr>
              <a:lnSpc>
                <a:spcPct val="115000"/>
              </a:lnSpc>
            </a:pPr>
            <a:r>
              <a:rPr lang="en-US" sz="1800" b="1" dirty="0">
                <a:solidFill>
                  <a:schemeClr val="tx1"/>
                </a:solidFill>
                <a:ea typeface="Calibri" panose="020F0502020204030204" pitchFamily="34" charset="0"/>
              </a:rPr>
              <a:t>Sara Tokhanbeigi</a:t>
            </a:r>
          </a:p>
          <a:p>
            <a:pPr>
              <a:lnSpc>
                <a:spcPct val="115000"/>
              </a:lnSpc>
            </a:pPr>
            <a:r>
              <a:rPr lang="en-US" sz="1800" dirty="0">
                <a:solidFill>
                  <a:schemeClr val="tx1"/>
                </a:solidFill>
                <a:ea typeface="Calibri" panose="020F0502020204030204" pitchFamily="34" charset="0"/>
              </a:rPr>
              <a:t>Manager, Office Leasing</a:t>
            </a:r>
          </a:p>
          <a:p>
            <a:pPr>
              <a:lnSpc>
                <a:spcPct val="115000"/>
              </a:lnSpc>
            </a:pPr>
            <a:endParaRPr lang="en-US" sz="1800" dirty="0">
              <a:solidFill>
                <a:schemeClr val="tx1"/>
              </a:solidFill>
              <a:ea typeface="Calibri" panose="020F0502020204030204" pitchFamily="34" charset="0"/>
            </a:endParaRPr>
          </a:p>
          <a:p>
            <a:pPr>
              <a:lnSpc>
                <a:spcPct val="115000"/>
              </a:lnSpc>
            </a:pPr>
            <a:r>
              <a:rPr lang="en-US" sz="1800" b="1" dirty="0">
                <a:solidFill>
                  <a:schemeClr val="tx1"/>
                </a:solidFill>
                <a:ea typeface="Calibri" panose="020F0502020204030204" pitchFamily="34" charset="0"/>
              </a:rPr>
              <a:t>Mobile: </a:t>
            </a:r>
            <a:r>
              <a:rPr lang="en-US" sz="1800" dirty="0">
                <a:solidFill>
                  <a:schemeClr val="tx1"/>
                </a:solidFill>
                <a:ea typeface="Calibri" panose="020F0502020204030204" pitchFamily="34" charset="0"/>
              </a:rPr>
              <a:t>778.838.6201</a:t>
            </a:r>
          </a:p>
          <a:p>
            <a:pPr>
              <a:lnSpc>
                <a:spcPct val="115000"/>
              </a:lnSpc>
            </a:pPr>
            <a:r>
              <a:rPr lang="en-US" sz="1800" b="1" dirty="0">
                <a:solidFill>
                  <a:schemeClr val="tx1"/>
                </a:solidFill>
                <a:ea typeface="Calibri" panose="020F0502020204030204" pitchFamily="34" charset="0"/>
              </a:rPr>
              <a:t>Email: </a:t>
            </a:r>
            <a:r>
              <a:rPr lang="en-US" sz="1800" dirty="0">
                <a:solidFill>
                  <a:schemeClr val="tx1"/>
                </a:solidFill>
                <a:ea typeface="Calibri" panose="020F0502020204030204" pitchFamily="34" charset="0"/>
              </a:rPr>
              <a:t>stokhanbeigi@oxfordproperties.com</a:t>
            </a:r>
          </a:p>
        </p:txBody>
      </p:sp>
    </p:spTree>
    <p:extLst>
      <p:ext uri="{BB962C8B-B14F-4D97-AF65-F5344CB8AC3E}">
        <p14:creationId xmlns:p14="http://schemas.microsoft.com/office/powerpoint/2010/main" val="389023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7AA3E82711E4BB85F7F1F0B69E1DE" ma:contentTypeVersion="22" ma:contentTypeDescription="Create a new document." ma:contentTypeScope="" ma:versionID="576f395e273a1faeffb3bfda72713183">
  <xsd:schema xmlns:xsd="http://www.w3.org/2001/XMLSchema" xmlns:xs="http://www.w3.org/2001/XMLSchema" xmlns:p="http://schemas.microsoft.com/office/2006/metadata/properties" xmlns:ns2="f32e7e03-3870-433a-975e-16e20ba204b3" xmlns:ns3="976e2660-4f08-4598-a6a3-5304eaab49a1" xmlns:ns4="8c131aad-e182-43c5-9790-8149cebcc4e5" targetNamespace="http://schemas.microsoft.com/office/2006/metadata/properties" ma:root="true" ma:fieldsID="59fb64eebd45e1e11b0702119a4ddd82" ns2:_="" ns3:_="" ns4:_="">
    <xsd:import namespace="f32e7e03-3870-433a-975e-16e20ba204b3"/>
    <xsd:import namespace="976e2660-4f08-4598-a6a3-5304eaab49a1"/>
    <xsd:import namespace="8c131aad-e182-43c5-9790-8149cebcc4e5"/>
    <xsd:element name="properties">
      <xsd:complexType>
        <xsd:sequence>
          <xsd:element name="documentManagement">
            <xsd:complexType>
              <xsd:all>
                <xsd:element ref="ns2:Department"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OwnerName" minOccurs="0"/>
                <xsd:element ref="ns2:OwnerEmail"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e7e03-3870-433a-975e-16e20ba204b3" elementFormDefault="qualified">
    <xsd:import namespace="http://schemas.microsoft.com/office/2006/documentManagement/types"/>
    <xsd:import namespace="http://schemas.microsoft.com/office/infopath/2007/PartnerControls"/>
    <xsd:element name="Department" ma:index="8" nillable="true" ma:displayName="Department" ma:internalName="Department">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OwnerName" ma:index="21" nillable="true" ma:displayName="Owner Name" ma:internalName="OwnerName">
      <xsd:simpleType>
        <xsd:restriction base="dms:Text"/>
      </xsd:simpleType>
    </xsd:element>
    <xsd:element name="OwnerEmail" ma:index="22" nillable="true" ma:displayName="Owner Email" ma:internalName="OwnerEmail">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b0bb3ed-d6d8-41f8-af4f-3e6c4e2fcb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e2660-4f08-4598-a6a3-5304eaab49a1"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131aad-e182-43c5-9790-8149cebcc4e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0d3786e-9928-45ca-ad99-7691bb0904d0}" ma:internalName="TaxCatchAll" ma:showField="CatchAllData" ma:web="976e2660-4f08-4598-a6a3-5304eaab4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c131aad-e182-43c5-9790-8149cebcc4e5" xsi:nil="true"/>
    <lcf76f155ced4ddcb4097134ff3c332f xmlns="f32e7e03-3870-433a-975e-16e20ba204b3">
      <Terms xmlns="http://schemas.microsoft.com/office/infopath/2007/PartnerControls"/>
    </lcf76f155ced4ddcb4097134ff3c332f>
    <OwnerName xmlns="f32e7e03-3870-433a-975e-16e20ba204b3" xsi:nil="true"/>
    <OwnerEmail xmlns="f32e7e03-3870-433a-975e-16e20ba204b3" xsi:nil="true"/>
    <Department xmlns="f32e7e03-3870-433a-975e-16e20ba204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D10AA-F49C-439D-8987-896E10A004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e7e03-3870-433a-975e-16e20ba204b3"/>
    <ds:schemaRef ds:uri="976e2660-4f08-4598-a6a3-5304eaab49a1"/>
    <ds:schemaRef ds:uri="8c131aad-e182-43c5-9790-8149cebcc4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DCC8D1-B752-4738-A082-64DE6C1063CB}">
  <ds:schemaRefs>
    <ds:schemaRef ds:uri="http://schemas.microsoft.com/office/2006/documentManagement/types"/>
    <ds:schemaRef ds:uri="b54d8761-8770-4815-b768-78ff06788957"/>
    <ds:schemaRef ds:uri="http://schemas.openxmlformats.org/package/2006/metadata/core-properties"/>
    <ds:schemaRef ds:uri="http://www.w3.org/XML/1998/namespace"/>
    <ds:schemaRef ds:uri="http://purl.org/dc/dcmitype/"/>
    <ds:schemaRef ds:uri="http://schemas.microsoft.com/office/2006/metadata/properties"/>
    <ds:schemaRef ds:uri="http://purl.org/dc/elements/1.1/"/>
    <ds:schemaRef ds:uri="http://purl.org/dc/terms/"/>
    <ds:schemaRef ds:uri="http://schemas.microsoft.com/office/infopath/2007/PartnerControls"/>
    <ds:schemaRef ds:uri="94542ce6-38b2-415b-8b95-83edd9e5da66"/>
    <ds:schemaRef ds:uri="8c131aad-e182-43c5-9790-8149cebcc4e5"/>
    <ds:schemaRef ds:uri="7f325f0d-0442-4f5e-bdb6-a6ce845290b7"/>
    <ds:schemaRef ds:uri="f32e7e03-3870-433a-975e-16e20ba204b3"/>
  </ds:schemaRefs>
</ds:datastoreItem>
</file>

<file path=customXml/itemProps3.xml><?xml version="1.0" encoding="utf-8"?>
<ds:datastoreItem xmlns:ds="http://schemas.openxmlformats.org/officeDocument/2006/customXml" ds:itemID="{0ACE990D-F7BB-4C89-8683-A34CA04435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5361</TotalTime>
  <Words>176</Words>
  <Application>Microsoft Office PowerPoint</Application>
  <PresentationFormat>Custom</PresentationFormat>
  <Paragraphs>50</Paragraphs>
  <Slides>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Helvetica</vt:lpstr>
      <vt:lpstr>Times New Roman</vt:lpstr>
      <vt:lpstr>Office Theme</vt:lpstr>
      <vt:lpstr>Office Theme</vt:lpstr>
      <vt:lpstr>PowerPoint Presentation</vt:lpstr>
      <vt:lpstr>PowerPoint Presentation</vt:lpstr>
      <vt:lpstr>Suite 304 520 3rd Avenue SW 1,112 SF</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Nguyen</dc:creator>
  <cp:lastModifiedBy>Trishia Desmarais</cp:lastModifiedBy>
  <cp:revision>212</cp:revision>
  <dcterms:created xsi:type="dcterms:W3CDTF">2023-05-24T17:51:20Z</dcterms:created>
  <dcterms:modified xsi:type="dcterms:W3CDTF">2024-12-09T18:12:35Z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2023-05-17T00:00:00Z</vt:filetime>
  </property>
  <property fmtid="{D5CDD505-2E9C-101B-9397-08002B2CF9AE}" pid="3" name="Creator">
    <vt:lpwstr>Adobe InDesign 18.0 (Macintosh)</vt:lpwstr>
  </property>
  <property fmtid="{D5CDD505-2E9C-101B-9397-08002B2CF9AE}" pid="4" name="LastSaved">
    <vt:filetime>2023-05-24T00:00:00Z</vt:filetime>
  </property>
  <property fmtid="{D5CDD505-2E9C-101B-9397-08002B2CF9AE}" pid="5" name="Producer">
    <vt:lpwstr>Adobe PDF Library 17.0</vt:lpwstr>
  </property>
  <property fmtid="{D5CDD505-2E9C-101B-9397-08002B2CF9AE}" pid="6" name="ContentTypeId">
    <vt:lpwstr>0x0101000707AA3E82711E4BB85F7F1F0B69E1DE</vt:lpwstr>
  </property>
  <property fmtid="{D5CDD505-2E9C-101B-9397-08002B2CF9AE}" pid="7" name="MediaServiceImageTags">
    <vt:lpwstr/>
  </property>
</Properties>
</file>