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94" r:id="rId5"/>
  </p:sldMasterIdLst>
  <p:notesMasterIdLst>
    <p:notesMasterId r:id="rId11"/>
  </p:notesMasterIdLst>
  <p:handoutMasterIdLst>
    <p:handoutMasterId r:id="rId12"/>
  </p:handoutMasterIdLst>
  <p:sldIdLst>
    <p:sldId id="293" r:id="rId6"/>
    <p:sldId id="278" r:id="rId7"/>
    <p:sldId id="295" r:id="rId8"/>
    <p:sldId id="294" r:id="rId9"/>
    <p:sldId id="272" r:id="rId10"/>
  </p:sldIdLst>
  <p:sldSz cx="15544800" cy="10058400"/>
  <p:notesSz cx="15544800" cy="10058400"/>
  <p:defaultTextStyle>
    <a:defPPr>
      <a:defRPr kern="0"/>
    </a:defPPr>
  </p:defaultTextStyle>
  <p:extLst>
    <p:ext uri="{521415D9-36F7-43E2-AB2F-B90AF26B5E84}">
      <p14:sectionLst xmlns:p14="http://schemas.microsoft.com/office/powerpoint/2010/main">
        <p14:section name="Title Page" id="{4A7B6E74-C9D8-4AF6-92D2-2D8817FE7938}">
          <p14:sldIdLst>
            <p14:sldId id="293"/>
          </p14:sldIdLst>
        </p14:section>
        <p14:section name="Suite Sheets" id="{447FCB55-6DE1-4C57-9AB5-AE8DF03353D8}">
          <p14:sldIdLst>
            <p14:sldId id="278"/>
            <p14:sldId id="295"/>
            <p14:sldId id="294"/>
          </p14:sldIdLst>
        </p14:section>
        <p14:section name="Contact" id="{3F9EAC4A-67A1-4F3D-BE5B-6DB4BBD110B5}">
          <p14:sldIdLst>
            <p14:sldId id="272"/>
          </p14:sldIdLst>
        </p14:section>
      </p14:sectionLst>
    </p:ext>
    <p:ext uri="{EFAFB233-063F-42B5-8137-9DF3F51BA10A}">
      <p15:sldGuideLst xmlns:p15="http://schemas.microsoft.com/office/powerpoint/2012/main">
        <p15:guide id="1" orient="horz" pos="2879" userDrawn="1">
          <p15:clr>
            <a:srgbClr val="A4A3A4"/>
          </p15:clr>
        </p15:guide>
        <p15:guide id="3" pos="3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DC"/>
    <a:srgbClr val="B58080"/>
    <a:srgbClr val="FCB116"/>
    <a:srgbClr val="B6E0D7"/>
    <a:srgbClr val="0B9376"/>
    <a:srgbClr val="384B5A"/>
    <a:srgbClr val="0D9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07" autoAdjust="0"/>
    <p:restoredTop sz="93792" autoAdjust="0"/>
  </p:normalViewPr>
  <p:slideViewPr>
    <p:cSldViewPr snapToGrid="0">
      <p:cViewPr varScale="1">
        <p:scale>
          <a:sx n="76" d="100"/>
          <a:sy n="76" d="100"/>
        </p:scale>
        <p:origin x="540" y="150"/>
      </p:cViewPr>
      <p:guideLst>
        <p:guide orient="horz" pos="2879"/>
        <p:guide pos="36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6" d="100"/>
          <a:sy n="46" d="100"/>
        </p:scale>
        <p:origin x="154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DCA07D-4CAF-501B-BAC7-3D8BA6BB9AE6}"/>
              </a:ext>
            </a:extLst>
          </p:cNvPr>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569036-BCF1-53D6-6BE0-B31AD3CF2993}"/>
              </a:ext>
            </a:extLst>
          </p:cNvPr>
          <p:cNvSpPr>
            <a:spLocks noGrp="1"/>
          </p:cNvSpPr>
          <p:nvPr>
            <p:ph type="dt" sz="quarter" idx="1"/>
          </p:nvPr>
        </p:nvSpPr>
        <p:spPr>
          <a:xfrm>
            <a:off x="8805863" y="0"/>
            <a:ext cx="6735762" cy="504825"/>
          </a:xfrm>
          <a:prstGeom prst="rect">
            <a:avLst/>
          </a:prstGeom>
        </p:spPr>
        <p:txBody>
          <a:bodyPr vert="horz" lIns="91440" tIns="45720" rIns="91440" bIns="45720" rtlCol="0"/>
          <a:lstStyle>
            <a:lvl1pPr algn="r">
              <a:defRPr sz="1200"/>
            </a:lvl1pPr>
          </a:lstStyle>
          <a:p>
            <a:fld id="{67078001-DB50-4AC3-B64F-93735AB9D9E5}" type="datetimeFigureOut">
              <a:rPr lang="en-US" smtClean="0"/>
              <a:t>12/4/2024</a:t>
            </a:fld>
            <a:endParaRPr lang="en-US"/>
          </a:p>
        </p:txBody>
      </p:sp>
      <p:sp>
        <p:nvSpPr>
          <p:cNvPr id="4" name="Footer Placeholder 3">
            <a:extLst>
              <a:ext uri="{FF2B5EF4-FFF2-40B4-BE49-F238E27FC236}">
                <a16:creationId xmlns:a16="http://schemas.microsoft.com/office/drawing/2014/main" id="{AC8AF8F4-E1B8-1552-F816-96EADC567F7D}"/>
              </a:ext>
            </a:extLst>
          </p:cNvPr>
          <p:cNvSpPr>
            <a:spLocks noGrp="1"/>
          </p:cNvSpPr>
          <p:nvPr>
            <p:ph type="ftr" sz="quarter" idx="2"/>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BCB88D90-4A3B-BE08-2458-7C7DC7FD23E6}"/>
              </a:ext>
            </a:extLst>
          </p:cNvPr>
          <p:cNvSpPr>
            <a:spLocks noGrp="1"/>
          </p:cNvSpPr>
          <p:nvPr>
            <p:ph type="sldNum" sz="quarter" idx="3"/>
          </p:nvPr>
        </p:nvSpPr>
        <p:spPr>
          <a:xfrm>
            <a:off x="8805863" y="9553575"/>
            <a:ext cx="6735762" cy="504825"/>
          </a:xfrm>
          <a:prstGeom prst="rect">
            <a:avLst/>
          </a:prstGeom>
        </p:spPr>
        <p:txBody>
          <a:bodyPr vert="horz" lIns="91440" tIns="45720" rIns="91440" bIns="45720" rtlCol="0" anchor="b"/>
          <a:lstStyle>
            <a:lvl1pPr algn="r">
              <a:defRPr sz="1200"/>
            </a:lvl1pPr>
          </a:lstStyle>
          <a:p>
            <a:fld id="{AA710F33-66F6-4BCE-A336-8999B1DC39F3}" type="slidenum">
              <a:rPr lang="en-US" smtClean="0"/>
              <a:t>‹#›</a:t>
            </a:fld>
            <a:endParaRPr lang="en-US"/>
          </a:p>
        </p:txBody>
      </p:sp>
    </p:spTree>
    <p:extLst>
      <p:ext uri="{BB962C8B-B14F-4D97-AF65-F5344CB8AC3E}">
        <p14:creationId xmlns:p14="http://schemas.microsoft.com/office/powerpoint/2010/main" val="17319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805863" y="0"/>
            <a:ext cx="6735762" cy="504825"/>
          </a:xfrm>
          <a:prstGeom prst="rect">
            <a:avLst/>
          </a:prstGeom>
        </p:spPr>
        <p:txBody>
          <a:bodyPr vert="horz" lIns="91440" tIns="45720" rIns="91440" bIns="45720" rtlCol="0"/>
          <a:lstStyle>
            <a:lvl1pPr algn="r">
              <a:defRPr sz="1200"/>
            </a:lvl1pPr>
          </a:lstStyle>
          <a:p>
            <a:fld id="{11998719-A47C-46FB-93AC-3F7C9943D5D8}" type="datetimeFigureOut">
              <a:rPr lang="en-US" smtClean="0"/>
              <a:t>12/4/2024</a:t>
            </a:fld>
            <a:endParaRPr lang="en-US"/>
          </a:p>
        </p:txBody>
      </p:sp>
      <p:sp>
        <p:nvSpPr>
          <p:cNvPr id="4" name="Slide Image Placeholder 3"/>
          <p:cNvSpPr>
            <a:spLocks noGrp="1" noRot="1" noChangeAspect="1"/>
          </p:cNvSpPr>
          <p:nvPr>
            <p:ph type="sldImg" idx="2"/>
          </p:nvPr>
        </p:nvSpPr>
        <p:spPr>
          <a:xfrm>
            <a:off x="5149850" y="1257300"/>
            <a:ext cx="52451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54163" y="4840288"/>
            <a:ext cx="1243647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805863" y="9553575"/>
            <a:ext cx="6735762" cy="504825"/>
          </a:xfrm>
          <a:prstGeom prst="rect">
            <a:avLst/>
          </a:prstGeom>
        </p:spPr>
        <p:txBody>
          <a:bodyPr vert="horz" lIns="91440" tIns="45720" rIns="91440" bIns="45720" rtlCol="0" anchor="b"/>
          <a:lstStyle>
            <a:lvl1pPr algn="r">
              <a:defRPr sz="1200"/>
            </a:lvl1pPr>
          </a:lstStyle>
          <a:p>
            <a:fld id="{468D2646-5818-4AB2-BC20-2CF09BDE8931}" type="slidenum">
              <a:rPr lang="en-US" smtClean="0"/>
              <a:t>‹#›</a:t>
            </a:fld>
            <a:endParaRPr lang="en-US"/>
          </a:p>
        </p:txBody>
      </p:sp>
    </p:spTree>
    <p:extLst>
      <p:ext uri="{BB962C8B-B14F-4D97-AF65-F5344CB8AC3E}">
        <p14:creationId xmlns:p14="http://schemas.microsoft.com/office/powerpoint/2010/main" val="177138995"/>
      </p:ext>
    </p:extLst>
  </p:cSld>
  <p:clrMap bg1="lt1" tx1="dk1" bg2="lt2" tx2="dk2" accent1="accent1" accent2="accent2" accent3="accent3" accent4="accent4" accent5="accent5" accent6="accent6" hlink="hlink" folHlink="folHlink"/>
  <p:notesStyle>
    <a:lvl1pPr marL="0" algn="l" defTabSz="914201" rtl="0" eaLnBrk="1" latinLnBrk="0" hangingPunct="1">
      <a:defRPr sz="1200" kern="1200">
        <a:solidFill>
          <a:schemeClr val="tx1"/>
        </a:solidFill>
        <a:latin typeface="+mn-lt"/>
        <a:ea typeface="+mn-ea"/>
        <a:cs typeface="+mn-cs"/>
      </a:defRPr>
    </a:lvl1pPr>
    <a:lvl2pPr marL="457100" algn="l" defTabSz="914201" rtl="0" eaLnBrk="1" latinLnBrk="0" hangingPunct="1">
      <a:defRPr sz="1200" kern="1200">
        <a:solidFill>
          <a:schemeClr val="tx1"/>
        </a:solidFill>
        <a:latin typeface="+mn-lt"/>
        <a:ea typeface="+mn-ea"/>
        <a:cs typeface="+mn-cs"/>
      </a:defRPr>
    </a:lvl2pPr>
    <a:lvl3pPr marL="914201" algn="l" defTabSz="914201" rtl="0" eaLnBrk="1" latinLnBrk="0" hangingPunct="1">
      <a:defRPr sz="1200" kern="1200">
        <a:solidFill>
          <a:schemeClr val="tx1"/>
        </a:solidFill>
        <a:latin typeface="+mn-lt"/>
        <a:ea typeface="+mn-ea"/>
        <a:cs typeface="+mn-cs"/>
      </a:defRPr>
    </a:lvl3pPr>
    <a:lvl4pPr marL="1371301" algn="l" defTabSz="914201" rtl="0" eaLnBrk="1" latinLnBrk="0" hangingPunct="1">
      <a:defRPr sz="1200" kern="1200">
        <a:solidFill>
          <a:schemeClr val="tx1"/>
        </a:solidFill>
        <a:latin typeface="+mn-lt"/>
        <a:ea typeface="+mn-ea"/>
        <a:cs typeface="+mn-cs"/>
      </a:defRPr>
    </a:lvl4pPr>
    <a:lvl5pPr marL="1828401" algn="l" defTabSz="914201" rtl="0" eaLnBrk="1" latinLnBrk="0" hangingPunct="1">
      <a:defRPr sz="1200" kern="1200">
        <a:solidFill>
          <a:schemeClr val="tx1"/>
        </a:solidFill>
        <a:latin typeface="+mn-lt"/>
        <a:ea typeface="+mn-ea"/>
        <a:cs typeface="+mn-cs"/>
      </a:defRPr>
    </a:lvl5pPr>
    <a:lvl6pPr marL="2285502" algn="l" defTabSz="914201" rtl="0" eaLnBrk="1" latinLnBrk="0" hangingPunct="1">
      <a:defRPr sz="1200" kern="1200">
        <a:solidFill>
          <a:schemeClr val="tx1"/>
        </a:solidFill>
        <a:latin typeface="+mn-lt"/>
        <a:ea typeface="+mn-ea"/>
        <a:cs typeface="+mn-cs"/>
      </a:defRPr>
    </a:lvl6pPr>
    <a:lvl7pPr marL="2742602" algn="l" defTabSz="914201" rtl="0" eaLnBrk="1" latinLnBrk="0" hangingPunct="1">
      <a:defRPr sz="1200" kern="1200">
        <a:solidFill>
          <a:schemeClr val="tx1"/>
        </a:solidFill>
        <a:latin typeface="+mn-lt"/>
        <a:ea typeface="+mn-ea"/>
        <a:cs typeface="+mn-cs"/>
      </a:defRPr>
    </a:lvl7pPr>
    <a:lvl8pPr marL="3199703" algn="l" defTabSz="914201" rtl="0" eaLnBrk="1" latinLnBrk="0" hangingPunct="1">
      <a:defRPr sz="1200" kern="1200">
        <a:solidFill>
          <a:schemeClr val="tx1"/>
        </a:solidFill>
        <a:latin typeface="+mn-lt"/>
        <a:ea typeface="+mn-ea"/>
        <a:cs typeface="+mn-cs"/>
      </a:defRPr>
    </a:lvl8pPr>
    <a:lvl9pPr marL="3656803" algn="l" defTabSz="9142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9850" y="1257300"/>
            <a:ext cx="5245100" cy="3394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D2646-5818-4AB2-BC20-2CF09BDE8931}" type="slidenum">
              <a:rPr lang="en-US" smtClean="0"/>
              <a:t>5</a:t>
            </a:fld>
            <a:endParaRPr lang="en-US"/>
          </a:p>
        </p:txBody>
      </p:sp>
    </p:spTree>
    <p:extLst>
      <p:ext uri="{BB962C8B-B14F-4D97-AF65-F5344CB8AC3E}">
        <p14:creationId xmlns:p14="http://schemas.microsoft.com/office/powerpoint/2010/main" val="609349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6AC7C0-01A9-7922-4505-0B171F037184}"/>
              </a:ext>
            </a:extLst>
          </p:cNvPr>
          <p:cNvSpPr>
            <a:spLocks noGrp="1"/>
          </p:cNvSpPr>
          <p:nvPr>
            <p:ph type="pic" sz="quarter" idx="10"/>
          </p:nvPr>
        </p:nvSpPr>
        <p:spPr>
          <a:xfrm>
            <a:off x="2" y="2"/>
            <a:ext cx="12573001" cy="276999"/>
          </a:xfrm>
        </p:spPr>
        <p:txBody>
          <a:bodyPr/>
          <a:lstStyle/>
          <a:p>
            <a:endParaRPr lang="en-US"/>
          </a:p>
        </p:txBody>
      </p:sp>
      <p:pic>
        <p:nvPicPr>
          <p:cNvPr id="5" name="Picture 4" descr="A picture containing colorfulness, circle, pattern, graphics&#10;&#10;Description automatically generated">
            <a:extLst>
              <a:ext uri="{FF2B5EF4-FFF2-40B4-BE49-F238E27FC236}">
                <a16:creationId xmlns:a16="http://schemas.microsoft.com/office/drawing/2014/main" id="{C52BE888-88E9-1C4C-7C0D-793DAD2BB33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3" t="25313" r="35" b="50058"/>
          <a:stretch/>
        </p:blipFill>
        <p:spPr>
          <a:xfrm rot="5400000">
            <a:off x="9035956" y="3543303"/>
            <a:ext cx="10045888" cy="2971799"/>
          </a:xfrm>
          <a:prstGeom prst="rect">
            <a:avLst/>
          </a:prstGeom>
          <a:ln>
            <a:noFill/>
          </a:ln>
        </p:spPr>
      </p:pic>
      <p:pic>
        <p:nvPicPr>
          <p:cNvPr id="9" name="Picture Placeholder 17">
            <a:extLst>
              <a:ext uri="{FF2B5EF4-FFF2-40B4-BE49-F238E27FC236}">
                <a16:creationId xmlns:a16="http://schemas.microsoft.com/office/drawing/2014/main" id="{90878F55-A547-46F6-A2F8-38F2F602EDC7}"/>
              </a:ext>
            </a:extLst>
          </p:cNvPr>
          <p:cNvPicPr>
            <a:picLocks noChangeAspect="1"/>
          </p:cNvPicPr>
          <p:nvPr userDrawn="1"/>
        </p:nvPicPr>
        <p:blipFill>
          <a:blip r:embed="rId3"/>
          <a:srcRect l="8272" r="8272"/>
          <a:stretch>
            <a:fillRect/>
          </a:stretch>
        </p:blipFill>
        <p:spPr>
          <a:xfrm>
            <a:off x="2" y="0"/>
            <a:ext cx="12573001" cy="10074322"/>
          </a:xfrm>
          <a:prstGeom prst="rect">
            <a:avLst/>
          </a:prstGeom>
        </p:spPr>
      </p:pic>
      <p:grpSp>
        <p:nvGrpSpPr>
          <p:cNvPr id="10" name="Group 9">
            <a:extLst>
              <a:ext uri="{FF2B5EF4-FFF2-40B4-BE49-F238E27FC236}">
                <a16:creationId xmlns:a16="http://schemas.microsoft.com/office/drawing/2014/main" id="{39D1C1BB-5FE0-6DBB-C442-6D069D28255D}"/>
              </a:ext>
            </a:extLst>
          </p:cNvPr>
          <p:cNvGrpSpPr/>
          <p:nvPr userDrawn="1"/>
        </p:nvGrpSpPr>
        <p:grpSpPr>
          <a:xfrm>
            <a:off x="381001" y="7924800"/>
            <a:ext cx="1125805" cy="1745291"/>
            <a:chOff x="2318308" y="2598262"/>
            <a:chExt cx="3136265" cy="4862029"/>
          </a:xfrm>
        </p:grpSpPr>
        <p:sp>
          <p:nvSpPr>
            <p:cNvPr id="11" name="object 12">
              <a:extLst>
                <a:ext uri="{FF2B5EF4-FFF2-40B4-BE49-F238E27FC236}">
                  <a16:creationId xmlns:a16="http://schemas.microsoft.com/office/drawing/2014/main" id="{6042FFA7-AFD0-D585-AF70-FBBDE4B94EEC}"/>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12" name="object 13">
              <a:extLst>
                <a:ext uri="{FF2B5EF4-FFF2-40B4-BE49-F238E27FC236}">
                  <a16:creationId xmlns:a16="http://schemas.microsoft.com/office/drawing/2014/main" id="{722A14CB-F88B-75DD-B75A-2D51211D68CA}"/>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
        <p:nvSpPr>
          <p:cNvPr id="13" name="Text Placeholder 6">
            <a:extLst>
              <a:ext uri="{FF2B5EF4-FFF2-40B4-BE49-F238E27FC236}">
                <a16:creationId xmlns:a16="http://schemas.microsoft.com/office/drawing/2014/main" id="{7D0FEA34-862C-C096-5FBF-8D1A7D5A5B2C}"/>
              </a:ext>
            </a:extLst>
          </p:cNvPr>
          <p:cNvSpPr txBox="1">
            <a:spLocks/>
          </p:cNvSpPr>
          <p:nvPr userDrawn="1"/>
        </p:nvSpPr>
        <p:spPr>
          <a:xfrm>
            <a:off x="1752604" y="8229602"/>
            <a:ext cx="9521457" cy="8309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1" b="1" dirty="0">
                <a:solidFill>
                  <a:schemeClr val="bg1"/>
                </a:solidFill>
                <a:latin typeface="Arial" panose="020B0604020202020204" pitchFamily="34" charset="0"/>
                <a:cs typeface="Arial" panose="020B0604020202020204" pitchFamily="34" charset="0"/>
              </a:rPr>
              <a:t>Flexible workplace solutions</a:t>
            </a:r>
          </a:p>
          <a:p>
            <a:r>
              <a:rPr lang="en-US" sz="3201" b="1" dirty="0">
                <a:solidFill>
                  <a:schemeClr val="bg1"/>
                </a:solidFill>
                <a:latin typeface="Arial" panose="020B0604020202020204" pitchFamily="34" charset="0"/>
                <a:cs typeface="Arial" panose="020B0604020202020204" pitchFamily="34" charset="0"/>
              </a:rPr>
              <a:t>by Oxford Properties</a:t>
            </a:r>
          </a:p>
        </p:txBody>
      </p:sp>
    </p:spTree>
    <p:extLst>
      <p:ext uri="{BB962C8B-B14F-4D97-AF65-F5344CB8AC3E}">
        <p14:creationId xmlns:p14="http://schemas.microsoft.com/office/powerpoint/2010/main" val="317363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ite Option 2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73016-578A-FB46-3800-E1D1D37A906A}"/>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0EC7D081-0A14-1828-0F7D-0CBCD3D0EDE1}"/>
              </a:ext>
            </a:extLst>
          </p:cNvPr>
          <p:cNvSpPr/>
          <p:nvPr userDrawn="1"/>
        </p:nvSpPr>
        <p:spPr>
          <a:xfrm>
            <a:off x="11468102" y="3412"/>
            <a:ext cx="4076700" cy="9198645"/>
          </a:xfrm>
          <a:prstGeom prst="rect">
            <a:avLst/>
          </a:prstGeom>
          <a:solidFill>
            <a:srgbClr val="B5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0">
            <a:extLst>
              <a:ext uri="{FF2B5EF4-FFF2-40B4-BE49-F238E27FC236}">
                <a16:creationId xmlns:a16="http://schemas.microsoft.com/office/drawing/2014/main" id="{EF46EAB5-4FD9-0986-1C31-E28ADEC99F2D}"/>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6" name="Text Placeholder 27">
            <a:extLst>
              <a:ext uri="{FF2B5EF4-FFF2-40B4-BE49-F238E27FC236}">
                <a16:creationId xmlns:a16="http://schemas.microsoft.com/office/drawing/2014/main" id="{2712895D-7F99-7D20-62BA-51ECBBC25C8F}"/>
              </a:ext>
            </a:extLst>
          </p:cNvPr>
          <p:cNvSpPr>
            <a:spLocks noGrp="1"/>
          </p:cNvSpPr>
          <p:nvPr>
            <p:ph type="body" sz="quarter" idx="21" hasCustomPrompt="1"/>
          </p:nvPr>
        </p:nvSpPr>
        <p:spPr>
          <a:xfrm>
            <a:off x="12039603" y="8104174"/>
            <a:ext cx="2895599" cy="615553"/>
          </a:xfrm>
          <a:ln>
            <a:noFill/>
          </a:ln>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C0CB8DDA-D568-734A-3B68-E63D9A30E0B8}"/>
              </a:ext>
            </a:extLst>
          </p:cNvPr>
          <p:cNvSpPr>
            <a:spLocks noGrp="1"/>
          </p:cNvSpPr>
          <p:nvPr>
            <p:ph type="body" sz="quarter" idx="24" hasCustomPrompt="1"/>
          </p:nvPr>
        </p:nvSpPr>
        <p:spPr>
          <a:xfrm>
            <a:off x="12039603" y="7056400"/>
            <a:ext cx="2895599" cy="492571"/>
          </a:xfrm>
          <a:ln>
            <a:noFill/>
          </a:ln>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221136B7-6122-8B67-55FB-E51E527934A2}"/>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819F0A6-3FE3-F01D-9D55-30A8F9B6820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2" name="Text Placeholder 22">
            <a:extLst>
              <a:ext uri="{FF2B5EF4-FFF2-40B4-BE49-F238E27FC236}">
                <a16:creationId xmlns:a16="http://schemas.microsoft.com/office/drawing/2014/main" id="{0EF6CE96-AF41-498F-002E-73F970C321A2}"/>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13" name="Text Placeholder 22">
            <a:extLst>
              <a:ext uri="{FF2B5EF4-FFF2-40B4-BE49-F238E27FC236}">
                <a16:creationId xmlns:a16="http://schemas.microsoft.com/office/drawing/2014/main" id="{82DCABB2-8714-967A-F2FB-402ACB24A234}"/>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1C07F913-FE1D-ACBB-0168-12526153EA86}"/>
              </a:ext>
            </a:extLst>
          </p:cNvPr>
          <p:cNvSpPr>
            <a:spLocks noGrp="1"/>
          </p:cNvSpPr>
          <p:nvPr>
            <p:ph type="pic" sz="quarter" idx="16"/>
          </p:nvPr>
        </p:nvSpPr>
        <p:spPr>
          <a:xfrm>
            <a:off x="10972802" y="741364"/>
            <a:ext cx="4572000" cy="2778079"/>
          </a:xfrm>
        </p:spPr>
        <p:txBody>
          <a:bodyPr/>
          <a:lstStyle/>
          <a:p>
            <a:endParaRPr lang="en-US" dirty="0"/>
          </a:p>
        </p:txBody>
      </p:sp>
      <p:sp>
        <p:nvSpPr>
          <p:cNvPr id="14" name="Picture Placeholder 14">
            <a:extLst>
              <a:ext uri="{FF2B5EF4-FFF2-40B4-BE49-F238E27FC236}">
                <a16:creationId xmlns:a16="http://schemas.microsoft.com/office/drawing/2014/main" id="{3E95BC19-31F4-3984-88C8-DCB2B80211C8}"/>
              </a:ext>
            </a:extLst>
          </p:cNvPr>
          <p:cNvSpPr>
            <a:spLocks noGrp="1"/>
          </p:cNvSpPr>
          <p:nvPr>
            <p:ph type="pic" sz="quarter" idx="23"/>
          </p:nvPr>
        </p:nvSpPr>
        <p:spPr>
          <a:xfrm>
            <a:off x="10972802" y="3858076"/>
            <a:ext cx="4572000" cy="2778076"/>
          </a:xfrm>
        </p:spPr>
        <p:txBody>
          <a:bodyPr/>
          <a:lstStyle/>
          <a:p>
            <a:endParaRPr lang="en-US" dirty="0"/>
          </a:p>
        </p:txBody>
      </p:sp>
      <p:sp>
        <p:nvSpPr>
          <p:cNvPr id="15" name="Text Placeholder 29">
            <a:extLst>
              <a:ext uri="{FF2B5EF4-FFF2-40B4-BE49-F238E27FC236}">
                <a16:creationId xmlns:a16="http://schemas.microsoft.com/office/drawing/2014/main" id="{47BCFB4F-7C4D-A720-4719-F119544FA9ED}"/>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Tree>
    <p:extLst>
      <p:ext uri="{BB962C8B-B14F-4D97-AF65-F5344CB8AC3E}">
        <p14:creationId xmlns:p14="http://schemas.microsoft.com/office/powerpoint/2010/main" val="237935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Oxford">
    <p:spTree>
      <p:nvGrpSpPr>
        <p:cNvPr id="1" name=""/>
        <p:cNvGrpSpPr/>
        <p:nvPr/>
      </p:nvGrpSpPr>
      <p:grpSpPr>
        <a:xfrm>
          <a:off x="0" y="0"/>
          <a:ext cx="0" cy="0"/>
          <a:chOff x="0" y="0"/>
          <a:chExt cx="0" cy="0"/>
        </a:xfrm>
      </p:grpSpPr>
      <p:pic>
        <p:nvPicPr>
          <p:cNvPr id="6" name="Picture 5" descr="A picture containing colorfulness, circle, pattern, graphics&#10;&#10;Description automatically generated">
            <a:extLst>
              <a:ext uri="{FF2B5EF4-FFF2-40B4-BE49-F238E27FC236}">
                <a16:creationId xmlns:a16="http://schemas.microsoft.com/office/drawing/2014/main" id="{FCADF760-AC41-B3A8-9F7C-3F4B9C4F38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518" t="28054" r="51898" b="25858"/>
          <a:stretch/>
        </p:blipFill>
        <p:spPr>
          <a:xfrm>
            <a:off x="8118763" y="6040582"/>
            <a:ext cx="2854037" cy="2867889"/>
          </a:xfrm>
          <a:prstGeom prst="rect">
            <a:avLst/>
          </a:prstGeom>
        </p:spPr>
      </p:pic>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B58080"/>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384B5A"/>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70" name="Picture Placeholder 69">
            <a:extLst>
              <a:ext uri="{FF2B5EF4-FFF2-40B4-BE49-F238E27FC236}">
                <a16:creationId xmlns:a16="http://schemas.microsoft.com/office/drawing/2014/main" id="{2893C9AB-E6D0-1FD7-E5FB-A462750F823B}"/>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72" name="Picture Placeholder 71">
            <a:extLst>
              <a:ext uri="{FF2B5EF4-FFF2-40B4-BE49-F238E27FC236}">
                <a16:creationId xmlns:a16="http://schemas.microsoft.com/office/drawing/2014/main" id="{3AFEE89A-0DAF-1006-EB63-C823416B066A}"/>
              </a:ext>
            </a:extLst>
          </p:cNvPr>
          <p:cNvSpPr>
            <a:spLocks noGrp="1"/>
          </p:cNvSpPr>
          <p:nvPr>
            <p:ph type="pic" sz="quarter" idx="27"/>
          </p:nvPr>
        </p:nvSpPr>
        <p:spPr>
          <a:xfrm>
            <a:off x="684213" y="857253"/>
            <a:ext cx="3430588" cy="4095747"/>
          </a:xfrm>
        </p:spPr>
        <p:txBody>
          <a:bodyPr/>
          <a:lstStyle/>
          <a:p>
            <a:endParaRPr lang="en-US"/>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410571"/>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37371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Oxford 2">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FCB116"/>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68" name="object 4">
            <a:extLst>
              <a:ext uri="{FF2B5EF4-FFF2-40B4-BE49-F238E27FC236}">
                <a16:creationId xmlns:a16="http://schemas.microsoft.com/office/drawing/2014/main" id="{BE823915-26C0-214F-9F1E-68831319AD10}"/>
              </a:ext>
            </a:extLst>
          </p:cNvPr>
          <p:cNvSpPr/>
          <p:nvPr userDrawn="1"/>
        </p:nvSpPr>
        <p:spPr>
          <a:xfrm>
            <a:off x="8147137" y="5943602"/>
            <a:ext cx="2901863" cy="2867543"/>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881626"/>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4" name="Picture Placeholder 69">
            <a:extLst>
              <a:ext uri="{FF2B5EF4-FFF2-40B4-BE49-F238E27FC236}">
                <a16:creationId xmlns:a16="http://schemas.microsoft.com/office/drawing/2014/main" id="{968FAE3C-D38D-7ECB-56BC-80AA92E315DC}"/>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6" name="Picture Placeholder 71">
            <a:extLst>
              <a:ext uri="{FF2B5EF4-FFF2-40B4-BE49-F238E27FC236}">
                <a16:creationId xmlns:a16="http://schemas.microsoft.com/office/drawing/2014/main" id="{74B877AB-CF76-6034-31AA-58EEB1A0264D}"/>
              </a:ext>
            </a:extLst>
          </p:cNvPr>
          <p:cNvSpPr>
            <a:spLocks noGrp="1"/>
          </p:cNvSpPr>
          <p:nvPr>
            <p:ph type="pic" sz="quarter" idx="27"/>
          </p:nvPr>
        </p:nvSpPr>
        <p:spPr>
          <a:xfrm>
            <a:off x="684213" y="857253"/>
            <a:ext cx="3430588" cy="4095747"/>
          </a:xfrm>
        </p:spPr>
        <p:txBody>
          <a:bodyPr/>
          <a:lstStyle/>
          <a:p>
            <a:endParaRPr lang="en-US"/>
          </a:p>
        </p:txBody>
      </p:sp>
    </p:spTree>
    <p:extLst>
      <p:ext uri="{BB962C8B-B14F-4D97-AF65-F5344CB8AC3E}">
        <p14:creationId xmlns:p14="http://schemas.microsoft.com/office/powerpoint/2010/main" val="226654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 Placeholder 31">
            <a:extLst>
              <a:ext uri="{FF2B5EF4-FFF2-40B4-BE49-F238E27FC236}">
                <a16:creationId xmlns:a16="http://schemas.microsoft.com/office/drawing/2014/main" id="{90E9E3F1-C7C8-80CB-A4AD-1F7C899E5BBD}"/>
              </a:ext>
            </a:extLst>
          </p:cNvPr>
          <p:cNvSpPr>
            <a:spLocks noGrp="1"/>
          </p:cNvSpPr>
          <p:nvPr>
            <p:ph type="body" sz="quarter" idx="13" hasCustomPrompt="1"/>
          </p:nvPr>
        </p:nvSpPr>
        <p:spPr>
          <a:xfrm>
            <a:off x="8382002" y="3657603"/>
            <a:ext cx="6676626"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Connect</a:t>
            </a:r>
          </a:p>
        </p:txBody>
      </p:sp>
      <p:sp>
        <p:nvSpPr>
          <p:cNvPr id="3" name="Text Placeholder 34">
            <a:extLst>
              <a:ext uri="{FF2B5EF4-FFF2-40B4-BE49-F238E27FC236}">
                <a16:creationId xmlns:a16="http://schemas.microsoft.com/office/drawing/2014/main" id="{E8D9A42A-0402-D79C-B1A6-B26C1FB1E7A9}"/>
              </a:ext>
            </a:extLst>
          </p:cNvPr>
          <p:cNvSpPr>
            <a:spLocks noGrp="1"/>
          </p:cNvSpPr>
          <p:nvPr>
            <p:ph type="body" sz="quarter" idx="14" hasCustomPrompt="1"/>
          </p:nvPr>
        </p:nvSpPr>
        <p:spPr>
          <a:xfrm>
            <a:off x="8382002" y="4630343"/>
            <a:ext cx="6676626" cy="1662763"/>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Name</a:t>
            </a:r>
          </a:p>
          <a:p>
            <a:pPr lvl="0"/>
            <a:r>
              <a:rPr lang="en-US" dirty="0"/>
              <a:t>Email</a:t>
            </a:r>
          </a:p>
          <a:p>
            <a:pPr lvl="0"/>
            <a:r>
              <a:rPr lang="en-US" dirty="0"/>
              <a:t>Phone</a:t>
            </a:r>
          </a:p>
          <a:p>
            <a:pPr lvl="0"/>
            <a:endParaRPr lang="en-US" dirty="0"/>
          </a:p>
          <a:p>
            <a:pPr lvl="0"/>
            <a:endParaRPr lang="en-US" dirty="0"/>
          </a:p>
          <a:p>
            <a:pPr lvl="0"/>
            <a:endParaRPr lang="en-US" dirty="0"/>
          </a:p>
        </p:txBody>
      </p:sp>
      <p:pic>
        <p:nvPicPr>
          <p:cNvPr id="11" name="Picture 10" descr="A picture containing colorfulness, circle, pattern, graphics&#10;&#10;Description automatically generated">
            <a:extLst>
              <a:ext uri="{FF2B5EF4-FFF2-40B4-BE49-F238E27FC236}">
                <a16:creationId xmlns:a16="http://schemas.microsoft.com/office/drawing/2014/main" id="{504F0609-1EAA-47D9-96EA-DDFE587C5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575" t="-4" r="9143" b="4"/>
          <a:stretch/>
        </p:blipFill>
        <p:spPr>
          <a:xfrm rot="5400000">
            <a:off x="-1142828" y="1142831"/>
            <a:ext cx="10058400" cy="7772743"/>
          </a:xfrm>
          <a:prstGeom prst="rect">
            <a:avLst/>
          </a:prstGeom>
        </p:spPr>
      </p:pic>
      <p:sp>
        <p:nvSpPr>
          <p:cNvPr id="4" name="object 12">
            <a:extLst>
              <a:ext uri="{FF2B5EF4-FFF2-40B4-BE49-F238E27FC236}">
                <a16:creationId xmlns:a16="http://schemas.microsoft.com/office/drawing/2014/main" id="{F849DAE8-7849-656D-2312-D3987C938CE5}"/>
              </a:ext>
            </a:extLst>
          </p:cNvPr>
          <p:cNvSpPr/>
          <p:nvPr userDrawn="1"/>
        </p:nvSpPr>
        <p:spPr>
          <a:xfrm>
            <a:off x="2318310" y="2672218"/>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5" name="object 13">
            <a:extLst>
              <a:ext uri="{FF2B5EF4-FFF2-40B4-BE49-F238E27FC236}">
                <a16:creationId xmlns:a16="http://schemas.microsoft.com/office/drawing/2014/main" id="{9C3E7B1B-E05A-D16C-AFCE-024015A945E9}"/>
              </a:ext>
            </a:extLst>
          </p:cNvPr>
          <p:cNvSpPr/>
          <p:nvPr userDrawn="1"/>
        </p:nvSpPr>
        <p:spPr>
          <a:xfrm>
            <a:off x="2318310" y="2598262"/>
            <a:ext cx="3136265" cy="4862028"/>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spTree>
    <p:extLst>
      <p:ext uri="{BB962C8B-B14F-4D97-AF65-F5344CB8AC3E}">
        <p14:creationId xmlns:p14="http://schemas.microsoft.com/office/powerpoint/2010/main" val="190419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12"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OxWorx">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ADA5C55-0A29-579B-45B5-69C51C67358F}"/>
              </a:ext>
            </a:extLst>
          </p:cNvPr>
          <p:cNvSpPr/>
          <p:nvPr userDrawn="1"/>
        </p:nvSpPr>
        <p:spPr>
          <a:xfrm>
            <a:off x="0" y="2"/>
            <a:ext cx="6324600" cy="100965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Picture Placeholder 25">
            <a:extLst>
              <a:ext uri="{FF2B5EF4-FFF2-40B4-BE49-F238E27FC236}">
                <a16:creationId xmlns:a16="http://schemas.microsoft.com/office/drawing/2014/main" id="{37DA02ED-8F6B-8857-0C50-0AB86DD976CF}"/>
              </a:ext>
            </a:extLst>
          </p:cNvPr>
          <p:cNvSpPr>
            <a:spLocks noGrp="1"/>
          </p:cNvSpPr>
          <p:nvPr>
            <p:ph type="pic" sz="quarter" idx="10"/>
          </p:nvPr>
        </p:nvSpPr>
        <p:spPr>
          <a:xfrm>
            <a:off x="2" y="584947"/>
            <a:ext cx="5715000" cy="8863853"/>
          </a:xfrm>
          <a:solidFill>
            <a:schemeClr val="bg1">
              <a:lumMod val="95000"/>
            </a:schemeClr>
          </a:solidFill>
        </p:spPr>
        <p:txBody>
          <a:bodyPr/>
          <a:lstStyle/>
          <a:p>
            <a:endParaRPr lang="en-US" dirty="0"/>
          </a:p>
        </p:txBody>
      </p:sp>
      <p:sp>
        <p:nvSpPr>
          <p:cNvPr id="6" name="Text Placeholder 19">
            <a:extLst>
              <a:ext uri="{FF2B5EF4-FFF2-40B4-BE49-F238E27FC236}">
                <a16:creationId xmlns:a16="http://schemas.microsoft.com/office/drawing/2014/main" id="{013C05A8-6A1C-B30F-A8B1-56B3F66F0766}"/>
              </a:ext>
            </a:extLst>
          </p:cNvPr>
          <p:cNvSpPr>
            <a:spLocks noGrp="1"/>
          </p:cNvSpPr>
          <p:nvPr>
            <p:ph type="body" sz="quarter" idx="25" hasCustomPrompt="1"/>
          </p:nvPr>
        </p:nvSpPr>
        <p:spPr>
          <a:xfrm>
            <a:off x="5486401" y="609600"/>
            <a:ext cx="9550031" cy="846386"/>
          </a:xfrm>
        </p:spPr>
        <p:txBody>
          <a:bodyPr anchor="ctr"/>
          <a:lstStyle>
            <a:lvl1pPr>
              <a:defRPr sz="5500" b="1">
                <a:latin typeface="Arial" panose="020B0604020202020204" pitchFamily="34" charset="0"/>
                <a:cs typeface="Arial" panose="020B0604020202020204" pitchFamily="34" charset="0"/>
              </a:defRPr>
            </a:lvl1pPr>
          </a:lstStyle>
          <a:p>
            <a:pPr lvl="0"/>
            <a:r>
              <a:rPr lang="en-US" dirty="0"/>
              <a:t>Adapt to the Future of Work</a:t>
            </a:r>
          </a:p>
        </p:txBody>
      </p:sp>
      <p:sp>
        <p:nvSpPr>
          <p:cNvPr id="7" name="Text Placeholder 19">
            <a:extLst>
              <a:ext uri="{FF2B5EF4-FFF2-40B4-BE49-F238E27FC236}">
                <a16:creationId xmlns:a16="http://schemas.microsoft.com/office/drawing/2014/main" id="{534F13F1-A92F-F5CD-DACE-B2E613708C5D}"/>
              </a:ext>
            </a:extLst>
          </p:cNvPr>
          <p:cNvSpPr>
            <a:spLocks noGrp="1"/>
          </p:cNvSpPr>
          <p:nvPr>
            <p:ph type="body" sz="quarter" idx="26" hasCustomPrompt="1"/>
          </p:nvPr>
        </p:nvSpPr>
        <p:spPr>
          <a:xfrm>
            <a:off x="6705601" y="1676402"/>
            <a:ext cx="8382000" cy="1939890"/>
          </a:xfrm>
        </p:spPr>
        <p:txBody>
          <a:bodyPr/>
          <a:lstStyle>
            <a:lvl1pPr>
              <a:defRPr sz="1801">
                <a:latin typeface="Arial" panose="020B0604020202020204" pitchFamily="34" charset="0"/>
                <a:cs typeface="Arial" panose="020B0604020202020204" pitchFamily="34" charset="0"/>
              </a:defRPr>
            </a:lvl1pPr>
          </a:lstStyle>
          <a:p>
            <a:pPr marL="0" marR="0" lvl="0" indent="0" defTabSz="914485" eaLnBrk="1" fontAlgn="auto" latinLnBrk="0" hangingPunct="1">
              <a:lnSpc>
                <a:spcPct val="100000"/>
              </a:lnSpc>
              <a:spcBef>
                <a:spcPts val="0"/>
              </a:spcBef>
              <a:spcAft>
                <a:spcPts val="0"/>
              </a:spcAft>
              <a:buClrTx/>
              <a:buSzTx/>
              <a:buFontTx/>
              <a:buNone/>
              <a:tabLst/>
              <a:defRPr/>
            </a:pPr>
            <a:r>
              <a:rPr lang="en-US" sz="1801" dirty="0"/>
              <a:t>Oxford Properties presents its newest move-in-ready office product. Our best-in-class, professionally managed workspaces can accommodate teams of all sizes, and are designed for how people live and work today. Attract and retain talent, network with Fortune 500 companies, and enjoy access to all of Oxford’s premium tenant-exclusive amenities. With all-inclusive pricing and simple lease terms, it’s as easy as 1-2-3, to get started with </a:t>
            </a:r>
            <a:r>
              <a:rPr lang="en-US" sz="1801" dirty="0" err="1"/>
              <a:t>OxWorx</a:t>
            </a:r>
            <a:r>
              <a:rPr lang="en-US" sz="1801" dirty="0"/>
              <a:t>.</a:t>
            </a:r>
            <a:endParaRPr lang="en-US" sz="1801" dirty="0">
              <a:effectLst/>
            </a:endParaRPr>
          </a:p>
          <a:p>
            <a:pPr lvl="0"/>
            <a:endParaRPr lang="en-US" dirty="0"/>
          </a:p>
        </p:txBody>
      </p:sp>
      <p:sp>
        <p:nvSpPr>
          <p:cNvPr id="22" name="Text Placeholder 19">
            <a:extLst>
              <a:ext uri="{FF2B5EF4-FFF2-40B4-BE49-F238E27FC236}">
                <a16:creationId xmlns:a16="http://schemas.microsoft.com/office/drawing/2014/main" id="{59DF81E1-A20D-8F9D-7201-B581E4E8D8BA}"/>
              </a:ext>
            </a:extLst>
          </p:cNvPr>
          <p:cNvSpPr>
            <a:spLocks noGrp="1"/>
          </p:cNvSpPr>
          <p:nvPr>
            <p:ph type="body" sz="quarter" idx="27" hasCustomPrompt="1"/>
          </p:nvPr>
        </p:nvSpPr>
        <p:spPr>
          <a:xfrm>
            <a:off x="7162802" y="4419600"/>
            <a:ext cx="685800" cy="4231928"/>
          </a:xfrm>
        </p:spPr>
        <p:txBody>
          <a:bodyPr anchor="ctr"/>
          <a:lstStyle>
            <a:lvl1pPr>
              <a:defRPr sz="5500" b="1">
                <a:solidFill>
                  <a:srgbClr val="0B9376"/>
                </a:solidFill>
                <a:latin typeface="Arial" panose="020B0604020202020204" pitchFamily="34" charset="0"/>
                <a:cs typeface="Arial" panose="020B0604020202020204" pitchFamily="34" charset="0"/>
              </a:defRPr>
            </a:lvl1pPr>
          </a:lstStyle>
          <a:p>
            <a:pPr lvl="0"/>
            <a:r>
              <a:rPr lang="en-US" dirty="0"/>
              <a:t>1</a:t>
            </a:r>
          </a:p>
          <a:p>
            <a:pPr lvl="0"/>
            <a:endParaRPr lang="en-US" dirty="0"/>
          </a:p>
          <a:p>
            <a:pPr lvl="0"/>
            <a:r>
              <a:rPr lang="en-US" dirty="0"/>
              <a:t>2</a:t>
            </a:r>
          </a:p>
          <a:p>
            <a:pPr lvl="0"/>
            <a:endParaRPr lang="en-US" dirty="0"/>
          </a:p>
          <a:p>
            <a:pPr lvl="0"/>
            <a:r>
              <a:rPr lang="en-US" dirty="0"/>
              <a:t>3</a:t>
            </a:r>
          </a:p>
        </p:txBody>
      </p:sp>
    </p:spTree>
    <p:extLst>
      <p:ext uri="{BB962C8B-B14F-4D97-AF65-F5344CB8AC3E}">
        <p14:creationId xmlns:p14="http://schemas.microsoft.com/office/powerpoint/2010/main" val="207566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her Layout 1">
    <p:spTree>
      <p:nvGrpSpPr>
        <p:cNvPr id="1" name=""/>
        <p:cNvGrpSpPr/>
        <p:nvPr/>
      </p:nvGrpSpPr>
      <p:grpSpPr>
        <a:xfrm>
          <a:off x="0" y="0"/>
          <a:ext cx="0" cy="0"/>
          <a:chOff x="0" y="0"/>
          <a:chExt cx="0" cy="0"/>
        </a:xfrm>
      </p:grpSpPr>
      <p:pic>
        <p:nvPicPr>
          <p:cNvPr id="18" name="Picture 17" descr="A picture containing colorfulness, circle, pattern, graphics&#10;&#10;Description automatically generated">
            <a:extLst>
              <a:ext uri="{FF2B5EF4-FFF2-40B4-BE49-F238E27FC236}">
                <a16:creationId xmlns:a16="http://schemas.microsoft.com/office/drawing/2014/main" id="{C9D0AF15-74DC-A338-F93E-123EE37AE7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953" t="50000" r="20021" b="16875"/>
          <a:stretch/>
        </p:blipFill>
        <p:spPr>
          <a:xfrm>
            <a:off x="2" y="0"/>
            <a:ext cx="6331526" cy="2369128"/>
          </a:xfrm>
          <a:prstGeom prst="rect">
            <a:avLst/>
          </a:prstGeom>
        </p:spPr>
      </p:pic>
      <p:pic>
        <p:nvPicPr>
          <p:cNvPr id="19" name="Picture Placeholder 9">
            <a:extLst>
              <a:ext uri="{FF2B5EF4-FFF2-40B4-BE49-F238E27FC236}">
                <a16:creationId xmlns:a16="http://schemas.microsoft.com/office/drawing/2014/main" id="{C8A9BE48-B55C-1866-EC97-5DCEED4D05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28" r="15284"/>
          <a:stretch/>
        </p:blipFill>
        <p:spPr>
          <a:xfrm>
            <a:off x="6345384" y="2362200"/>
            <a:ext cx="9199419" cy="7696200"/>
          </a:xfrm>
          <a:prstGeom prst="rect">
            <a:avLst/>
          </a:prstGeom>
        </p:spPr>
      </p:pic>
      <p:sp>
        <p:nvSpPr>
          <p:cNvPr id="20" name="Text Placeholder 2">
            <a:extLst>
              <a:ext uri="{FF2B5EF4-FFF2-40B4-BE49-F238E27FC236}">
                <a16:creationId xmlns:a16="http://schemas.microsoft.com/office/drawing/2014/main" id="{CDDAFF3D-D028-854F-5F65-9BE341EDA52D}"/>
              </a:ext>
            </a:extLst>
          </p:cNvPr>
          <p:cNvSpPr>
            <a:spLocks noGrp="1"/>
          </p:cNvSpPr>
          <p:nvPr>
            <p:ph type="body" sz="quarter" idx="16"/>
          </p:nvPr>
        </p:nvSpPr>
        <p:spPr>
          <a:xfrm>
            <a:off x="6781801" y="304802"/>
            <a:ext cx="8229600" cy="1692771"/>
          </a:xfrm>
        </p:spPr>
        <p:txBody>
          <a:bodyPr/>
          <a:lstStyle>
            <a:lvl1pPr>
              <a:defRPr b="1">
                <a:latin typeface="Arial" panose="020B0604020202020204" pitchFamily="34" charset="0"/>
                <a:cs typeface="Arial" panose="020B0604020202020204" pitchFamily="34" charset="0"/>
              </a:defRPr>
            </a:lvl1pPr>
          </a:lstStyle>
          <a:p>
            <a:r>
              <a:rPr lang="en-US" sz="5500" dirty="0"/>
              <a:t>Game-changing</a:t>
            </a:r>
          </a:p>
          <a:p>
            <a:r>
              <a:rPr lang="en-US" sz="5500" dirty="0"/>
              <a:t>Amenities &amp; Services</a:t>
            </a:r>
          </a:p>
        </p:txBody>
      </p:sp>
      <p:sp>
        <p:nvSpPr>
          <p:cNvPr id="22" name="Text Placeholder 5">
            <a:extLst>
              <a:ext uri="{FF2B5EF4-FFF2-40B4-BE49-F238E27FC236}">
                <a16:creationId xmlns:a16="http://schemas.microsoft.com/office/drawing/2014/main" id="{8AAECCD8-D743-D859-BADA-8B9BD1263A3C}"/>
              </a:ext>
            </a:extLst>
          </p:cNvPr>
          <p:cNvSpPr>
            <a:spLocks noGrp="1"/>
          </p:cNvSpPr>
          <p:nvPr>
            <p:ph type="body" sz="quarter" idx="27"/>
          </p:nvPr>
        </p:nvSpPr>
        <p:spPr>
          <a:xfrm>
            <a:off x="914401" y="6324604"/>
            <a:ext cx="4419601" cy="492571"/>
          </a:xfrm>
        </p:spPr>
        <p:txBody>
          <a:bodyPr/>
          <a:lstStyle>
            <a:lvl1pPr>
              <a:defRPr b="1">
                <a:latin typeface="Arial" panose="020B0604020202020204" pitchFamily="34" charset="0"/>
                <a:cs typeface="Arial" panose="020B0604020202020204" pitchFamily="34" charset="0"/>
              </a:defRPr>
            </a:lvl1pPr>
          </a:lstStyle>
          <a:p>
            <a:r>
              <a:rPr lang="en-US" sz="3201" dirty="0"/>
              <a:t>Amenities Highlights</a:t>
            </a:r>
          </a:p>
        </p:txBody>
      </p:sp>
      <p:sp>
        <p:nvSpPr>
          <p:cNvPr id="24" name="Text Placeholder 7">
            <a:extLst>
              <a:ext uri="{FF2B5EF4-FFF2-40B4-BE49-F238E27FC236}">
                <a16:creationId xmlns:a16="http://schemas.microsoft.com/office/drawing/2014/main" id="{8F0A346A-A1D7-134A-D36C-67A051EBE4C7}"/>
              </a:ext>
            </a:extLst>
          </p:cNvPr>
          <p:cNvSpPr>
            <a:spLocks noGrp="1"/>
          </p:cNvSpPr>
          <p:nvPr>
            <p:ph type="body" sz="quarter" idx="29"/>
          </p:nvPr>
        </p:nvSpPr>
        <p:spPr>
          <a:xfrm>
            <a:off x="914403" y="3200403"/>
            <a:ext cx="4267199" cy="492571"/>
          </a:xfrm>
        </p:spPr>
        <p:txBody>
          <a:bodyPr/>
          <a:lstStyle>
            <a:lvl1pPr>
              <a:defRPr b="1">
                <a:latin typeface="Arial" panose="020B0604020202020204" pitchFamily="34" charset="0"/>
                <a:cs typeface="Arial" panose="020B0604020202020204" pitchFamily="34" charset="0"/>
              </a:defRPr>
            </a:lvl1pPr>
          </a:lstStyle>
          <a:p>
            <a:r>
              <a:rPr lang="en-US" sz="3201" dirty="0"/>
              <a:t>Service Highlights</a:t>
            </a:r>
          </a:p>
        </p:txBody>
      </p:sp>
      <p:sp>
        <p:nvSpPr>
          <p:cNvPr id="25" name="object 2">
            <a:extLst>
              <a:ext uri="{FF2B5EF4-FFF2-40B4-BE49-F238E27FC236}">
                <a16:creationId xmlns:a16="http://schemas.microsoft.com/office/drawing/2014/main" id="{7228FBE6-EDB3-D963-777A-5E3074991243}"/>
              </a:ext>
            </a:extLst>
          </p:cNvPr>
          <p:cNvSpPr/>
          <p:nvPr userDrawn="1"/>
        </p:nvSpPr>
        <p:spPr>
          <a:xfrm>
            <a:off x="0" y="3200400"/>
            <a:ext cx="609600" cy="26670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object 2">
            <a:extLst>
              <a:ext uri="{FF2B5EF4-FFF2-40B4-BE49-F238E27FC236}">
                <a16:creationId xmlns:a16="http://schemas.microsoft.com/office/drawing/2014/main" id="{55B4DC51-F37B-E96F-9FC4-332D3F628D75}"/>
              </a:ext>
            </a:extLst>
          </p:cNvPr>
          <p:cNvSpPr/>
          <p:nvPr userDrawn="1"/>
        </p:nvSpPr>
        <p:spPr>
          <a:xfrm>
            <a:off x="0" y="6400802"/>
            <a:ext cx="609600" cy="28956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 name="Text Placeholder 4">
            <a:extLst>
              <a:ext uri="{FF2B5EF4-FFF2-40B4-BE49-F238E27FC236}">
                <a16:creationId xmlns:a16="http://schemas.microsoft.com/office/drawing/2014/main" id="{A66BA6C1-7784-0078-F1B4-14D1BED5B1ED}"/>
              </a:ext>
            </a:extLst>
          </p:cNvPr>
          <p:cNvSpPr>
            <a:spLocks noGrp="1"/>
          </p:cNvSpPr>
          <p:nvPr>
            <p:ph type="body" sz="quarter" idx="4294967295"/>
          </p:nvPr>
        </p:nvSpPr>
        <p:spPr>
          <a:xfrm>
            <a:off x="914400" y="6934200"/>
            <a:ext cx="2756470" cy="2698175"/>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Shops &amp; Services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Food courts &amp; Dining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PATH connected</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Tenant exclusive gym</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Secure Bike storage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End-of-Trip showers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EV charging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Day care</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924EF5FE-4149-9111-A941-53FDEB9C837E}"/>
              </a:ext>
            </a:extLst>
          </p:cNvPr>
          <p:cNvSpPr>
            <a:spLocks noGrp="1"/>
          </p:cNvSpPr>
          <p:nvPr>
            <p:ph type="body" sz="quarter" idx="4294967295"/>
          </p:nvPr>
        </p:nvSpPr>
        <p:spPr>
          <a:xfrm>
            <a:off x="914400" y="3810000"/>
            <a:ext cx="4724402" cy="2092881"/>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Coffee &amp; snacks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Internet &amp; Wi-Fi</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Nightly Cleaning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24/7 Security</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Corporate Concierge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310-MAXX Award winning service app</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2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Style 1">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8673C614-A826-CD7D-C412-AB40CF7B2BD1}"/>
              </a:ext>
            </a:extLst>
          </p:cNvPr>
          <p:cNvSpPr/>
          <p:nvPr userDrawn="1"/>
        </p:nvSpPr>
        <p:spPr>
          <a:xfrm>
            <a:off x="10972800" y="4572000"/>
            <a:ext cx="4572001" cy="54864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384B5A"/>
          </a:solidFill>
        </p:spPr>
        <p:txBody>
          <a:bodyPr wrap="square" lIns="0" tIns="0" rIns="0" bIns="0" rtlCol="0"/>
          <a:lstStyle/>
          <a:p>
            <a:endParaRPr dirty="0"/>
          </a:p>
        </p:txBody>
      </p:sp>
      <p:sp>
        <p:nvSpPr>
          <p:cNvPr id="6" name="object 2">
            <a:extLst>
              <a:ext uri="{FF2B5EF4-FFF2-40B4-BE49-F238E27FC236}">
                <a16:creationId xmlns:a16="http://schemas.microsoft.com/office/drawing/2014/main" id="{051BB903-BF7D-5E07-807C-D3AEF6CB3C19}"/>
              </a:ext>
            </a:extLst>
          </p:cNvPr>
          <p:cNvSpPr/>
          <p:nvPr userDrawn="1"/>
        </p:nvSpPr>
        <p:spPr>
          <a:xfrm>
            <a:off x="0" y="0"/>
            <a:ext cx="5791200" cy="10058400"/>
          </a:xfrm>
          <a:custGeom>
            <a:avLst/>
            <a:gdLst/>
            <a:ahLst/>
            <a:cxnLst/>
            <a:rect l="l" t="t" r="r" b="b"/>
            <a:pathLst>
              <a:path w="5715000" h="10058400">
                <a:moveTo>
                  <a:pt x="5715000" y="0"/>
                </a:moveTo>
                <a:lnTo>
                  <a:pt x="0" y="0"/>
                </a:lnTo>
                <a:lnTo>
                  <a:pt x="0" y="10058400"/>
                </a:lnTo>
                <a:lnTo>
                  <a:pt x="5715000" y="10058400"/>
                </a:lnTo>
                <a:lnTo>
                  <a:pt x="5715000" y="0"/>
                </a:lnTo>
                <a:close/>
              </a:path>
            </a:pathLst>
          </a:custGeom>
          <a:solidFill>
            <a:srgbClr val="0B9376"/>
          </a:solidFill>
        </p:spPr>
        <p:txBody>
          <a:bodyPr wrap="square" lIns="0" tIns="0" rIns="0" bIns="0" rtlCol="0"/>
          <a:lstStyle/>
          <a:p>
            <a:endParaRPr/>
          </a:p>
        </p:txBody>
      </p:sp>
      <p:sp>
        <p:nvSpPr>
          <p:cNvPr id="11" name="Picture Placeholder 10">
            <a:extLst>
              <a:ext uri="{FF2B5EF4-FFF2-40B4-BE49-F238E27FC236}">
                <a16:creationId xmlns:a16="http://schemas.microsoft.com/office/drawing/2014/main" id="{792E4515-7F57-0C22-05A3-C39299DF808B}"/>
              </a:ext>
            </a:extLst>
          </p:cNvPr>
          <p:cNvSpPr>
            <a:spLocks noGrp="1"/>
          </p:cNvSpPr>
          <p:nvPr>
            <p:ph type="pic" sz="quarter" idx="18"/>
          </p:nvPr>
        </p:nvSpPr>
        <p:spPr>
          <a:xfrm>
            <a:off x="609604" y="571338"/>
            <a:ext cx="6934200" cy="8877462"/>
          </a:xfrm>
        </p:spPr>
        <p:txBody>
          <a:bodyPr/>
          <a:lstStyle/>
          <a:p>
            <a:endParaRPr lang="en-US" dirty="0"/>
          </a:p>
        </p:txBody>
      </p:sp>
      <p:sp>
        <p:nvSpPr>
          <p:cNvPr id="20" name="Text Placeholder 19">
            <a:extLst>
              <a:ext uri="{FF2B5EF4-FFF2-40B4-BE49-F238E27FC236}">
                <a16:creationId xmlns:a16="http://schemas.microsoft.com/office/drawing/2014/main" id="{8493D084-755D-8FDE-201A-86B8E68CABEB}"/>
              </a:ext>
            </a:extLst>
          </p:cNvPr>
          <p:cNvSpPr>
            <a:spLocks noGrp="1"/>
          </p:cNvSpPr>
          <p:nvPr>
            <p:ph type="body" sz="quarter" idx="25" hasCustomPrompt="1"/>
          </p:nvPr>
        </p:nvSpPr>
        <p:spPr>
          <a:xfrm>
            <a:off x="7912241" y="571500"/>
            <a:ext cx="7010400" cy="846386"/>
          </a:xfrm>
        </p:spPr>
        <p:txBody>
          <a:bodyPr/>
          <a:lstStyle>
            <a:lvl1pPr>
              <a:defRPr sz="5500" b="1">
                <a:latin typeface="Arial" panose="020B0604020202020204" pitchFamily="34" charset="0"/>
                <a:cs typeface="Arial" panose="020B0604020202020204" pitchFamily="34" charset="0"/>
              </a:defRPr>
            </a:lvl1pPr>
          </a:lstStyle>
          <a:p>
            <a:pPr lvl="0"/>
            <a:r>
              <a:rPr lang="en-US" dirty="0"/>
              <a:t>Building name</a:t>
            </a:r>
          </a:p>
        </p:txBody>
      </p:sp>
      <p:sp>
        <p:nvSpPr>
          <p:cNvPr id="21" name="Text Placeholder 19">
            <a:extLst>
              <a:ext uri="{FF2B5EF4-FFF2-40B4-BE49-F238E27FC236}">
                <a16:creationId xmlns:a16="http://schemas.microsoft.com/office/drawing/2014/main" id="{65247EB2-CCA4-AD03-A842-6B3C35DA5A5D}"/>
              </a:ext>
            </a:extLst>
          </p:cNvPr>
          <p:cNvSpPr>
            <a:spLocks noGrp="1"/>
          </p:cNvSpPr>
          <p:nvPr>
            <p:ph type="body" sz="quarter" idx="26" hasCustomPrompt="1"/>
          </p:nvPr>
        </p:nvSpPr>
        <p:spPr>
          <a:xfrm>
            <a:off x="7924803" y="1521024"/>
            <a:ext cx="7010400" cy="2593776"/>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
        <p:nvSpPr>
          <p:cNvPr id="25" name="Text Placeholder 5">
            <a:extLst>
              <a:ext uri="{FF2B5EF4-FFF2-40B4-BE49-F238E27FC236}">
                <a16:creationId xmlns:a16="http://schemas.microsoft.com/office/drawing/2014/main" id="{90B19489-C030-2175-CC25-28B081BE7F98}"/>
              </a:ext>
            </a:extLst>
          </p:cNvPr>
          <p:cNvSpPr>
            <a:spLocks noGrp="1"/>
          </p:cNvSpPr>
          <p:nvPr>
            <p:ph type="body" sz="quarter" idx="27" hasCustomPrompt="1"/>
          </p:nvPr>
        </p:nvSpPr>
        <p:spPr>
          <a:xfrm>
            <a:off x="7848600" y="4800600"/>
            <a:ext cx="3276600" cy="492571"/>
          </a:xfrm>
        </p:spPr>
        <p:txBody>
          <a:bodyPr/>
          <a:lstStyle>
            <a:lvl1pPr>
              <a:defRPr b="1">
                <a:latin typeface="Arial" panose="020B0604020202020204" pitchFamily="34" charset="0"/>
                <a:cs typeface="Arial" panose="020B0604020202020204" pitchFamily="34" charset="0"/>
              </a:defRPr>
            </a:lvl1pPr>
          </a:lstStyle>
          <a:p>
            <a:r>
              <a:rPr lang="en-US" sz="3201" dirty="0"/>
              <a:t>Recognitions</a:t>
            </a:r>
          </a:p>
        </p:txBody>
      </p:sp>
      <p:sp>
        <p:nvSpPr>
          <p:cNvPr id="27" name="Text Placeholder 5">
            <a:extLst>
              <a:ext uri="{FF2B5EF4-FFF2-40B4-BE49-F238E27FC236}">
                <a16:creationId xmlns:a16="http://schemas.microsoft.com/office/drawing/2014/main" id="{09DB2939-5BDC-EB8A-A260-77A43BB30A4C}"/>
              </a:ext>
            </a:extLst>
          </p:cNvPr>
          <p:cNvSpPr>
            <a:spLocks noGrp="1"/>
          </p:cNvSpPr>
          <p:nvPr>
            <p:ph type="body" sz="quarter" idx="28" hasCustomPrompt="1"/>
          </p:nvPr>
        </p:nvSpPr>
        <p:spPr>
          <a:xfrm>
            <a:off x="11277600" y="4800603"/>
            <a:ext cx="3886198" cy="60959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sz="3201" dirty="0"/>
              <a:t>Property Highlights</a:t>
            </a:r>
          </a:p>
        </p:txBody>
      </p:sp>
      <p:sp>
        <p:nvSpPr>
          <p:cNvPr id="4" name="Text Placeholder 19">
            <a:extLst>
              <a:ext uri="{FF2B5EF4-FFF2-40B4-BE49-F238E27FC236}">
                <a16:creationId xmlns:a16="http://schemas.microsoft.com/office/drawing/2014/main" id="{E8551D1B-5FFA-8F52-24D2-505D2A8E5374}"/>
              </a:ext>
            </a:extLst>
          </p:cNvPr>
          <p:cNvSpPr>
            <a:spLocks noGrp="1"/>
          </p:cNvSpPr>
          <p:nvPr>
            <p:ph type="body" sz="quarter" idx="29" hasCustomPrompt="1"/>
          </p:nvPr>
        </p:nvSpPr>
        <p:spPr>
          <a:xfrm>
            <a:off x="7848600" y="5638800"/>
            <a:ext cx="2819400" cy="3810000"/>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Tree>
    <p:extLst>
      <p:ext uri="{BB962C8B-B14F-4D97-AF65-F5344CB8AC3E}">
        <p14:creationId xmlns:p14="http://schemas.microsoft.com/office/powerpoint/2010/main" val="147532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ite Option 1A">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0B937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2" name="Text Placeholder 31">
            <a:extLst>
              <a:ext uri="{FF2B5EF4-FFF2-40B4-BE49-F238E27FC236}">
                <a16:creationId xmlns:a16="http://schemas.microsoft.com/office/drawing/2014/main" id="{A19C6F98-5C07-A82A-B088-6834859FC287}"/>
              </a:ext>
            </a:extLst>
          </p:cNvPr>
          <p:cNvSpPr>
            <a:spLocks noGrp="1"/>
          </p:cNvSpPr>
          <p:nvPr>
            <p:ph type="body" sz="quarter" idx="13" hasCustomPrompt="1"/>
          </p:nvPr>
        </p:nvSpPr>
        <p:spPr>
          <a:xfrm>
            <a:off x="8128001"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23" name="Text Placeholder 34">
            <a:extLst>
              <a:ext uri="{FF2B5EF4-FFF2-40B4-BE49-F238E27FC236}">
                <a16:creationId xmlns:a16="http://schemas.microsoft.com/office/drawing/2014/main" id="{D7A84422-0C66-439E-7CCE-005A8A07055A}"/>
              </a:ext>
            </a:extLst>
          </p:cNvPr>
          <p:cNvSpPr>
            <a:spLocks noGrp="1"/>
          </p:cNvSpPr>
          <p:nvPr>
            <p:ph type="body" sz="quarter" idx="14" hasCustomPrompt="1"/>
          </p:nvPr>
        </p:nvSpPr>
        <p:spPr>
          <a:xfrm>
            <a:off x="8128001"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24" name="Text Placeholder 34">
            <a:extLst>
              <a:ext uri="{FF2B5EF4-FFF2-40B4-BE49-F238E27FC236}">
                <a16:creationId xmlns:a16="http://schemas.microsoft.com/office/drawing/2014/main" id="{5A93D84F-8B39-DD5F-98D9-A8AB623335BE}"/>
              </a:ext>
            </a:extLst>
          </p:cNvPr>
          <p:cNvSpPr>
            <a:spLocks noGrp="1"/>
          </p:cNvSpPr>
          <p:nvPr>
            <p:ph type="body" sz="quarter" idx="15" hasCustomPrompt="1"/>
          </p:nvPr>
        </p:nvSpPr>
        <p:spPr>
          <a:xfrm>
            <a:off x="8128001"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26" name="Picture Placeholder 25">
            <a:extLst>
              <a:ext uri="{FF2B5EF4-FFF2-40B4-BE49-F238E27FC236}">
                <a16:creationId xmlns:a16="http://schemas.microsoft.com/office/drawing/2014/main" id="{512F9B0C-01CF-FEE3-7DC8-A7CBD317987B}"/>
              </a:ext>
            </a:extLst>
          </p:cNvPr>
          <p:cNvSpPr>
            <a:spLocks noGrp="1"/>
          </p:cNvSpPr>
          <p:nvPr>
            <p:ph type="pic" sz="quarter" idx="16" hasCustomPrompt="1"/>
          </p:nvPr>
        </p:nvSpPr>
        <p:spPr>
          <a:xfrm>
            <a:off x="8140703"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2" name="Text Placeholder 31">
            <a:extLst>
              <a:ext uri="{FF2B5EF4-FFF2-40B4-BE49-F238E27FC236}">
                <a16:creationId xmlns:a16="http://schemas.microsoft.com/office/drawing/2014/main" id="{8325CE4D-C2A1-A2FC-8EE2-ED6B400DFEBB}"/>
              </a:ext>
            </a:extLst>
          </p:cNvPr>
          <p:cNvSpPr>
            <a:spLocks noGrp="1"/>
          </p:cNvSpPr>
          <p:nvPr>
            <p:ph type="body" sz="quarter" idx="17" hasCustomPrompt="1"/>
          </p:nvPr>
        </p:nvSpPr>
        <p:spPr>
          <a:xfrm>
            <a:off x="8128001"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973103240"/>
      </p:ext>
    </p:extLst>
  </p:cSld>
  <p:clrMapOvr>
    <a:masterClrMapping/>
  </p:clrMapOvr>
  <p:extLst>
    <p:ext uri="{DCECCB84-F9BA-43D5-87BE-67443E8EF086}">
      <p15:sldGuideLst xmlns:p15="http://schemas.microsoft.com/office/powerpoint/2012/main">
        <p15:guide id="1" pos="4624" userDrawn="1">
          <p15:clr>
            <a:srgbClr val="FBAE40"/>
          </p15:clr>
        </p15:guide>
        <p15:guide id="2" pos="51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ite Option 1B">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FCB11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599"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87ED71D8-EF10-69EA-260C-4E4BCF491DEB}"/>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A3D2B883-8CC1-9F87-B4EB-01DFBD5CC964}"/>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9EE54C3-8483-EC8B-497D-60C1DAB6BDC1}"/>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5E200180-63C6-2501-2877-9133EF94318C}"/>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36B9E578-E3CF-1DF8-31C1-EBF8D0F5177C}"/>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81762676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ite Option 1C">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601"/>
            <a:ext cx="3810000" cy="5257799"/>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B58080"/>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A05F13E3-D591-E241-A8B3-7A8C81B314A8}"/>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253830B4-BC3B-6C16-87A4-73E823E3D80A}"/>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5BA8FE3-8C06-3F0B-471D-6D997869E663}"/>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8715B0E3-6645-5D92-2EB5-ADF0C545C070}"/>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D8BC7AAB-0AFA-69C2-8A7B-3C21BF38B2B9}"/>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398316314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ite Option 2A">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953A0A0-78D9-BCED-2BAA-621AAF68C1A9}"/>
              </a:ext>
            </a:extLst>
          </p:cNvPr>
          <p:cNvSpPr/>
          <p:nvPr userDrawn="1"/>
        </p:nvSpPr>
        <p:spPr>
          <a:xfrm>
            <a:off x="11468102" y="3412"/>
            <a:ext cx="4076700" cy="9198645"/>
          </a:xfrm>
          <a:prstGeom prst="rect">
            <a:avLst/>
          </a:prstGeom>
          <a:solidFill>
            <a:srgbClr val="0B9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B1D7180-B303-5CBF-C40B-BB97C06C7CC1}"/>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8">
            <a:extLst>
              <a:ext uri="{FF2B5EF4-FFF2-40B4-BE49-F238E27FC236}">
                <a16:creationId xmlns:a16="http://schemas.microsoft.com/office/drawing/2014/main" id="{BD04A535-0FEA-6800-0443-D68B8A617AC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5" name="Picture Placeholder 14">
            <a:extLst>
              <a:ext uri="{FF2B5EF4-FFF2-40B4-BE49-F238E27FC236}">
                <a16:creationId xmlns:a16="http://schemas.microsoft.com/office/drawing/2014/main" id="{DE0346DD-8A69-D74E-3AE6-085606ECA034}"/>
              </a:ext>
            </a:extLst>
          </p:cNvPr>
          <p:cNvSpPr>
            <a:spLocks noGrp="1"/>
          </p:cNvSpPr>
          <p:nvPr>
            <p:ph type="pic" sz="quarter" idx="16"/>
          </p:nvPr>
        </p:nvSpPr>
        <p:spPr>
          <a:xfrm>
            <a:off x="10972802" y="741364"/>
            <a:ext cx="4572000" cy="2778079"/>
          </a:xfrm>
        </p:spPr>
        <p:txBody>
          <a:bodyPr/>
          <a:lstStyle/>
          <a:p>
            <a:endParaRPr lang="en-US" dirty="0"/>
          </a:p>
        </p:txBody>
      </p:sp>
      <p:sp>
        <p:nvSpPr>
          <p:cNvPr id="21" name="Picture Placeholder 20">
            <a:extLst>
              <a:ext uri="{FF2B5EF4-FFF2-40B4-BE49-F238E27FC236}">
                <a16:creationId xmlns:a16="http://schemas.microsoft.com/office/drawing/2014/main" id="{AF7FB22A-AA9A-8A11-C38B-DD23CE69D1F2}"/>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23" name="Text Placeholder 22">
            <a:extLst>
              <a:ext uri="{FF2B5EF4-FFF2-40B4-BE49-F238E27FC236}">
                <a16:creationId xmlns:a16="http://schemas.microsoft.com/office/drawing/2014/main" id="{33EE3E9E-2289-08CE-7110-96ABB8604487}"/>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8" name="Text Placeholder 27">
            <a:extLst>
              <a:ext uri="{FF2B5EF4-FFF2-40B4-BE49-F238E27FC236}">
                <a16:creationId xmlns:a16="http://schemas.microsoft.com/office/drawing/2014/main" id="{DFF2B018-DDB1-9CBE-1882-2E6125C0A2ED}"/>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30" name="Text Placeholder 29">
            <a:extLst>
              <a:ext uri="{FF2B5EF4-FFF2-40B4-BE49-F238E27FC236}">
                <a16:creationId xmlns:a16="http://schemas.microsoft.com/office/drawing/2014/main" id="{121170C0-8CCA-D4F3-0E9E-4F917793B7A4}"/>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32" name="Picture Placeholder 14">
            <a:extLst>
              <a:ext uri="{FF2B5EF4-FFF2-40B4-BE49-F238E27FC236}">
                <a16:creationId xmlns:a16="http://schemas.microsoft.com/office/drawing/2014/main" id="{90AFF62D-A65E-947E-DA36-7DEB551D3FF1}"/>
              </a:ext>
            </a:extLst>
          </p:cNvPr>
          <p:cNvSpPr>
            <a:spLocks noGrp="1"/>
          </p:cNvSpPr>
          <p:nvPr>
            <p:ph type="pic" sz="quarter" idx="23"/>
          </p:nvPr>
        </p:nvSpPr>
        <p:spPr>
          <a:xfrm>
            <a:off x="10972802" y="3858076"/>
            <a:ext cx="4572000" cy="2778076"/>
          </a:xfrm>
        </p:spPr>
        <p:txBody>
          <a:bodyPr/>
          <a:lstStyle/>
          <a:p>
            <a:endParaRPr lang="en-US" dirty="0"/>
          </a:p>
        </p:txBody>
      </p:sp>
      <p:sp>
        <p:nvSpPr>
          <p:cNvPr id="33" name="Text Placeholder 27">
            <a:extLst>
              <a:ext uri="{FF2B5EF4-FFF2-40B4-BE49-F238E27FC236}">
                <a16:creationId xmlns:a16="http://schemas.microsoft.com/office/drawing/2014/main" id="{61C4690E-87CD-9F2C-0E00-51C7D58D1642}"/>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35" name="Straight Connector 34">
            <a:extLst>
              <a:ext uri="{FF2B5EF4-FFF2-40B4-BE49-F238E27FC236}">
                <a16:creationId xmlns:a16="http://schemas.microsoft.com/office/drawing/2014/main" id="{B01DF561-FC85-669D-EA83-468517BE0A10}"/>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22">
            <a:extLst>
              <a:ext uri="{FF2B5EF4-FFF2-40B4-BE49-F238E27FC236}">
                <a16:creationId xmlns:a16="http://schemas.microsoft.com/office/drawing/2014/main" id="{FA4D055B-906D-D818-25BE-472CB7D73EB1}"/>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Tree>
    <p:extLst>
      <p:ext uri="{BB962C8B-B14F-4D97-AF65-F5344CB8AC3E}">
        <p14:creationId xmlns:p14="http://schemas.microsoft.com/office/powerpoint/2010/main" val="328641070"/>
      </p:ext>
    </p:extLst>
  </p:cSld>
  <p:clrMapOvr>
    <a:masterClrMapping/>
  </p:clrMapOvr>
  <p:extLst>
    <p:ext uri="{DCECCB84-F9BA-43D5-87BE-67443E8EF086}">
      <p15:sldGuideLst xmlns:p15="http://schemas.microsoft.com/office/powerpoint/2012/main">
        <p15:guide id="1" orient="horz" pos="2238" userDrawn="1">
          <p15:clr>
            <a:srgbClr val="FBAE40"/>
          </p15:clr>
        </p15:guide>
        <p15:guide id="2" orient="horz" pos="469" userDrawn="1">
          <p15:clr>
            <a:srgbClr val="FBAE40"/>
          </p15:clr>
        </p15:guide>
        <p15:guide id="3" orient="horz" pos="2420" userDrawn="1">
          <p15:clr>
            <a:srgbClr val="FBAE40"/>
          </p15:clr>
        </p15:guide>
        <p15:guide id="4" orient="horz" pos="418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ite Option 2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5A49F5-5222-47A3-32F6-A5BA51ADE6B9}"/>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573ABB18-8C7B-2AD2-8CEE-05D8FDFFF16C}"/>
              </a:ext>
            </a:extLst>
          </p:cNvPr>
          <p:cNvSpPr/>
          <p:nvPr userDrawn="1"/>
        </p:nvSpPr>
        <p:spPr>
          <a:xfrm>
            <a:off x="11468102" y="3412"/>
            <a:ext cx="4076700" cy="9198645"/>
          </a:xfrm>
          <a:prstGeom prst="rect">
            <a:avLst/>
          </a:prstGeom>
          <a:solidFill>
            <a:srgbClr val="FCB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7">
            <a:extLst>
              <a:ext uri="{FF2B5EF4-FFF2-40B4-BE49-F238E27FC236}">
                <a16:creationId xmlns:a16="http://schemas.microsoft.com/office/drawing/2014/main" id="{D7A5A819-1741-4B39-B3CD-AB53BC1F38E2}"/>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9F1BB130-F28F-16D8-C8F7-01098B51CA3B}"/>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7AA7BF70-F351-C826-9E98-0E9CCD91BB7E}"/>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8">
            <a:extLst>
              <a:ext uri="{FF2B5EF4-FFF2-40B4-BE49-F238E27FC236}">
                <a16:creationId xmlns:a16="http://schemas.microsoft.com/office/drawing/2014/main" id="{66F36351-5A4F-91C2-B854-07C6F24F3A3B}"/>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20" name="Text Placeholder 22">
            <a:extLst>
              <a:ext uri="{FF2B5EF4-FFF2-40B4-BE49-F238E27FC236}">
                <a16:creationId xmlns:a16="http://schemas.microsoft.com/office/drawing/2014/main" id="{50D6D42C-174C-5EA7-DBB7-BB5CCD50E125}"/>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2" name="Text Placeholder 29">
            <a:extLst>
              <a:ext uri="{FF2B5EF4-FFF2-40B4-BE49-F238E27FC236}">
                <a16:creationId xmlns:a16="http://schemas.microsoft.com/office/drawing/2014/main" id="{E886F310-2E67-8970-552F-BAB24E46FB4B}"/>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24" name="Text Placeholder 22">
            <a:extLst>
              <a:ext uri="{FF2B5EF4-FFF2-40B4-BE49-F238E27FC236}">
                <a16:creationId xmlns:a16="http://schemas.microsoft.com/office/drawing/2014/main" id="{59F8CFBC-E47A-2DE5-4359-A4B063AC6ADC}"/>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33F9B8D9-F0EF-7138-A4F0-442D4DB39F94}"/>
              </a:ext>
            </a:extLst>
          </p:cNvPr>
          <p:cNvSpPr>
            <a:spLocks noGrp="1"/>
          </p:cNvSpPr>
          <p:nvPr>
            <p:ph type="pic" sz="quarter" idx="16"/>
          </p:nvPr>
        </p:nvSpPr>
        <p:spPr>
          <a:xfrm>
            <a:off x="10972802" y="741364"/>
            <a:ext cx="4572000" cy="2778079"/>
          </a:xfrm>
        </p:spPr>
        <p:txBody>
          <a:bodyPr/>
          <a:lstStyle/>
          <a:p>
            <a:endParaRPr lang="en-US" dirty="0"/>
          </a:p>
        </p:txBody>
      </p:sp>
      <p:sp>
        <p:nvSpPr>
          <p:cNvPr id="10" name="Picture Placeholder 14">
            <a:extLst>
              <a:ext uri="{FF2B5EF4-FFF2-40B4-BE49-F238E27FC236}">
                <a16:creationId xmlns:a16="http://schemas.microsoft.com/office/drawing/2014/main" id="{98C29E65-C441-5ED7-1D5D-AA5AE23255D2}"/>
              </a:ext>
            </a:extLst>
          </p:cNvPr>
          <p:cNvSpPr>
            <a:spLocks noGrp="1"/>
          </p:cNvSpPr>
          <p:nvPr>
            <p:ph type="pic" sz="quarter" idx="23"/>
          </p:nvPr>
        </p:nvSpPr>
        <p:spPr>
          <a:xfrm>
            <a:off x="10972802" y="3858076"/>
            <a:ext cx="4572000" cy="2778076"/>
          </a:xfrm>
        </p:spPr>
        <p:txBody>
          <a:bodyPr/>
          <a:lstStyle/>
          <a:p>
            <a:endParaRPr lang="en-US" dirty="0"/>
          </a:p>
        </p:txBody>
      </p:sp>
      <p:sp>
        <p:nvSpPr>
          <p:cNvPr id="7" name="Picture Placeholder 20">
            <a:extLst>
              <a:ext uri="{FF2B5EF4-FFF2-40B4-BE49-F238E27FC236}">
                <a16:creationId xmlns:a16="http://schemas.microsoft.com/office/drawing/2014/main" id="{92C1F2A5-CCE7-D047-5E0F-AE4A9EAFFEF4}"/>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Tree>
    <p:extLst>
      <p:ext uri="{BB962C8B-B14F-4D97-AF65-F5344CB8AC3E}">
        <p14:creationId xmlns:p14="http://schemas.microsoft.com/office/powerpoint/2010/main" val="103829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7240" y="402338"/>
            <a:ext cx="1399032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77240" y="2313434"/>
            <a:ext cx="13990320" cy="276999"/>
          </a:xfrm>
          <a:prstGeom prst="rect">
            <a:avLst/>
          </a:prstGeom>
        </p:spPr>
        <p:txBody>
          <a:bodyPr wrap="square" lIns="0" tIns="0" rIns="0" bIns="0">
            <a:spAutoFit/>
          </a:bodyPr>
          <a:lstStyle>
            <a:lvl1pPr>
              <a:defRPr/>
            </a:lvl1pPr>
          </a:lstStyle>
          <a:p>
            <a:endParaRPr dirty="0"/>
          </a:p>
        </p:txBody>
      </p:sp>
      <p:pic>
        <p:nvPicPr>
          <p:cNvPr id="8" name="Picture 7" descr="A picture containing black, darkness&#10;&#10;Description automatically generated">
            <a:extLst>
              <a:ext uri="{FF2B5EF4-FFF2-40B4-BE49-F238E27FC236}">
                <a16:creationId xmlns:a16="http://schemas.microsoft.com/office/drawing/2014/main" id="{89097C32-4437-B4C3-8340-97F6B867219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744977" y="9111613"/>
            <a:ext cx="1799826" cy="1088902"/>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66" r:id="rId2"/>
    <p:sldLayoutId id="2147483667" r:id="rId3"/>
    <p:sldLayoutId id="2147483671" r:id="rId4"/>
    <p:sldLayoutId id="2147483668" r:id="rId5"/>
    <p:sldLayoutId id="2147483677" r:id="rId6"/>
    <p:sldLayoutId id="2147483678" r:id="rId7"/>
    <p:sldLayoutId id="2147483674" r:id="rId8"/>
    <p:sldLayoutId id="2147483681" r:id="rId9"/>
    <p:sldLayoutId id="2147483682" r:id="rId10"/>
    <p:sldLayoutId id="2147483675" r:id="rId11"/>
    <p:sldLayoutId id="2147483686" r:id="rId12"/>
    <p:sldLayoutId id="2147483676" r:id="rId13"/>
  </p:sldLayoutIdLst>
  <p:txStyles>
    <p:titleStyle>
      <a:lvl1pPr>
        <a:defRPr>
          <a:latin typeface="+mj-lt"/>
          <a:ea typeface="+mj-ea"/>
          <a:cs typeface="+mj-cs"/>
        </a:defRPr>
      </a:lvl1pPr>
    </p:titleStyle>
    <p:body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bodyStyle>
    <p:other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06700" y="322284"/>
            <a:ext cx="5142345" cy="2117688"/>
          </a:xfrm>
          <a:prstGeom prst="rect">
            <a:avLst/>
          </a:prstGeom>
        </p:spPr>
        <p:txBody>
          <a:bodyPr wrap="square" lIns="0" tIns="0" rIns="0" bIns="0">
            <a:spAutoFit/>
          </a:bodyPr>
          <a:lstStyle>
            <a:lvl1pPr>
              <a:defRPr sz="4800" b="1" i="0">
                <a:solidFill>
                  <a:schemeClr val="bg1"/>
                </a:solidFill>
                <a:latin typeface="Arial"/>
                <a:cs typeface="Arial"/>
              </a:defRPr>
            </a:lvl1pPr>
          </a:lstStyle>
          <a:p>
            <a:endParaRPr/>
          </a:p>
        </p:txBody>
      </p:sp>
      <p:sp>
        <p:nvSpPr>
          <p:cNvPr id="3" name="Holder 3"/>
          <p:cNvSpPr>
            <a:spLocks noGrp="1"/>
          </p:cNvSpPr>
          <p:nvPr>
            <p:ph type="body" idx="1"/>
          </p:nvPr>
        </p:nvSpPr>
        <p:spPr>
          <a:xfrm>
            <a:off x="777240" y="2313432"/>
            <a:ext cx="1399032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285232" y="9354312"/>
            <a:ext cx="4974336"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77240" y="9354312"/>
            <a:ext cx="357530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12/4/2024</a:t>
            </a:fld>
            <a:endParaRPr lang="en-US"/>
          </a:p>
        </p:txBody>
      </p:sp>
      <p:sp>
        <p:nvSpPr>
          <p:cNvPr id="6" name="Holder 6"/>
          <p:cNvSpPr>
            <a:spLocks noGrp="1"/>
          </p:cNvSpPr>
          <p:nvPr>
            <p:ph type="sldNum" sz="quarter" idx="7"/>
          </p:nvPr>
        </p:nvSpPr>
        <p:spPr>
          <a:xfrm>
            <a:off x="11192256" y="9354312"/>
            <a:ext cx="357530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jpeg"/><Relationship Id="rId16" Type="http://schemas.openxmlformats.org/officeDocument/2006/relationships/image" Target="../media/image24.emf"/><Relationship Id="rId20"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emf"/><Relationship Id="rId22"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D7885A-21C8-04D5-2D7A-D7F6EC1DA906}"/>
              </a:ext>
            </a:extLst>
          </p:cNvPr>
          <p:cNvGrpSpPr/>
          <p:nvPr/>
        </p:nvGrpSpPr>
        <p:grpSpPr>
          <a:xfrm>
            <a:off x="381001" y="7924801"/>
            <a:ext cx="1125805" cy="1745291"/>
            <a:chOff x="2318308" y="2598262"/>
            <a:chExt cx="3136265" cy="4862029"/>
          </a:xfrm>
        </p:grpSpPr>
        <p:sp>
          <p:nvSpPr>
            <p:cNvPr id="3" name="object 12">
              <a:extLst>
                <a:ext uri="{FF2B5EF4-FFF2-40B4-BE49-F238E27FC236}">
                  <a16:creationId xmlns:a16="http://schemas.microsoft.com/office/drawing/2014/main" id="{9B017117-D992-C7A6-741E-478AEF3C4D15}"/>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4" name="object 13">
              <a:extLst>
                <a:ext uri="{FF2B5EF4-FFF2-40B4-BE49-F238E27FC236}">
                  <a16:creationId xmlns:a16="http://schemas.microsoft.com/office/drawing/2014/main" id="{5BC57B96-4C7B-55AA-0B81-9F11A0A5CFEE}"/>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Tree>
    <p:extLst>
      <p:ext uri="{BB962C8B-B14F-4D97-AF65-F5344CB8AC3E}">
        <p14:creationId xmlns:p14="http://schemas.microsoft.com/office/powerpoint/2010/main" val="59421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0ACD57AD-433D-0666-9530-7246E9AB8A5F}"/>
              </a:ext>
            </a:extLst>
          </p:cNvPr>
          <p:cNvSpPr>
            <a:spLocks noGrp="1"/>
          </p:cNvSpPr>
          <p:nvPr>
            <p:ph type="body" sz="quarter" idx="13"/>
          </p:nvPr>
        </p:nvSpPr>
        <p:spPr>
          <a:xfrm>
            <a:off x="8107363" y="533402"/>
            <a:ext cx="6629399" cy="830997"/>
          </a:xfrm>
        </p:spPr>
        <p:txBody>
          <a:bodyPr/>
          <a:lstStyle/>
          <a:p>
            <a:r>
              <a:rPr lang="en-US" dirty="0">
                <a:solidFill>
                  <a:schemeClr val="tx1"/>
                </a:solidFill>
              </a:rPr>
              <a:t>About Suite 307</a:t>
            </a:r>
          </a:p>
        </p:txBody>
      </p:sp>
      <p:sp>
        <p:nvSpPr>
          <p:cNvPr id="5" name="Text Placeholder 4">
            <a:extLst>
              <a:ext uri="{FF2B5EF4-FFF2-40B4-BE49-F238E27FC236}">
                <a16:creationId xmlns:a16="http://schemas.microsoft.com/office/drawing/2014/main" id="{1D564597-5A99-F108-C6E6-868696726154}"/>
              </a:ext>
            </a:extLst>
          </p:cNvPr>
          <p:cNvSpPr>
            <a:spLocks noGrp="1"/>
          </p:cNvSpPr>
          <p:nvPr>
            <p:ph type="body" sz="quarter" idx="17"/>
          </p:nvPr>
        </p:nvSpPr>
        <p:spPr>
          <a:xfrm>
            <a:off x="8107364" y="1405000"/>
            <a:ext cx="6302374" cy="492571"/>
          </a:xfrm>
        </p:spPr>
        <p:txBody>
          <a:bodyPr wrap="square" lIns="0" tIns="0" rIns="0" bIns="0" anchor="t">
            <a:spAutoFit/>
          </a:bodyPr>
          <a:lstStyle/>
          <a:p>
            <a:r>
              <a:rPr lang="en-CA" sz="3200" dirty="0">
                <a:solidFill>
                  <a:schemeClr val="tx1"/>
                </a:solidFill>
                <a:latin typeface="Helvetica"/>
                <a:cs typeface="Arial"/>
              </a:rPr>
              <a:t>2 offices open area | 817</a:t>
            </a:r>
            <a:r>
              <a:rPr lang="en-US" sz="3200" dirty="0">
                <a:solidFill>
                  <a:schemeClr val="tx1"/>
                </a:solidFill>
                <a:latin typeface="Arial"/>
                <a:cs typeface="Arial"/>
              </a:rPr>
              <a:t> SF</a:t>
            </a:r>
          </a:p>
        </p:txBody>
      </p:sp>
      <p:sp>
        <p:nvSpPr>
          <p:cNvPr id="11" name="Text Placeholder 9">
            <a:extLst>
              <a:ext uri="{FF2B5EF4-FFF2-40B4-BE49-F238E27FC236}">
                <a16:creationId xmlns:a16="http://schemas.microsoft.com/office/drawing/2014/main" id="{867AD624-AE8D-112C-E316-6C2613ED1D16}"/>
              </a:ext>
            </a:extLst>
          </p:cNvPr>
          <p:cNvSpPr>
            <a:spLocks noGrp="1"/>
          </p:cNvSpPr>
          <p:nvPr>
            <p:ph type="body" sz="quarter" idx="14"/>
          </p:nvPr>
        </p:nvSpPr>
        <p:spPr>
          <a:xfrm>
            <a:off x="8107364" y="2055558"/>
            <a:ext cx="6946118" cy="2108269"/>
          </a:xfrm>
        </p:spPr>
        <p:txBody>
          <a:bodyPr wrap="square" lIns="0" tIns="0" rIns="0" bIns="0" anchor="t">
            <a:spAutoFit/>
          </a:bodyPr>
          <a:lstStyle/>
          <a:p>
            <a:r>
              <a:rPr lang="en-US" sz="1800" dirty="0">
                <a:solidFill>
                  <a:srgbClr val="212529"/>
                </a:solidFill>
                <a:latin typeface="Arial"/>
                <a:cs typeface="Arial"/>
              </a:rPr>
              <a:t>Grow your business in the center of it all. The common </a:t>
            </a:r>
            <a:br>
              <a:rPr lang="en-US" sz="1800" dirty="0">
                <a:solidFill>
                  <a:srgbClr val="212529"/>
                </a:solidFill>
                <a:latin typeface="Arial"/>
                <a:cs typeface="Arial"/>
              </a:rPr>
            </a:br>
            <a:r>
              <a:rPr lang="en-US" sz="1800" dirty="0">
                <a:solidFill>
                  <a:srgbClr val="212529"/>
                </a:solidFill>
                <a:latin typeface="Arial"/>
                <a:cs typeface="Arial"/>
              </a:rPr>
              <a:t>space is equipped with TV, waiting area, and kitchenette with new appliances and complimentary Nespresso coffee. It’s filled with plush soft-seating and original art pieces. Wi-Fi ensures smooth sailing.</a:t>
            </a:r>
          </a:p>
          <a:p>
            <a:endParaRPr lang="en-US" sz="1100" dirty="0">
              <a:solidFill>
                <a:srgbClr val="212529"/>
              </a:solidFill>
              <a:latin typeface="Arial"/>
              <a:cs typeface="Arial"/>
            </a:endParaRPr>
          </a:p>
          <a:p>
            <a:r>
              <a:rPr lang="en-US" sz="1800" dirty="0">
                <a:solidFill>
                  <a:srgbClr val="212529"/>
                </a:solidFill>
                <a:latin typeface="Arial"/>
                <a:cs typeface="Arial"/>
              </a:rPr>
              <a:t>Bright natural light amplifies the space which comes fully furnished with Herman Miller furnishings.</a:t>
            </a:r>
          </a:p>
        </p:txBody>
      </p:sp>
      <p:pic>
        <p:nvPicPr>
          <p:cNvPr id="8" name="Picture 7" descr="A room with glass doors and tables&#10;&#10;Description automatically generated">
            <a:extLst>
              <a:ext uri="{FF2B5EF4-FFF2-40B4-BE49-F238E27FC236}">
                <a16:creationId xmlns:a16="http://schemas.microsoft.com/office/drawing/2014/main" id="{99B6530E-0CC0-6905-3EFC-DB9297A542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5124"/>
            <a:ext cx="7749822" cy="4359275"/>
          </a:xfrm>
          <a:prstGeom prst="rect">
            <a:avLst/>
          </a:prstGeom>
        </p:spPr>
      </p:pic>
      <p:pic>
        <p:nvPicPr>
          <p:cNvPr id="15" name="Picture 14" descr="A room with a desk and chair&#10;&#10;Description automatically generated">
            <a:extLst>
              <a:ext uri="{FF2B5EF4-FFF2-40B4-BE49-F238E27FC236}">
                <a16:creationId xmlns:a16="http://schemas.microsoft.com/office/drawing/2014/main" id="{1CCC5312-AFCB-3AB8-3781-99C6CF2EC3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2"/>
            <a:ext cx="7749822" cy="4359275"/>
          </a:xfrm>
          <a:prstGeom prst="rect">
            <a:avLst/>
          </a:prstGeom>
        </p:spPr>
      </p:pic>
      <p:pic>
        <p:nvPicPr>
          <p:cNvPr id="19" name="Picture 18" descr="A 3d rendering of a room&#10;&#10;Description automatically generated">
            <a:extLst>
              <a:ext uri="{FF2B5EF4-FFF2-40B4-BE49-F238E27FC236}">
                <a16:creationId xmlns:a16="http://schemas.microsoft.com/office/drawing/2014/main" id="{2444ED98-387B-3D02-5C50-92328815FD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3423" y="4584701"/>
            <a:ext cx="10414000" cy="5857875"/>
          </a:xfrm>
          <a:prstGeom prst="rect">
            <a:avLst/>
          </a:prstGeom>
        </p:spPr>
      </p:pic>
    </p:spTree>
    <p:extLst>
      <p:ext uri="{BB962C8B-B14F-4D97-AF65-F5344CB8AC3E}">
        <p14:creationId xmlns:p14="http://schemas.microsoft.com/office/powerpoint/2010/main" val="326992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1" name="Picture 640" descr="A drawing of a floor plan&#10;&#10;Description automatically generated">
            <a:extLst>
              <a:ext uri="{FF2B5EF4-FFF2-40B4-BE49-F238E27FC236}">
                <a16:creationId xmlns:a16="http://schemas.microsoft.com/office/drawing/2014/main" id="{ECE72424-2EF0-43F4-26F4-672A1E493F6D}"/>
              </a:ext>
            </a:extLst>
          </p:cNvPr>
          <p:cNvPicPr>
            <a:picLocks noChangeAspect="1"/>
          </p:cNvPicPr>
          <p:nvPr/>
        </p:nvPicPr>
        <p:blipFill>
          <a:blip r:embed="rId2" cstate="print">
            <a:extLst>
              <a:ext uri="{28A0092B-C50C-407E-A947-70E740481C1C}">
                <a14:useLocalDpi xmlns:a14="http://schemas.microsoft.com/office/drawing/2010/main" val="0"/>
              </a:ext>
            </a:extLst>
          </a:blip>
          <a:srcRect l="2272" t="7758" r="82238" b="16350"/>
          <a:stretch/>
        </p:blipFill>
        <p:spPr>
          <a:xfrm>
            <a:off x="6447372" y="3327368"/>
            <a:ext cx="1746759" cy="5202089"/>
          </a:xfrm>
          <a:prstGeom prst="rect">
            <a:avLst/>
          </a:prstGeom>
        </p:spPr>
      </p:pic>
      <p:sp>
        <p:nvSpPr>
          <p:cNvPr id="3" name="object 3"/>
          <p:cNvSpPr/>
          <p:nvPr/>
        </p:nvSpPr>
        <p:spPr>
          <a:xfrm>
            <a:off x="8627035" y="0"/>
            <a:ext cx="5653741" cy="2547471"/>
          </a:xfrm>
          <a:custGeom>
            <a:avLst/>
            <a:gdLst/>
            <a:ahLst/>
            <a:cxnLst/>
            <a:rect l="l" t="t" r="r" b="b"/>
            <a:pathLst>
              <a:path w="4368800" h="1968500">
                <a:moveTo>
                  <a:pt x="4368800" y="0"/>
                </a:moveTo>
                <a:lnTo>
                  <a:pt x="0" y="0"/>
                </a:lnTo>
                <a:lnTo>
                  <a:pt x="0" y="1968500"/>
                </a:lnTo>
                <a:lnTo>
                  <a:pt x="4368800" y="1968500"/>
                </a:lnTo>
                <a:lnTo>
                  <a:pt x="4368800" y="0"/>
                </a:lnTo>
                <a:close/>
              </a:path>
            </a:pathLst>
          </a:custGeom>
          <a:solidFill>
            <a:srgbClr val="0B9376"/>
          </a:solidFill>
        </p:spPr>
        <p:txBody>
          <a:bodyPr wrap="square" lIns="0" tIns="0" rIns="0" bIns="0" rtlCol="0"/>
          <a:lstStyle/>
          <a:p>
            <a:endParaRPr/>
          </a:p>
        </p:txBody>
      </p:sp>
      <p:grpSp>
        <p:nvGrpSpPr>
          <p:cNvPr id="36" name="Group 35">
            <a:extLst>
              <a:ext uri="{FF2B5EF4-FFF2-40B4-BE49-F238E27FC236}">
                <a16:creationId xmlns:a16="http://schemas.microsoft.com/office/drawing/2014/main" id="{45E6CC71-5F63-9D82-E450-7A7DF75F7176}"/>
              </a:ext>
            </a:extLst>
          </p:cNvPr>
          <p:cNvGrpSpPr/>
          <p:nvPr/>
        </p:nvGrpSpPr>
        <p:grpSpPr>
          <a:xfrm>
            <a:off x="12359266" y="604719"/>
            <a:ext cx="1329835" cy="380463"/>
            <a:chOff x="8573596" y="467283"/>
            <a:chExt cx="1027600" cy="293994"/>
          </a:xfrm>
        </p:grpSpPr>
        <p:pic>
          <p:nvPicPr>
            <p:cNvPr id="4" name="object 4"/>
            <p:cNvPicPr/>
            <p:nvPr/>
          </p:nvPicPr>
          <p:blipFill>
            <a:blip r:embed="rId3" cstate="print"/>
            <a:stretch>
              <a:fillRect/>
            </a:stretch>
          </p:blipFill>
          <p:spPr>
            <a:xfrm>
              <a:off x="8573596" y="643625"/>
              <a:ext cx="131267" cy="117652"/>
            </a:xfrm>
            <a:prstGeom prst="rect">
              <a:avLst/>
            </a:prstGeom>
          </p:spPr>
        </p:pic>
        <p:pic>
          <p:nvPicPr>
            <p:cNvPr id="5" name="object 5"/>
            <p:cNvPicPr/>
            <p:nvPr/>
          </p:nvPicPr>
          <p:blipFill>
            <a:blip r:embed="rId4" cstate="print"/>
            <a:stretch>
              <a:fillRect/>
            </a:stretch>
          </p:blipFill>
          <p:spPr>
            <a:xfrm>
              <a:off x="8764739" y="645142"/>
              <a:ext cx="135140" cy="114630"/>
            </a:xfrm>
            <a:prstGeom prst="rect">
              <a:avLst/>
            </a:prstGeom>
          </p:spPr>
        </p:pic>
        <p:pic>
          <p:nvPicPr>
            <p:cNvPr id="6" name="object 6"/>
            <p:cNvPicPr/>
            <p:nvPr/>
          </p:nvPicPr>
          <p:blipFill>
            <a:blip r:embed="rId5" cstate="print"/>
            <a:stretch>
              <a:fillRect/>
            </a:stretch>
          </p:blipFill>
          <p:spPr>
            <a:xfrm>
              <a:off x="8965652" y="645140"/>
              <a:ext cx="79006" cy="114630"/>
            </a:xfrm>
            <a:prstGeom prst="rect">
              <a:avLst/>
            </a:prstGeom>
          </p:spPr>
        </p:pic>
        <p:pic>
          <p:nvPicPr>
            <p:cNvPr id="7" name="object 7"/>
            <p:cNvPicPr/>
            <p:nvPr/>
          </p:nvPicPr>
          <p:blipFill>
            <a:blip r:embed="rId6" cstate="print"/>
            <a:stretch>
              <a:fillRect/>
            </a:stretch>
          </p:blipFill>
          <p:spPr>
            <a:xfrm>
              <a:off x="9112825" y="643625"/>
              <a:ext cx="131267" cy="117652"/>
            </a:xfrm>
            <a:prstGeom prst="rect">
              <a:avLst/>
            </a:prstGeom>
          </p:spPr>
        </p:pic>
        <p:pic>
          <p:nvPicPr>
            <p:cNvPr id="8" name="object 8"/>
            <p:cNvPicPr/>
            <p:nvPr/>
          </p:nvPicPr>
          <p:blipFill>
            <a:blip r:embed="rId7" cstate="print"/>
            <a:stretch>
              <a:fillRect/>
            </a:stretch>
          </p:blipFill>
          <p:spPr>
            <a:xfrm>
              <a:off x="9315306" y="645140"/>
              <a:ext cx="100507" cy="114630"/>
            </a:xfrm>
            <a:prstGeom prst="rect">
              <a:avLst/>
            </a:prstGeom>
          </p:spPr>
        </p:pic>
        <p:pic>
          <p:nvPicPr>
            <p:cNvPr id="9" name="object 9"/>
            <p:cNvPicPr/>
            <p:nvPr/>
          </p:nvPicPr>
          <p:blipFill>
            <a:blip r:embed="rId8" cstate="print"/>
            <a:stretch>
              <a:fillRect/>
            </a:stretch>
          </p:blipFill>
          <p:spPr>
            <a:xfrm>
              <a:off x="9487239" y="645140"/>
              <a:ext cx="113957" cy="114630"/>
            </a:xfrm>
            <a:prstGeom prst="rect">
              <a:avLst/>
            </a:prstGeom>
          </p:spPr>
        </p:pic>
        <p:sp>
          <p:nvSpPr>
            <p:cNvPr id="10" name="object 10"/>
            <p:cNvSpPr/>
            <p:nvPr/>
          </p:nvSpPr>
          <p:spPr>
            <a:xfrm>
              <a:off x="8730323" y="467283"/>
              <a:ext cx="721360" cy="292735"/>
            </a:xfrm>
            <a:custGeom>
              <a:avLst/>
              <a:gdLst/>
              <a:ahLst/>
              <a:cxnLst/>
              <a:rect l="l" t="t" r="r" b="b"/>
              <a:pathLst>
                <a:path w="721359" h="292734">
                  <a:moveTo>
                    <a:pt x="10680" y="86334"/>
                  </a:moveTo>
                  <a:lnTo>
                    <a:pt x="0" y="86334"/>
                  </a:lnTo>
                  <a:lnTo>
                    <a:pt x="0" y="292201"/>
                  </a:lnTo>
                  <a:lnTo>
                    <a:pt x="10680" y="292201"/>
                  </a:lnTo>
                  <a:lnTo>
                    <a:pt x="10680" y="86334"/>
                  </a:lnTo>
                  <a:close/>
                </a:path>
                <a:path w="721359" h="292734">
                  <a:moveTo>
                    <a:pt x="200647" y="48221"/>
                  </a:moveTo>
                  <a:lnTo>
                    <a:pt x="189966" y="48221"/>
                  </a:lnTo>
                  <a:lnTo>
                    <a:pt x="189966" y="292201"/>
                  </a:lnTo>
                  <a:lnTo>
                    <a:pt x="200647" y="292201"/>
                  </a:lnTo>
                  <a:lnTo>
                    <a:pt x="200647" y="48221"/>
                  </a:lnTo>
                  <a:close/>
                </a:path>
                <a:path w="721359" h="292734">
                  <a:moveTo>
                    <a:pt x="358292" y="131368"/>
                  </a:moveTo>
                  <a:lnTo>
                    <a:pt x="347611" y="131368"/>
                  </a:lnTo>
                  <a:lnTo>
                    <a:pt x="347611" y="292201"/>
                  </a:lnTo>
                  <a:lnTo>
                    <a:pt x="358292" y="292201"/>
                  </a:lnTo>
                  <a:lnTo>
                    <a:pt x="358292" y="131368"/>
                  </a:lnTo>
                  <a:close/>
                </a:path>
                <a:path w="721359" h="292734">
                  <a:moveTo>
                    <a:pt x="547268" y="0"/>
                  </a:moveTo>
                  <a:lnTo>
                    <a:pt x="536587" y="0"/>
                  </a:lnTo>
                  <a:lnTo>
                    <a:pt x="536587" y="292468"/>
                  </a:lnTo>
                  <a:lnTo>
                    <a:pt x="547268" y="292468"/>
                  </a:lnTo>
                  <a:lnTo>
                    <a:pt x="547268" y="0"/>
                  </a:lnTo>
                  <a:close/>
                </a:path>
                <a:path w="721359" h="292734">
                  <a:moveTo>
                    <a:pt x="720966" y="103936"/>
                  </a:moveTo>
                  <a:lnTo>
                    <a:pt x="710272" y="103936"/>
                  </a:lnTo>
                  <a:lnTo>
                    <a:pt x="710272" y="292468"/>
                  </a:lnTo>
                  <a:lnTo>
                    <a:pt x="720966" y="292468"/>
                  </a:lnTo>
                  <a:lnTo>
                    <a:pt x="720966" y="103936"/>
                  </a:lnTo>
                  <a:close/>
                </a:path>
              </a:pathLst>
            </a:custGeom>
            <a:solidFill>
              <a:srgbClr val="FFFFFF"/>
            </a:solidFill>
          </p:spPr>
          <p:txBody>
            <a:bodyPr wrap="square" lIns="0" tIns="0" rIns="0" bIns="0" rtlCol="0"/>
            <a:lstStyle/>
            <a:p>
              <a:endParaRPr/>
            </a:p>
          </p:txBody>
        </p:sp>
      </p:grpSp>
      <p:grpSp>
        <p:nvGrpSpPr>
          <p:cNvPr id="26" name="object 26"/>
          <p:cNvGrpSpPr/>
          <p:nvPr/>
        </p:nvGrpSpPr>
        <p:grpSpPr>
          <a:xfrm>
            <a:off x="1857337" y="593313"/>
            <a:ext cx="1227716" cy="1903207"/>
            <a:chOff x="458469" y="458469"/>
            <a:chExt cx="948690" cy="1470660"/>
          </a:xfrm>
        </p:grpSpPr>
        <p:sp>
          <p:nvSpPr>
            <p:cNvPr id="27" name="object 27"/>
            <p:cNvSpPr/>
            <p:nvPr/>
          </p:nvSpPr>
          <p:spPr>
            <a:xfrm>
              <a:off x="458457" y="458469"/>
              <a:ext cx="948690" cy="1470660"/>
            </a:xfrm>
            <a:custGeom>
              <a:avLst/>
              <a:gdLst/>
              <a:ahLst/>
              <a:cxnLst/>
              <a:rect l="l" t="t" r="r" b="b"/>
              <a:pathLst>
                <a:path w="948690" h="1470660">
                  <a:moveTo>
                    <a:pt x="948664" y="0"/>
                  </a:moveTo>
                  <a:lnTo>
                    <a:pt x="926109" y="0"/>
                  </a:lnTo>
                  <a:lnTo>
                    <a:pt x="926109" y="22860"/>
                  </a:lnTo>
                  <a:lnTo>
                    <a:pt x="926109" y="1447800"/>
                  </a:lnTo>
                  <a:lnTo>
                    <a:pt x="22567" y="1447800"/>
                  </a:lnTo>
                  <a:lnTo>
                    <a:pt x="22567" y="22860"/>
                  </a:lnTo>
                  <a:lnTo>
                    <a:pt x="926109" y="22860"/>
                  </a:lnTo>
                  <a:lnTo>
                    <a:pt x="926109" y="0"/>
                  </a:lnTo>
                  <a:lnTo>
                    <a:pt x="0" y="0"/>
                  </a:lnTo>
                  <a:lnTo>
                    <a:pt x="0" y="22860"/>
                  </a:lnTo>
                  <a:lnTo>
                    <a:pt x="0" y="1447800"/>
                  </a:lnTo>
                  <a:lnTo>
                    <a:pt x="0" y="1470660"/>
                  </a:lnTo>
                  <a:lnTo>
                    <a:pt x="948664" y="1470660"/>
                  </a:lnTo>
                  <a:lnTo>
                    <a:pt x="948664" y="1448066"/>
                  </a:lnTo>
                  <a:lnTo>
                    <a:pt x="948664" y="1447800"/>
                  </a:lnTo>
                  <a:lnTo>
                    <a:pt x="948664" y="22860"/>
                  </a:lnTo>
                  <a:lnTo>
                    <a:pt x="948664" y="22542"/>
                  </a:lnTo>
                  <a:lnTo>
                    <a:pt x="948664" y="0"/>
                  </a:lnTo>
                  <a:close/>
                </a:path>
              </a:pathLst>
            </a:custGeom>
            <a:solidFill>
              <a:srgbClr val="24282A"/>
            </a:solidFill>
          </p:spPr>
          <p:txBody>
            <a:bodyPr wrap="square" lIns="0" tIns="0" rIns="0" bIns="0" rtlCol="0"/>
            <a:lstStyle/>
            <a:p>
              <a:endParaRPr/>
            </a:p>
          </p:txBody>
        </p:sp>
        <p:pic>
          <p:nvPicPr>
            <p:cNvPr id="28" name="object 28"/>
            <p:cNvPicPr/>
            <p:nvPr/>
          </p:nvPicPr>
          <p:blipFill>
            <a:blip r:embed="rId9" cstate="print"/>
            <a:stretch>
              <a:fillRect/>
            </a:stretch>
          </p:blipFill>
          <p:spPr>
            <a:xfrm>
              <a:off x="637799" y="620402"/>
              <a:ext cx="219214" cy="233629"/>
            </a:xfrm>
            <a:prstGeom prst="rect">
              <a:avLst/>
            </a:prstGeom>
          </p:spPr>
        </p:pic>
        <p:pic>
          <p:nvPicPr>
            <p:cNvPr id="29" name="object 29"/>
            <p:cNvPicPr/>
            <p:nvPr/>
          </p:nvPicPr>
          <p:blipFill>
            <a:blip r:embed="rId10" cstate="print"/>
            <a:stretch>
              <a:fillRect/>
            </a:stretch>
          </p:blipFill>
          <p:spPr>
            <a:xfrm>
              <a:off x="1027125" y="628699"/>
              <a:ext cx="184137" cy="223913"/>
            </a:xfrm>
            <a:prstGeom prst="rect">
              <a:avLst/>
            </a:prstGeom>
          </p:spPr>
        </p:pic>
        <p:pic>
          <p:nvPicPr>
            <p:cNvPr id="30" name="object 30"/>
            <p:cNvPicPr/>
            <p:nvPr/>
          </p:nvPicPr>
          <p:blipFill>
            <a:blip r:embed="rId11" cstate="print"/>
            <a:stretch>
              <a:fillRect/>
            </a:stretch>
          </p:blipFill>
          <p:spPr>
            <a:xfrm>
              <a:off x="670038" y="1530249"/>
              <a:ext cx="174447" cy="223913"/>
            </a:xfrm>
            <a:prstGeom prst="rect">
              <a:avLst/>
            </a:prstGeom>
          </p:spPr>
        </p:pic>
        <p:pic>
          <p:nvPicPr>
            <p:cNvPr id="31" name="object 31"/>
            <p:cNvPicPr/>
            <p:nvPr/>
          </p:nvPicPr>
          <p:blipFill>
            <a:blip r:embed="rId10" cstate="print"/>
            <a:stretch>
              <a:fillRect/>
            </a:stretch>
          </p:blipFill>
          <p:spPr>
            <a:xfrm>
              <a:off x="1027125" y="1530248"/>
              <a:ext cx="184137" cy="223913"/>
            </a:xfrm>
            <a:prstGeom prst="rect">
              <a:avLst/>
            </a:prstGeom>
          </p:spPr>
        </p:pic>
        <p:sp>
          <p:nvSpPr>
            <p:cNvPr id="32" name="object 32"/>
            <p:cNvSpPr/>
            <p:nvPr/>
          </p:nvSpPr>
          <p:spPr>
            <a:xfrm>
              <a:off x="618526" y="1079337"/>
              <a:ext cx="277495" cy="224154"/>
            </a:xfrm>
            <a:custGeom>
              <a:avLst/>
              <a:gdLst/>
              <a:ahLst/>
              <a:cxnLst/>
              <a:rect l="l" t="t" r="r" b="b"/>
              <a:pathLst>
                <a:path w="277494" h="224155">
                  <a:moveTo>
                    <a:pt x="277469" y="0"/>
                  </a:moveTo>
                  <a:lnTo>
                    <a:pt x="248958" y="0"/>
                  </a:lnTo>
                  <a:lnTo>
                    <a:pt x="209630" y="153961"/>
                  </a:lnTo>
                  <a:lnTo>
                    <a:pt x="202933" y="183515"/>
                  </a:lnTo>
                  <a:lnTo>
                    <a:pt x="202298" y="183515"/>
                  </a:lnTo>
                  <a:lnTo>
                    <a:pt x="199288" y="169894"/>
                  </a:lnTo>
                  <a:lnTo>
                    <a:pt x="193230" y="144995"/>
                  </a:lnTo>
                  <a:lnTo>
                    <a:pt x="154076" y="0"/>
                  </a:lnTo>
                  <a:lnTo>
                    <a:pt x="123698" y="0"/>
                  </a:lnTo>
                  <a:lnTo>
                    <a:pt x="83299" y="144995"/>
                  </a:lnTo>
                  <a:lnTo>
                    <a:pt x="79076" y="160850"/>
                  </a:lnTo>
                  <a:lnTo>
                    <a:pt x="73901" y="183515"/>
                  </a:lnTo>
                  <a:lnTo>
                    <a:pt x="73279" y="183515"/>
                  </a:lnTo>
                  <a:lnTo>
                    <a:pt x="67728" y="157883"/>
                  </a:lnTo>
                  <a:lnTo>
                    <a:pt x="29438" y="0"/>
                  </a:lnTo>
                  <a:lnTo>
                    <a:pt x="0" y="0"/>
                  </a:lnTo>
                  <a:lnTo>
                    <a:pt x="57937" y="223913"/>
                  </a:lnTo>
                  <a:lnTo>
                    <a:pt x="86118" y="223913"/>
                  </a:lnTo>
                  <a:lnTo>
                    <a:pt x="133835" y="51943"/>
                  </a:lnTo>
                  <a:lnTo>
                    <a:pt x="138417" y="31940"/>
                  </a:lnTo>
                  <a:lnTo>
                    <a:pt x="139039" y="31940"/>
                  </a:lnTo>
                  <a:lnTo>
                    <a:pt x="144461" y="55193"/>
                  </a:lnTo>
                  <a:lnTo>
                    <a:pt x="188214" y="223913"/>
                  </a:lnTo>
                  <a:lnTo>
                    <a:pt x="215138" y="223913"/>
                  </a:lnTo>
                  <a:lnTo>
                    <a:pt x="277469" y="0"/>
                  </a:lnTo>
                  <a:close/>
                </a:path>
              </a:pathLst>
            </a:custGeom>
            <a:solidFill>
              <a:srgbClr val="24282A"/>
            </a:solidFill>
          </p:spPr>
          <p:txBody>
            <a:bodyPr wrap="square" lIns="0" tIns="0" rIns="0" bIns="0" rtlCol="0"/>
            <a:lstStyle/>
            <a:p>
              <a:endParaRPr/>
            </a:p>
          </p:txBody>
        </p:sp>
        <p:pic>
          <p:nvPicPr>
            <p:cNvPr id="33" name="object 33"/>
            <p:cNvPicPr/>
            <p:nvPr/>
          </p:nvPicPr>
          <p:blipFill>
            <a:blip r:embed="rId12" cstate="print"/>
            <a:stretch>
              <a:fillRect/>
            </a:stretch>
          </p:blipFill>
          <p:spPr>
            <a:xfrm>
              <a:off x="1009583" y="1074322"/>
              <a:ext cx="219214" cy="233629"/>
            </a:xfrm>
            <a:prstGeom prst="rect">
              <a:avLst/>
            </a:prstGeom>
          </p:spPr>
        </p:pic>
      </p:grpSp>
      <p:sp>
        <p:nvSpPr>
          <p:cNvPr id="34" name="object 34"/>
          <p:cNvSpPr txBox="1">
            <a:spLocks noGrp="1"/>
          </p:cNvSpPr>
          <p:nvPr>
            <p:ph type="title"/>
          </p:nvPr>
        </p:nvSpPr>
        <p:spPr>
          <a:xfrm>
            <a:off x="3614271" y="322283"/>
            <a:ext cx="4306047" cy="2079619"/>
          </a:xfrm>
          <a:prstGeom prst="rect">
            <a:avLst/>
          </a:prstGeom>
        </p:spPr>
        <p:txBody>
          <a:bodyPr vert="horz" wrap="square" lIns="0" tIns="74781" rIns="0" bIns="0" rtlCol="0">
            <a:spAutoFit/>
          </a:bodyPr>
          <a:lstStyle/>
          <a:p>
            <a:pPr marL="16435">
              <a:lnSpc>
                <a:spcPct val="100000"/>
              </a:lnSpc>
              <a:spcBef>
                <a:spcPts val="589"/>
              </a:spcBef>
            </a:pPr>
            <a:r>
              <a:rPr dirty="0">
                <a:solidFill>
                  <a:srgbClr val="0B9376"/>
                </a:solidFill>
              </a:rPr>
              <a:t>Suite</a:t>
            </a:r>
            <a:r>
              <a:rPr spc="-201" dirty="0">
                <a:solidFill>
                  <a:srgbClr val="0B9376"/>
                </a:solidFill>
              </a:rPr>
              <a:t> </a:t>
            </a:r>
            <a:r>
              <a:rPr lang="en-US" spc="-71" dirty="0">
                <a:solidFill>
                  <a:srgbClr val="0B9376"/>
                </a:solidFill>
              </a:rPr>
              <a:t>307</a:t>
            </a:r>
            <a:endParaRPr spc="214" dirty="0">
              <a:solidFill>
                <a:srgbClr val="0B9376"/>
              </a:solidFill>
            </a:endParaRPr>
          </a:p>
          <a:p>
            <a:pPr marL="16435" marR="6574">
              <a:lnSpc>
                <a:spcPct val="102800"/>
              </a:lnSpc>
              <a:spcBef>
                <a:spcPts val="181"/>
              </a:spcBef>
            </a:pPr>
            <a:r>
              <a:rPr lang="en-US" sz="3365" b="0" dirty="0">
                <a:solidFill>
                  <a:srgbClr val="231F20"/>
                </a:solidFill>
                <a:latin typeface="Arial"/>
                <a:cs typeface="Arial"/>
              </a:rPr>
              <a:t>520 3</a:t>
            </a:r>
            <a:r>
              <a:rPr lang="en-US" sz="3365" b="0" baseline="30000" dirty="0">
                <a:solidFill>
                  <a:srgbClr val="231F20"/>
                </a:solidFill>
                <a:latin typeface="Arial"/>
                <a:cs typeface="Arial"/>
              </a:rPr>
              <a:t>rd</a:t>
            </a:r>
            <a:r>
              <a:rPr lang="en-US" sz="3365" b="0" dirty="0">
                <a:solidFill>
                  <a:srgbClr val="231F20"/>
                </a:solidFill>
                <a:latin typeface="Arial"/>
                <a:cs typeface="Arial"/>
              </a:rPr>
              <a:t> Avenue SW</a:t>
            </a:r>
            <a:br>
              <a:rPr lang="en-US" sz="3365" b="0" dirty="0">
                <a:solidFill>
                  <a:srgbClr val="231F20"/>
                </a:solidFill>
                <a:latin typeface="Arial"/>
                <a:cs typeface="Arial"/>
              </a:rPr>
            </a:br>
            <a:r>
              <a:rPr lang="en-US" sz="3365" b="0" dirty="0">
                <a:solidFill>
                  <a:srgbClr val="231F20"/>
                </a:solidFill>
              </a:rPr>
              <a:t>817</a:t>
            </a:r>
            <a:r>
              <a:rPr sz="3365" b="0" spc="-19" dirty="0">
                <a:solidFill>
                  <a:srgbClr val="231F20"/>
                </a:solidFill>
                <a:latin typeface="Arial"/>
                <a:cs typeface="Arial"/>
              </a:rPr>
              <a:t> </a:t>
            </a:r>
            <a:r>
              <a:rPr sz="3365" b="0" spc="-32" dirty="0">
                <a:solidFill>
                  <a:srgbClr val="231F20"/>
                </a:solidFill>
                <a:latin typeface="Arial"/>
                <a:cs typeface="Arial"/>
              </a:rPr>
              <a:t>SF</a:t>
            </a:r>
            <a:endParaRPr sz="3365" dirty="0">
              <a:latin typeface="Arial"/>
              <a:cs typeface="Arial"/>
            </a:endParaRPr>
          </a:p>
        </p:txBody>
      </p:sp>
      <p:pic>
        <p:nvPicPr>
          <p:cNvPr id="35" name="object 35"/>
          <p:cNvPicPr/>
          <p:nvPr/>
        </p:nvPicPr>
        <p:blipFill>
          <a:blip r:embed="rId13" cstate="print"/>
          <a:stretch>
            <a:fillRect/>
          </a:stretch>
        </p:blipFill>
        <p:spPr>
          <a:xfrm>
            <a:off x="1264028" y="9433859"/>
            <a:ext cx="13016746" cy="624541"/>
          </a:xfrm>
          <a:prstGeom prst="rect">
            <a:avLst/>
          </a:prstGeom>
        </p:spPr>
      </p:pic>
      <p:sp>
        <p:nvSpPr>
          <p:cNvPr id="20" name="Text Placeholder 27">
            <a:extLst>
              <a:ext uri="{FF2B5EF4-FFF2-40B4-BE49-F238E27FC236}">
                <a16:creationId xmlns:a16="http://schemas.microsoft.com/office/drawing/2014/main" id="{D36DBB37-AB35-878F-92B6-505B93C9D2F2}"/>
              </a:ext>
            </a:extLst>
          </p:cNvPr>
          <p:cNvSpPr txBox="1">
            <a:spLocks/>
          </p:cNvSpPr>
          <p:nvPr/>
        </p:nvSpPr>
        <p:spPr>
          <a:xfrm>
            <a:off x="1461247" y="2868255"/>
            <a:ext cx="4306047" cy="250928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Multi-use shared meeting rooms</a:t>
            </a:r>
          </a:p>
          <a:p>
            <a:pPr marL="369824" indent="-369824">
              <a:buFont typeface="Arial" panose="020B0604020202020204" pitchFamily="34" charset="0"/>
              <a:buChar char="•"/>
            </a:pPr>
            <a:endParaRPr lang="en-US" sz="1553" dirty="0">
              <a:latin typeface="Arial" panose="020B0604020202020204" pitchFamily="34" charset="0"/>
              <a:cs typeface="Arial" panose="020B0604020202020204" pitchFamily="34" charset="0"/>
            </a:endParaRPr>
          </a:p>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2 offices and 4 workstations</a:t>
            </a:r>
          </a:p>
          <a:p>
            <a:endParaRPr lang="en-US" sz="1553" dirty="0">
              <a:latin typeface="Arial" panose="020B0604020202020204" pitchFamily="34" charset="0"/>
              <a:cs typeface="Arial" panose="020B0604020202020204" pitchFamily="34" charset="0"/>
            </a:endParaRPr>
          </a:p>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Wi-Fi provided and fully furnished</a:t>
            </a:r>
          </a:p>
          <a:p>
            <a:endParaRPr lang="en-US" sz="1553" dirty="0">
              <a:latin typeface="Arial" panose="020B0604020202020204" pitchFamily="34" charset="0"/>
              <a:cs typeface="Arial" panose="020B0604020202020204" pitchFamily="34" charset="0"/>
            </a:endParaRPr>
          </a:p>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Large windows overlooking </a:t>
            </a:r>
            <a:r>
              <a:rPr lang="en-US" sz="1553" dirty="0">
                <a:solidFill>
                  <a:schemeClr val="tx1"/>
                </a:solidFill>
                <a:latin typeface="Arial" panose="020B0604020202020204" pitchFamily="34" charset="0"/>
                <a:cs typeface="Arial" panose="020B0604020202020204" pitchFamily="34" charset="0"/>
              </a:rPr>
              <a:t>Calgary</a:t>
            </a:r>
            <a:endParaRPr lang="en-US" sz="1553"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1D7250A1-3096-D549-878A-49B285D3AAA6}"/>
              </a:ext>
            </a:extLst>
          </p:cNvPr>
          <p:cNvSpPr txBox="1"/>
          <p:nvPr/>
        </p:nvSpPr>
        <p:spPr>
          <a:xfrm>
            <a:off x="2560943" y="6708296"/>
            <a:ext cx="3327873" cy="331309"/>
          </a:xfrm>
          <a:prstGeom prst="rect">
            <a:avLst/>
          </a:prstGeom>
          <a:noFill/>
        </p:spPr>
        <p:txBody>
          <a:bodyPr wrap="square" rtlCol="0">
            <a:spAutoFit/>
          </a:bodyPr>
          <a:lstStyle/>
          <a:p>
            <a:r>
              <a:rPr lang="en-US" sz="1553" dirty="0"/>
              <a:t>Rendering – 2-person workstation </a:t>
            </a:r>
          </a:p>
        </p:txBody>
      </p:sp>
      <p:pic>
        <p:nvPicPr>
          <p:cNvPr id="23" name="Picture 22">
            <a:extLst>
              <a:ext uri="{FF2B5EF4-FFF2-40B4-BE49-F238E27FC236}">
                <a16:creationId xmlns:a16="http://schemas.microsoft.com/office/drawing/2014/main" id="{AE770B74-CCAA-8020-E308-C31C3DD77000}"/>
              </a:ext>
            </a:extLst>
          </p:cNvPr>
          <p:cNvPicPr>
            <a:picLocks noChangeAspect="1"/>
          </p:cNvPicPr>
          <p:nvPr/>
        </p:nvPicPr>
        <p:blipFill>
          <a:blip r:embed="rId14"/>
          <a:stretch>
            <a:fillRect/>
          </a:stretch>
        </p:blipFill>
        <p:spPr>
          <a:xfrm>
            <a:off x="1596638" y="6778758"/>
            <a:ext cx="5243406" cy="2237716"/>
          </a:xfrm>
          <a:prstGeom prst="rect">
            <a:avLst/>
          </a:prstGeom>
        </p:spPr>
      </p:pic>
      <p:sp>
        <p:nvSpPr>
          <p:cNvPr id="40" name="TextBox 39">
            <a:extLst>
              <a:ext uri="{FF2B5EF4-FFF2-40B4-BE49-F238E27FC236}">
                <a16:creationId xmlns:a16="http://schemas.microsoft.com/office/drawing/2014/main" id="{3A5E032E-3B10-9B3D-7472-203F30378C43}"/>
              </a:ext>
            </a:extLst>
          </p:cNvPr>
          <p:cNvSpPr txBox="1"/>
          <p:nvPr/>
        </p:nvSpPr>
        <p:spPr>
          <a:xfrm>
            <a:off x="2845981" y="8837239"/>
            <a:ext cx="2522977" cy="331309"/>
          </a:xfrm>
          <a:prstGeom prst="rect">
            <a:avLst/>
          </a:prstGeom>
          <a:noFill/>
        </p:spPr>
        <p:txBody>
          <a:bodyPr wrap="square" rtlCol="0">
            <a:spAutoFit/>
          </a:bodyPr>
          <a:lstStyle/>
          <a:p>
            <a:r>
              <a:rPr lang="en-US" sz="1553" dirty="0"/>
              <a:t>Rendering – Private office</a:t>
            </a:r>
          </a:p>
        </p:txBody>
      </p:sp>
      <p:pic>
        <p:nvPicPr>
          <p:cNvPr id="12" name="Picture 11">
            <a:extLst>
              <a:ext uri="{FF2B5EF4-FFF2-40B4-BE49-F238E27FC236}">
                <a16:creationId xmlns:a16="http://schemas.microsoft.com/office/drawing/2014/main" id="{25040049-86E7-4B30-F3BB-438C9674F75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72400" y="8304640"/>
            <a:ext cx="493059" cy="548281"/>
          </a:xfrm>
          <a:prstGeom prst="rect">
            <a:avLst/>
          </a:prstGeom>
        </p:spPr>
      </p:pic>
      <p:sp>
        <p:nvSpPr>
          <p:cNvPr id="347" name="Rectangle 319">
            <a:extLst>
              <a:ext uri="{FF2B5EF4-FFF2-40B4-BE49-F238E27FC236}">
                <a16:creationId xmlns:a16="http://schemas.microsoft.com/office/drawing/2014/main" id="{F542700E-46E5-502E-73C0-41712BB9710E}"/>
              </a:ext>
            </a:extLst>
          </p:cNvPr>
          <p:cNvSpPr>
            <a:spLocks noChangeArrowheads="1"/>
          </p:cNvSpPr>
          <p:nvPr/>
        </p:nvSpPr>
        <p:spPr bwMode="auto">
          <a:xfrm rot="16200000">
            <a:off x="4222376" y="3134227"/>
            <a:ext cx="13016753" cy="59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348" name="Rectangle 324">
            <a:extLst>
              <a:ext uri="{FF2B5EF4-FFF2-40B4-BE49-F238E27FC236}">
                <a16:creationId xmlns:a16="http://schemas.microsoft.com/office/drawing/2014/main" id="{D5D9BE09-2E15-5DEB-29D2-5BDA3BBEAA8F}"/>
              </a:ext>
            </a:extLst>
          </p:cNvPr>
          <p:cNvSpPr>
            <a:spLocks noChangeArrowheads="1"/>
          </p:cNvSpPr>
          <p:nvPr/>
        </p:nvSpPr>
        <p:spPr bwMode="auto">
          <a:xfrm rot="16200000">
            <a:off x="4222376" y="3730007"/>
            <a:ext cx="1301675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667" name="Rectangle 643">
            <a:extLst>
              <a:ext uri="{FF2B5EF4-FFF2-40B4-BE49-F238E27FC236}">
                <a16:creationId xmlns:a16="http://schemas.microsoft.com/office/drawing/2014/main" id="{5BA6BBC2-EFB3-4F51-D952-10B60612D0C1}"/>
              </a:ext>
            </a:extLst>
          </p:cNvPr>
          <p:cNvSpPr>
            <a:spLocks noChangeArrowheads="1"/>
          </p:cNvSpPr>
          <p:nvPr/>
        </p:nvSpPr>
        <p:spPr bwMode="auto">
          <a:xfrm>
            <a:off x="1264024" y="0"/>
            <a:ext cx="13016753" cy="59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668" name="Rectangle 648">
            <a:extLst>
              <a:ext uri="{FF2B5EF4-FFF2-40B4-BE49-F238E27FC236}">
                <a16:creationId xmlns:a16="http://schemas.microsoft.com/office/drawing/2014/main" id="{46B853DC-E2B1-F629-F556-69B3E5DFBC9D}"/>
              </a:ext>
            </a:extLst>
          </p:cNvPr>
          <p:cNvSpPr>
            <a:spLocks noChangeArrowheads="1"/>
          </p:cNvSpPr>
          <p:nvPr/>
        </p:nvSpPr>
        <p:spPr bwMode="auto">
          <a:xfrm>
            <a:off x="1264024" y="595779"/>
            <a:ext cx="1301675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pic>
        <p:nvPicPr>
          <p:cNvPr id="21" name="Picture 20">
            <a:extLst>
              <a:ext uri="{FF2B5EF4-FFF2-40B4-BE49-F238E27FC236}">
                <a16:creationId xmlns:a16="http://schemas.microsoft.com/office/drawing/2014/main" id="{A9D78080-76B7-9982-E5A0-4C3935AB4488}"/>
              </a:ext>
            </a:extLst>
          </p:cNvPr>
          <p:cNvPicPr>
            <a:picLocks noChangeAspect="1"/>
          </p:cNvPicPr>
          <p:nvPr/>
        </p:nvPicPr>
        <p:blipFill>
          <a:blip r:embed="rId16"/>
          <a:stretch>
            <a:fillRect/>
          </a:stretch>
        </p:blipFill>
        <p:spPr>
          <a:xfrm>
            <a:off x="1596638" y="4717412"/>
            <a:ext cx="5021663" cy="2170120"/>
          </a:xfrm>
          <a:prstGeom prst="rect">
            <a:avLst/>
          </a:prstGeom>
        </p:spPr>
      </p:pic>
      <p:sp>
        <p:nvSpPr>
          <p:cNvPr id="640" name="TextBox 639">
            <a:extLst>
              <a:ext uri="{FF2B5EF4-FFF2-40B4-BE49-F238E27FC236}">
                <a16:creationId xmlns:a16="http://schemas.microsoft.com/office/drawing/2014/main" id="{ABA1963F-611A-1948-8907-7B5B61D58378}"/>
              </a:ext>
            </a:extLst>
          </p:cNvPr>
          <p:cNvSpPr txBox="1"/>
          <p:nvPr/>
        </p:nvSpPr>
        <p:spPr>
          <a:xfrm>
            <a:off x="2495150" y="6737754"/>
            <a:ext cx="3215851" cy="331309"/>
          </a:xfrm>
          <a:prstGeom prst="rect">
            <a:avLst/>
          </a:prstGeom>
          <a:noFill/>
        </p:spPr>
        <p:txBody>
          <a:bodyPr wrap="square" rtlCol="0">
            <a:spAutoFit/>
          </a:bodyPr>
          <a:lstStyle/>
          <a:p>
            <a:r>
              <a:rPr lang="en-US" sz="1553" dirty="0"/>
              <a:t>Rendering – 2-person workstation</a:t>
            </a:r>
          </a:p>
        </p:txBody>
      </p:sp>
      <p:sp>
        <p:nvSpPr>
          <p:cNvPr id="795" name="Rectangle 144">
            <a:extLst>
              <a:ext uri="{FF2B5EF4-FFF2-40B4-BE49-F238E27FC236}">
                <a16:creationId xmlns:a16="http://schemas.microsoft.com/office/drawing/2014/main" id="{B25FD9F1-55A9-ABA9-001F-60EE9F0D243D}"/>
              </a:ext>
            </a:extLst>
          </p:cNvPr>
          <p:cNvSpPr>
            <a:spLocks noChangeArrowheads="1"/>
          </p:cNvSpPr>
          <p:nvPr/>
        </p:nvSpPr>
        <p:spPr bwMode="auto">
          <a:xfrm>
            <a:off x="1461247" y="197223"/>
            <a:ext cx="13016753" cy="59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796" name="Rectangle 162">
            <a:extLst>
              <a:ext uri="{FF2B5EF4-FFF2-40B4-BE49-F238E27FC236}">
                <a16:creationId xmlns:a16="http://schemas.microsoft.com/office/drawing/2014/main" id="{25EC8305-F518-06D6-505D-4259613CEA0C}"/>
              </a:ext>
            </a:extLst>
          </p:cNvPr>
          <p:cNvSpPr>
            <a:spLocks noChangeArrowheads="1"/>
          </p:cNvSpPr>
          <p:nvPr/>
        </p:nvSpPr>
        <p:spPr bwMode="auto">
          <a:xfrm>
            <a:off x="1461247" y="793003"/>
            <a:ext cx="1301675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797" name="TextBox 796">
            <a:extLst>
              <a:ext uri="{FF2B5EF4-FFF2-40B4-BE49-F238E27FC236}">
                <a16:creationId xmlns:a16="http://schemas.microsoft.com/office/drawing/2014/main" id="{75F73C04-AFF1-9FFA-0AA3-0B22CF1B7EE4}"/>
              </a:ext>
            </a:extLst>
          </p:cNvPr>
          <p:cNvSpPr txBox="1"/>
          <p:nvPr/>
        </p:nvSpPr>
        <p:spPr>
          <a:xfrm>
            <a:off x="12702930" y="8310328"/>
            <a:ext cx="1072148" cy="484116"/>
          </a:xfrm>
          <a:prstGeom prst="rect">
            <a:avLst/>
          </a:prstGeom>
          <a:solidFill>
            <a:schemeClr val="bg1"/>
          </a:solidFill>
        </p:spPr>
        <p:txBody>
          <a:bodyPr wrap="square" rtlCol="0">
            <a:spAutoFit/>
          </a:bodyPr>
          <a:lstStyle/>
          <a:p>
            <a:endParaRPr lang="en-US" dirty="0"/>
          </a:p>
        </p:txBody>
      </p:sp>
      <p:grpSp>
        <p:nvGrpSpPr>
          <p:cNvPr id="2" name="Group 1">
            <a:extLst>
              <a:ext uri="{FF2B5EF4-FFF2-40B4-BE49-F238E27FC236}">
                <a16:creationId xmlns:a16="http://schemas.microsoft.com/office/drawing/2014/main" id="{38848464-1119-0332-2400-4D81C4D4A3C2}"/>
              </a:ext>
            </a:extLst>
          </p:cNvPr>
          <p:cNvGrpSpPr>
            <a:grpSpLocks/>
          </p:cNvGrpSpPr>
          <p:nvPr/>
        </p:nvGrpSpPr>
        <p:grpSpPr>
          <a:xfrm>
            <a:off x="8356597" y="3313834"/>
            <a:ext cx="5431777" cy="4977272"/>
            <a:chOff x="3175" y="0"/>
            <a:chExt cx="6275495" cy="4662805"/>
          </a:xfrm>
        </p:grpSpPr>
        <p:sp>
          <p:nvSpPr>
            <p:cNvPr id="642" name="Graphic 2">
              <a:extLst>
                <a:ext uri="{FF2B5EF4-FFF2-40B4-BE49-F238E27FC236}">
                  <a16:creationId xmlns:a16="http://schemas.microsoft.com/office/drawing/2014/main" id="{8CAB3E44-F6D2-4776-D9E3-A6330EBADB75}"/>
                </a:ext>
              </a:extLst>
            </p:cNvPr>
            <p:cNvSpPr/>
            <p:nvPr/>
          </p:nvSpPr>
          <p:spPr>
            <a:xfrm>
              <a:off x="3311684" y="2401938"/>
              <a:ext cx="2835275" cy="1270"/>
            </a:xfrm>
            <a:custGeom>
              <a:avLst/>
              <a:gdLst/>
              <a:ahLst/>
              <a:cxnLst/>
              <a:rect l="l" t="t" r="r" b="b"/>
              <a:pathLst>
                <a:path w="2835275">
                  <a:moveTo>
                    <a:pt x="0" y="0"/>
                  </a:moveTo>
                  <a:lnTo>
                    <a:pt x="2835211"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43" name="Graphic 3">
              <a:extLst>
                <a:ext uri="{FF2B5EF4-FFF2-40B4-BE49-F238E27FC236}">
                  <a16:creationId xmlns:a16="http://schemas.microsoft.com/office/drawing/2014/main" id="{419D847E-8C54-A723-DB84-3F9E6FF41F89}"/>
                </a:ext>
              </a:extLst>
            </p:cNvPr>
            <p:cNvSpPr/>
            <p:nvPr/>
          </p:nvSpPr>
          <p:spPr>
            <a:xfrm>
              <a:off x="3311685" y="2326944"/>
              <a:ext cx="2835275" cy="1270"/>
            </a:xfrm>
            <a:custGeom>
              <a:avLst/>
              <a:gdLst/>
              <a:ahLst/>
              <a:cxnLst/>
              <a:rect l="l" t="t" r="r" b="b"/>
              <a:pathLst>
                <a:path w="2835275">
                  <a:moveTo>
                    <a:pt x="0" y="0"/>
                  </a:moveTo>
                  <a:lnTo>
                    <a:pt x="2835211"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44" name="Graphic 4">
              <a:extLst>
                <a:ext uri="{FF2B5EF4-FFF2-40B4-BE49-F238E27FC236}">
                  <a16:creationId xmlns:a16="http://schemas.microsoft.com/office/drawing/2014/main" id="{58BAE85A-5695-C54E-7742-55495F91CC03}"/>
                </a:ext>
              </a:extLst>
            </p:cNvPr>
            <p:cNvSpPr/>
            <p:nvPr/>
          </p:nvSpPr>
          <p:spPr>
            <a:xfrm>
              <a:off x="5873706" y="3174"/>
              <a:ext cx="370205" cy="4659630"/>
            </a:xfrm>
            <a:custGeom>
              <a:avLst/>
              <a:gdLst/>
              <a:ahLst/>
              <a:cxnLst/>
              <a:rect l="l" t="t" r="r" b="b"/>
              <a:pathLst>
                <a:path w="370205" h="4659630">
                  <a:moveTo>
                    <a:pt x="6350" y="2811272"/>
                  </a:moveTo>
                  <a:lnTo>
                    <a:pt x="0" y="2811272"/>
                  </a:lnTo>
                  <a:lnTo>
                    <a:pt x="0" y="4659109"/>
                  </a:lnTo>
                  <a:lnTo>
                    <a:pt x="6350" y="4659109"/>
                  </a:lnTo>
                  <a:lnTo>
                    <a:pt x="6350" y="2811272"/>
                  </a:lnTo>
                  <a:close/>
                </a:path>
                <a:path w="370205" h="4659630">
                  <a:moveTo>
                    <a:pt x="6350" y="12"/>
                  </a:moveTo>
                  <a:lnTo>
                    <a:pt x="0" y="12"/>
                  </a:lnTo>
                  <a:lnTo>
                    <a:pt x="0" y="1911273"/>
                  </a:lnTo>
                  <a:lnTo>
                    <a:pt x="6350" y="1911273"/>
                  </a:lnTo>
                  <a:lnTo>
                    <a:pt x="6350" y="12"/>
                  </a:lnTo>
                  <a:close/>
                </a:path>
                <a:path w="370205" h="4659630">
                  <a:moveTo>
                    <a:pt x="141351" y="12"/>
                  </a:moveTo>
                  <a:lnTo>
                    <a:pt x="135001" y="12"/>
                  </a:lnTo>
                  <a:lnTo>
                    <a:pt x="135001" y="4659109"/>
                  </a:lnTo>
                  <a:lnTo>
                    <a:pt x="141351" y="4659109"/>
                  </a:lnTo>
                  <a:lnTo>
                    <a:pt x="141351" y="12"/>
                  </a:lnTo>
                  <a:close/>
                </a:path>
                <a:path w="370205" h="4659630">
                  <a:moveTo>
                    <a:pt x="295097" y="0"/>
                  </a:moveTo>
                  <a:lnTo>
                    <a:pt x="288747" y="0"/>
                  </a:lnTo>
                  <a:lnTo>
                    <a:pt x="288747" y="4659096"/>
                  </a:lnTo>
                  <a:lnTo>
                    <a:pt x="295097" y="4659096"/>
                  </a:lnTo>
                  <a:lnTo>
                    <a:pt x="295097" y="0"/>
                  </a:lnTo>
                  <a:close/>
                </a:path>
                <a:path w="370205" h="4659630">
                  <a:moveTo>
                    <a:pt x="370103" y="12"/>
                  </a:moveTo>
                  <a:lnTo>
                    <a:pt x="363753" y="12"/>
                  </a:lnTo>
                  <a:lnTo>
                    <a:pt x="363753" y="1207770"/>
                  </a:lnTo>
                  <a:lnTo>
                    <a:pt x="370103" y="1207770"/>
                  </a:lnTo>
                  <a:lnTo>
                    <a:pt x="370103" y="12"/>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645" name="Graphic 5">
              <a:extLst>
                <a:ext uri="{FF2B5EF4-FFF2-40B4-BE49-F238E27FC236}">
                  <a16:creationId xmlns:a16="http://schemas.microsoft.com/office/drawing/2014/main" id="{FE253624-455B-3672-5A77-95604171005A}"/>
                </a:ext>
              </a:extLst>
            </p:cNvPr>
            <p:cNvSpPr/>
            <p:nvPr/>
          </p:nvSpPr>
          <p:spPr>
            <a:xfrm>
              <a:off x="6240646" y="1267943"/>
              <a:ext cx="1270" cy="2193290"/>
            </a:xfrm>
            <a:custGeom>
              <a:avLst/>
              <a:gdLst/>
              <a:ahLst/>
              <a:cxnLst/>
              <a:rect l="l" t="t" r="r" b="b"/>
              <a:pathLst>
                <a:path h="2193290">
                  <a:moveTo>
                    <a:pt x="0" y="0"/>
                  </a:moveTo>
                  <a:lnTo>
                    <a:pt x="0" y="2192997"/>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46" name="Graphic 6">
              <a:extLst>
                <a:ext uri="{FF2B5EF4-FFF2-40B4-BE49-F238E27FC236}">
                  <a16:creationId xmlns:a16="http://schemas.microsoft.com/office/drawing/2014/main" id="{990B2C30-F7B0-6D44-1EC3-90454E45F33F}"/>
                </a:ext>
              </a:extLst>
            </p:cNvPr>
            <p:cNvSpPr/>
            <p:nvPr/>
          </p:nvSpPr>
          <p:spPr>
            <a:xfrm>
              <a:off x="6143719" y="3175"/>
              <a:ext cx="6350" cy="4659630"/>
            </a:xfrm>
            <a:custGeom>
              <a:avLst/>
              <a:gdLst/>
              <a:ahLst/>
              <a:cxnLst/>
              <a:rect l="l" t="t" r="r" b="b"/>
              <a:pathLst>
                <a:path w="6350" h="4659630">
                  <a:moveTo>
                    <a:pt x="0" y="0"/>
                  </a:moveTo>
                  <a:lnTo>
                    <a:pt x="6349" y="0"/>
                  </a:lnTo>
                  <a:lnTo>
                    <a:pt x="6349" y="4659096"/>
                  </a:lnTo>
                  <a:lnTo>
                    <a:pt x="0" y="4659096"/>
                  </a:lnTo>
                  <a:lnTo>
                    <a:pt x="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647" name="Graphic 7">
              <a:extLst>
                <a:ext uri="{FF2B5EF4-FFF2-40B4-BE49-F238E27FC236}">
                  <a16:creationId xmlns:a16="http://schemas.microsoft.com/office/drawing/2014/main" id="{8A3CAB2B-934A-A611-B8A3-BA424AEDD301}"/>
                </a:ext>
              </a:extLst>
            </p:cNvPr>
            <p:cNvSpPr/>
            <p:nvPr/>
          </p:nvSpPr>
          <p:spPr>
            <a:xfrm>
              <a:off x="4924393" y="1914431"/>
              <a:ext cx="900430" cy="900430"/>
            </a:xfrm>
            <a:custGeom>
              <a:avLst/>
              <a:gdLst/>
              <a:ahLst/>
              <a:cxnLst/>
              <a:rect l="l" t="t" r="r" b="b"/>
              <a:pathLst>
                <a:path w="900430" h="900430">
                  <a:moveTo>
                    <a:pt x="899998" y="449999"/>
                  </a:moveTo>
                  <a:lnTo>
                    <a:pt x="897357" y="499031"/>
                  </a:lnTo>
                  <a:lnTo>
                    <a:pt x="889619" y="546534"/>
                  </a:lnTo>
                  <a:lnTo>
                    <a:pt x="877056" y="592233"/>
                  </a:lnTo>
                  <a:lnTo>
                    <a:pt x="859945" y="635853"/>
                  </a:lnTo>
                  <a:lnTo>
                    <a:pt x="838559" y="677121"/>
                  </a:lnTo>
                  <a:lnTo>
                    <a:pt x="813174" y="715762"/>
                  </a:lnTo>
                  <a:lnTo>
                    <a:pt x="784062" y="751500"/>
                  </a:lnTo>
                  <a:lnTo>
                    <a:pt x="751500" y="784062"/>
                  </a:lnTo>
                  <a:lnTo>
                    <a:pt x="715762" y="813174"/>
                  </a:lnTo>
                  <a:lnTo>
                    <a:pt x="677121" y="838559"/>
                  </a:lnTo>
                  <a:lnTo>
                    <a:pt x="635853" y="859945"/>
                  </a:lnTo>
                  <a:lnTo>
                    <a:pt x="592233" y="877056"/>
                  </a:lnTo>
                  <a:lnTo>
                    <a:pt x="546534" y="889619"/>
                  </a:lnTo>
                  <a:lnTo>
                    <a:pt x="499031" y="897357"/>
                  </a:lnTo>
                  <a:lnTo>
                    <a:pt x="449999" y="899998"/>
                  </a:lnTo>
                  <a:lnTo>
                    <a:pt x="400966" y="897357"/>
                  </a:lnTo>
                  <a:lnTo>
                    <a:pt x="353464" y="889619"/>
                  </a:lnTo>
                  <a:lnTo>
                    <a:pt x="307765" y="877056"/>
                  </a:lnTo>
                  <a:lnTo>
                    <a:pt x="264144" y="859945"/>
                  </a:lnTo>
                  <a:lnTo>
                    <a:pt x="222876" y="838559"/>
                  </a:lnTo>
                  <a:lnTo>
                    <a:pt x="184236" y="813174"/>
                  </a:lnTo>
                  <a:lnTo>
                    <a:pt x="148497" y="784062"/>
                  </a:lnTo>
                  <a:lnTo>
                    <a:pt x="115935" y="751500"/>
                  </a:lnTo>
                  <a:lnTo>
                    <a:pt x="86824" y="715762"/>
                  </a:lnTo>
                  <a:lnTo>
                    <a:pt x="61438" y="677121"/>
                  </a:lnTo>
                  <a:lnTo>
                    <a:pt x="40052" y="635853"/>
                  </a:lnTo>
                  <a:lnTo>
                    <a:pt x="22941" y="592233"/>
                  </a:lnTo>
                  <a:lnTo>
                    <a:pt x="10379" y="546534"/>
                  </a:lnTo>
                  <a:lnTo>
                    <a:pt x="2640" y="499031"/>
                  </a:lnTo>
                  <a:lnTo>
                    <a:pt x="0" y="449999"/>
                  </a:lnTo>
                  <a:lnTo>
                    <a:pt x="2640" y="400966"/>
                  </a:lnTo>
                  <a:lnTo>
                    <a:pt x="10379" y="353464"/>
                  </a:lnTo>
                  <a:lnTo>
                    <a:pt x="22941" y="307765"/>
                  </a:lnTo>
                  <a:lnTo>
                    <a:pt x="40052" y="264144"/>
                  </a:lnTo>
                  <a:lnTo>
                    <a:pt x="61438" y="222876"/>
                  </a:lnTo>
                  <a:lnTo>
                    <a:pt x="86824" y="184236"/>
                  </a:lnTo>
                  <a:lnTo>
                    <a:pt x="115935" y="148497"/>
                  </a:lnTo>
                  <a:lnTo>
                    <a:pt x="148497" y="115935"/>
                  </a:lnTo>
                  <a:lnTo>
                    <a:pt x="184236" y="86824"/>
                  </a:lnTo>
                  <a:lnTo>
                    <a:pt x="222876" y="61438"/>
                  </a:lnTo>
                  <a:lnTo>
                    <a:pt x="264144" y="40052"/>
                  </a:lnTo>
                  <a:lnTo>
                    <a:pt x="307765" y="22941"/>
                  </a:lnTo>
                  <a:lnTo>
                    <a:pt x="353464" y="10379"/>
                  </a:lnTo>
                  <a:lnTo>
                    <a:pt x="400966" y="2640"/>
                  </a:lnTo>
                  <a:lnTo>
                    <a:pt x="449999" y="0"/>
                  </a:lnTo>
                  <a:lnTo>
                    <a:pt x="499031" y="2640"/>
                  </a:lnTo>
                  <a:lnTo>
                    <a:pt x="546534" y="10379"/>
                  </a:lnTo>
                  <a:lnTo>
                    <a:pt x="592233" y="22941"/>
                  </a:lnTo>
                  <a:lnTo>
                    <a:pt x="635853" y="40052"/>
                  </a:lnTo>
                  <a:lnTo>
                    <a:pt x="677121" y="61438"/>
                  </a:lnTo>
                  <a:lnTo>
                    <a:pt x="715762" y="86824"/>
                  </a:lnTo>
                  <a:lnTo>
                    <a:pt x="751500" y="115935"/>
                  </a:lnTo>
                  <a:lnTo>
                    <a:pt x="784062" y="148497"/>
                  </a:lnTo>
                  <a:lnTo>
                    <a:pt x="813174" y="184236"/>
                  </a:lnTo>
                  <a:lnTo>
                    <a:pt x="838559" y="222876"/>
                  </a:lnTo>
                  <a:lnTo>
                    <a:pt x="859945" y="264144"/>
                  </a:lnTo>
                  <a:lnTo>
                    <a:pt x="877056" y="307765"/>
                  </a:lnTo>
                  <a:lnTo>
                    <a:pt x="889619" y="353464"/>
                  </a:lnTo>
                  <a:lnTo>
                    <a:pt x="897357" y="400966"/>
                  </a:lnTo>
                  <a:lnTo>
                    <a:pt x="899998" y="449999"/>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48" name="Graphic 8">
              <a:extLst>
                <a:ext uri="{FF2B5EF4-FFF2-40B4-BE49-F238E27FC236}">
                  <a16:creationId xmlns:a16="http://schemas.microsoft.com/office/drawing/2014/main" id="{699DFC37-0AE3-C89E-FD81-115DBE7B439D}"/>
                </a:ext>
              </a:extLst>
            </p:cNvPr>
            <p:cNvSpPr/>
            <p:nvPr/>
          </p:nvSpPr>
          <p:spPr>
            <a:xfrm>
              <a:off x="4886890" y="1876928"/>
              <a:ext cx="975360" cy="975360"/>
            </a:xfrm>
            <a:custGeom>
              <a:avLst/>
              <a:gdLst/>
              <a:ahLst/>
              <a:cxnLst/>
              <a:rect l="l" t="t" r="r" b="b"/>
              <a:pathLst>
                <a:path w="975360" h="975360">
                  <a:moveTo>
                    <a:pt x="975004" y="487502"/>
                  </a:moveTo>
                  <a:lnTo>
                    <a:pt x="972772" y="534451"/>
                  </a:lnTo>
                  <a:lnTo>
                    <a:pt x="966214" y="580138"/>
                  </a:lnTo>
                  <a:lnTo>
                    <a:pt x="955532" y="624359"/>
                  </a:lnTo>
                  <a:lnTo>
                    <a:pt x="940932" y="666907"/>
                  </a:lnTo>
                  <a:lnTo>
                    <a:pt x="922618" y="707581"/>
                  </a:lnTo>
                  <a:lnTo>
                    <a:pt x="900793" y="746174"/>
                  </a:lnTo>
                  <a:lnTo>
                    <a:pt x="875664" y="782483"/>
                  </a:lnTo>
                  <a:lnTo>
                    <a:pt x="847433" y="816304"/>
                  </a:lnTo>
                  <a:lnTo>
                    <a:pt x="816304" y="847433"/>
                  </a:lnTo>
                  <a:lnTo>
                    <a:pt x="782483" y="875664"/>
                  </a:lnTo>
                  <a:lnTo>
                    <a:pt x="746174" y="900793"/>
                  </a:lnTo>
                  <a:lnTo>
                    <a:pt x="707581" y="922618"/>
                  </a:lnTo>
                  <a:lnTo>
                    <a:pt x="666907" y="940932"/>
                  </a:lnTo>
                  <a:lnTo>
                    <a:pt x="624359" y="955532"/>
                  </a:lnTo>
                  <a:lnTo>
                    <a:pt x="580138" y="966214"/>
                  </a:lnTo>
                  <a:lnTo>
                    <a:pt x="534451" y="972772"/>
                  </a:lnTo>
                  <a:lnTo>
                    <a:pt x="487502" y="975004"/>
                  </a:lnTo>
                  <a:lnTo>
                    <a:pt x="440552" y="972772"/>
                  </a:lnTo>
                  <a:lnTo>
                    <a:pt x="394865" y="966214"/>
                  </a:lnTo>
                  <a:lnTo>
                    <a:pt x="350645" y="955532"/>
                  </a:lnTo>
                  <a:lnTo>
                    <a:pt x="308096" y="940932"/>
                  </a:lnTo>
                  <a:lnTo>
                    <a:pt x="267423" y="922618"/>
                  </a:lnTo>
                  <a:lnTo>
                    <a:pt x="228829" y="900793"/>
                  </a:lnTo>
                  <a:lnTo>
                    <a:pt x="192520" y="875664"/>
                  </a:lnTo>
                  <a:lnTo>
                    <a:pt x="158699" y="847433"/>
                  </a:lnTo>
                  <a:lnTo>
                    <a:pt x="127571" y="816304"/>
                  </a:lnTo>
                  <a:lnTo>
                    <a:pt x="99340" y="782483"/>
                  </a:lnTo>
                  <a:lnTo>
                    <a:pt x="74210" y="746174"/>
                  </a:lnTo>
                  <a:lnTo>
                    <a:pt x="52386" y="707581"/>
                  </a:lnTo>
                  <a:lnTo>
                    <a:pt x="34072" y="666907"/>
                  </a:lnTo>
                  <a:lnTo>
                    <a:pt x="19471" y="624359"/>
                  </a:lnTo>
                  <a:lnTo>
                    <a:pt x="8790" y="580138"/>
                  </a:lnTo>
                  <a:lnTo>
                    <a:pt x="2231" y="534451"/>
                  </a:lnTo>
                  <a:lnTo>
                    <a:pt x="0" y="487502"/>
                  </a:lnTo>
                  <a:lnTo>
                    <a:pt x="2231" y="440552"/>
                  </a:lnTo>
                  <a:lnTo>
                    <a:pt x="8790" y="394865"/>
                  </a:lnTo>
                  <a:lnTo>
                    <a:pt x="19471" y="350645"/>
                  </a:lnTo>
                  <a:lnTo>
                    <a:pt x="34072" y="308096"/>
                  </a:lnTo>
                  <a:lnTo>
                    <a:pt x="52386" y="267423"/>
                  </a:lnTo>
                  <a:lnTo>
                    <a:pt x="74210" y="228829"/>
                  </a:lnTo>
                  <a:lnTo>
                    <a:pt x="99340" y="192520"/>
                  </a:lnTo>
                  <a:lnTo>
                    <a:pt x="127571" y="158699"/>
                  </a:lnTo>
                  <a:lnTo>
                    <a:pt x="158699" y="127571"/>
                  </a:lnTo>
                  <a:lnTo>
                    <a:pt x="192520" y="99340"/>
                  </a:lnTo>
                  <a:lnTo>
                    <a:pt x="228829" y="74210"/>
                  </a:lnTo>
                  <a:lnTo>
                    <a:pt x="267423" y="52386"/>
                  </a:lnTo>
                  <a:lnTo>
                    <a:pt x="308096" y="34072"/>
                  </a:lnTo>
                  <a:lnTo>
                    <a:pt x="350645" y="19471"/>
                  </a:lnTo>
                  <a:lnTo>
                    <a:pt x="394865" y="8790"/>
                  </a:lnTo>
                  <a:lnTo>
                    <a:pt x="440552" y="2231"/>
                  </a:lnTo>
                  <a:lnTo>
                    <a:pt x="487502" y="0"/>
                  </a:lnTo>
                  <a:lnTo>
                    <a:pt x="534451" y="2231"/>
                  </a:lnTo>
                  <a:lnTo>
                    <a:pt x="580138" y="8790"/>
                  </a:lnTo>
                  <a:lnTo>
                    <a:pt x="624359" y="19471"/>
                  </a:lnTo>
                  <a:lnTo>
                    <a:pt x="666907" y="34072"/>
                  </a:lnTo>
                  <a:lnTo>
                    <a:pt x="707581" y="52386"/>
                  </a:lnTo>
                  <a:lnTo>
                    <a:pt x="746174" y="74210"/>
                  </a:lnTo>
                  <a:lnTo>
                    <a:pt x="782483" y="99340"/>
                  </a:lnTo>
                  <a:lnTo>
                    <a:pt x="816304" y="127571"/>
                  </a:lnTo>
                  <a:lnTo>
                    <a:pt x="847433" y="158699"/>
                  </a:lnTo>
                  <a:lnTo>
                    <a:pt x="875664" y="192520"/>
                  </a:lnTo>
                  <a:lnTo>
                    <a:pt x="900793" y="228829"/>
                  </a:lnTo>
                  <a:lnTo>
                    <a:pt x="922618" y="267423"/>
                  </a:lnTo>
                  <a:lnTo>
                    <a:pt x="940932" y="308096"/>
                  </a:lnTo>
                  <a:lnTo>
                    <a:pt x="955532" y="350645"/>
                  </a:lnTo>
                  <a:lnTo>
                    <a:pt x="966214" y="394865"/>
                  </a:lnTo>
                  <a:lnTo>
                    <a:pt x="972772" y="440552"/>
                  </a:lnTo>
                  <a:lnTo>
                    <a:pt x="975004" y="487502"/>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49" name="Graphic 9">
              <a:extLst>
                <a:ext uri="{FF2B5EF4-FFF2-40B4-BE49-F238E27FC236}">
                  <a16:creationId xmlns:a16="http://schemas.microsoft.com/office/drawing/2014/main" id="{531A4960-14EF-CC0B-B734-45F410187A0F}"/>
                </a:ext>
              </a:extLst>
            </p:cNvPr>
            <p:cNvSpPr/>
            <p:nvPr/>
          </p:nvSpPr>
          <p:spPr>
            <a:xfrm>
              <a:off x="6146877" y="4614527"/>
              <a:ext cx="92710" cy="1270"/>
            </a:xfrm>
            <a:custGeom>
              <a:avLst/>
              <a:gdLst/>
              <a:ahLst/>
              <a:cxnLst/>
              <a:rect l="l" t="t" r="r" b="b"/>
              <a:pathLst>
                <a:path w="92710" h="635">
                  <a:moveTo>
                    <a:pt x="92671" y="0"/>
                  </a:moveTo>
                  <a:lnTo>
                    <a:pt x="0" y="114"/>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50" name="Graphic 10">
              <a:extLst>
                <a:ext uri="{FF2B5EF4-FFF2-40B4-BE49-F238E27FC236}">
                  <a16:creationId xmlns:a16="http://schemas.microsoft.com/office/drawing/2014/main" id="{54DE7BDD-D261-C2DE-D6C5-08A5C5CBC344}"/>
                </a:ext>
              </a:extLst>
            </p:cNvPr>
            <p:cNvSpPr/>
            <p:nvPr/>
          </p:nvSpPr>
          <p:spPr>
            <a:xfrm>
              <a:off x="139587" y="3175"/>
              <a:ext cx="6350" cy="1264920"/>
            </a:xfrm>
            <a:custGeom>
              <a:avLst/>
              <a:gdLst/>
              <a:ahLst/>
              <a:cxnLst/>
              <a:rect l="l" t="t" r="r" b="b"/>
              <a:pathLst>
                <a:path w="6350" h="1264920">
                  <a:moveTo>
                    <a:pt x="6349" y="1264762"/>
                  </a:moveTo>
                  <a:lnTo>
                    <a:pt x="0" y="1264762"/>
                  </a:lnTo>
                  <a:lnTo>
                    <a:pt x="0" y="0"/>
                  </a:lnTo>
                  <a:lnTo>
                    <a:pt x="6349" y="0"/>
                  </a:lnTo>
                  <a:lnTo>
                    <a:pt x="6349" y="1264762"/>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651" name="Graphic 11">
              <a:extLst>
                <a:ext uri="{FF2B5EF4-FFF2-40B4-BE49-F238E27FC236}">
                  <a16:creationId xmlns:a16="http://schemas.microsoft.com/office/drawing/2014/main" id="{D1FBFEC7-EE62-9101-3CCB-5B74B07FE642}"/>
                </a:ext>
              </a:extLst>
            </p:cNvPr>
            <p:cNvSpPr/>
            <p:nvPr/>
          </p:nvSpPr>
          <p:spPr>
            <a:xfrm>
              <a:off x="3460839" y="3175"/>
              <a:ext cx="15240" cy="86360"/>
            </a:xfrm>
            <a:custGeom>
              <a:avLst/>
              <a:gdLst/>
              <a:ahLst/>
              <a:cxnLst/>
              <a:rect l="l" t="t" r="r" b="b"/>
              <a:pathLst>
                <a:path w="15240" h="86360">
                  <a:moveTo>
                    <a:pt x="0" y="0"/>
                  </a:moveTo>
                  <a:lnTo>
                    <a:pt x="0" y="85897"/>
                  </a:lnTo>
                  <a:lnTo>
                    <a:pt x="14998" y="85897"/>
                  </a:lnTo>
                  <a:lnTo>
                    <a:pt x="14998"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52" name="Graphic 12">
              <a:extLst>
                <a:ext uri="{FF2B5EF4-FFF2-40B4-BE49-F238E27FC236}">
                  <a16:creationId xmlns:a16="http://schemas.microsoft.com/office/drawing/2014/main" id="{D09C4C86-BB19-4930-D3CC-FCF69C81FB75}"/>
                </a:ext>
              </a:extLst>
            </p:cNvPr>
            <p:cNvSpPr/>
            <p:nvPr/>
          </p:nvSpPr>
          <p:spPr>
            <a:xfrm>
              <a:off x="142762" y="99296"/>
              <a:ext cx="6004560" cy="1270"/>
            </a:xfrm>
            <a:custGeom>
              <a:avLst/>
              <a:gdLst/>
              <a:ahLst/>
              <a:cxnLst/>
              <a:rect l="l" t="t" r="r" b="b"/>
              <a:pathLst>
                <a:path w="6004560">
                  <a:moveTo>
                    <a:pt x="0" y="0"/>
                  </a:moveTo>
                  <a:lnTo>
                    <a:pt x="600412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53" name="Graphic 13">
              <a:extLst>
                <a:ext uri="{FF2B5EF4-FFF2-40B4-BE49-F238E27FC236}">
                  <a16:creationId xmlns:a16="http://schemas.microsoft.com/office/drawing/2014/main" id="{1D193743-C68F-048B-0EEB-B897213934EE}"/>
                </a:ext>
              </a:extLst>
            </p:cNvPr>
            <p:cNvSpPr/>
            <p:nvPr/>
          </p:nvSpPr>
          <p:spPr>
            <a:xfrm>
              <a:off x="142763" y="4577138"/>
              <a:ext cx="6004560" cy="75565"/>
            </a:xfrm>
            <a:custGeom>
              <a:avLst/>
              <a:gdLst/>
              <a:ahLst/>
              <a:cxnLst/>
              <a:rect l="l" t="t" r="r" b="b"/>
              <a:pathLst>
                <a:path w="6004560" h="75565">
                  <a:moveTo>
                    <a:pt x="0" y="0"/>
                  </a:moveTo>
                  <a:lnTo>
                    <a:pt x="6004088" y="0"/>
                  </a:lnTo>
                  <a:lnTo>
                    <a:pt x="6004127" y="75006"/>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54" name="Graphic 14">
              <a:extLst>
                <a:ext uri="{FF2B5EF4-FFF2-40B4-BE49-F238E27FC236}">
                  <a16:creationId xmlns:a16="http://schemas.microsoft.com/office/drawing/2014/main" id="{88A73DCC-4C68-61CC-E51E-B225E374161B}"/>
                </a:ext>
              </a:extLst>
            </p:cNvPr>
            <p:cNvSpPr/>
            <p:nvPr/>
          </p:nvSpPr>
          <p:spPr>
            <a:xfrm>
              <a:off x="3341675" y="4652145"/>
              <a:ext cx="15240" cy="10160"/>
            </a:xfrm>
            <a:custGeom>
              <a:avLst/>
              <a:gdLst/>
              <a:ahLst/>
              <a:cxnLst/>
              <a:rect l="l" t="t" r="r" b="b"/>
              <a:pathLst>
                <a:path w="15240" h="10160">
                  <a:moveTo>
                    <a:pt x="15011" y="10126"/>
                  </a:moveTo>
                  <a:lnTo>
                    <a:pt x="15011" y="0"/>
                  </a:lnTo>
                  <a:lnTo>
                    <a:pt x="0" y="0"/>
                  </a:lnTo>
                  <a:lnTo>
                    <a:pt x="0" y="10126"/>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55" name="Graphic 15">
              <a:extLst>
                <a:ext uri="{FF2B5EF4-FFF2-40B4-BE49-F238E27FC236}">
                  <a16:creationId xmlns:a16="http://schemas.microsoft.com/office/drawing/2014/main" id="{4EEA9C91-386B-37CA-43A0-9A974030E3A1}"/>
                </a:ext>
              </a:extLst>
            </p:cNvPr>
            <p:cNvSpPr/>
            <p:nvPr/>
          </p:nvSpPr>
          <p:spPr>
            <a:xfrm>
              <a:off x="64588" y="3175"/>
              <a:ext cx="6350" cy="1264920"/>
            </a:xfrm>
            <a:custGeom>
              <a:avLst/>
              <a:gdLst/>
              <a:ahLst/>
              <a:cxnLst/>
              <a:rect l="l" t="t" r="r" b="b"/>
              <a:pathLst>
                <a:path w="6350" h="1264920">
                  <a:moveTo>
                    <a:pt x="6349" y="1264762"/>
                  </a:moveTo>
                  <a:lnTo>
                    <a:pt x="0" y="1264762"/>
                  </a:lnTo>
                  <a:lnTo>
                    <a:pt x="0" y="0"/>
                  </a:lnTo>
                  <a:lnTo>
                    <a:pt x="6349" y="0"/>
                  </a:lnTo>
                  <a:lnTo>
                    <a:pt x="6349" y="1264762"/>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656" name="Graphic 16">
              <a:extLst>
                <a:ext uri="{FF2B5EF4-FFF2-40B4-BE49-F238E27FC236}">
                  <a16:creationId xmlns:a16="http://schemas.microsoft.com/office/drawing/2014/main" id="{EE6409AF-EC77-69F5-62CC-0E63ADB60C1B}"/>
                </a:ext>
              </a:extLst>
            </p:cNvPr>
            <p:cNvSpPr/>
            <p:nvPr/>
          </p:nvSpPr>
          <p:spPr>
            <a:xfrm>
              <a:off x="142763" y="2364429"/>
              <a:ext cx="1270" cy="2212975"/>
            </a:xfrm>
            <a:custGeom>
              <a:avLst/>
              <a:gdLst/>
              <a:ahLst/>
              <a:cxnLst/>
              <a:rect l="l" t="t" r="r" b="b"/>
              <a:pathLst>
                <a:path h="2212975">
                  <a:moveTo>
                    <a:pt x="0" y="0"/>
                  </a:moveTo>
                  <a:lnTo>
                    <a:pt x="0" y="2212708"/>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57" name="Graphic 17">
              <a:extLst>
                <a:ext uri="{FF2B5EF4-FFF2-40B4-BE49-F238E27FC236}">
                  <a16:creationId xmlns:a16="http://schemas.microsoft.com/office/drawing/2014/main" id="{8C6709CA-4EB2-BC87-29BC-396AFB181F9D}"/>
                </a:ext>
              </a:extLst>
            </p:cNvPr>
            <p:cNvSpPr/>
            <p:nvPr/>
          </p:nvSpPr>
          <p:spPr>
            <a:xfrm>
              <a:off x="590458" y="4652144"/>
              <a:ext cx="19050" cy="10160"/>
            </a:xfrm>
            <a:custGeom>
              <a:avLst/>
              <a:gdLst/>
              <a:ahLst/>
              <a:cxnLst/>
              <a:rect l="l" t="t" r="r" b="b"/>
              <a:pathLst>
                <a:path w="19050" h="10160">
                  <a:moveTo>
                    <a:pt x="19049" y="10127"/>
                  </a:moveTo>
                  <a:lnTo>
                    <a:pt x="19050" y="0"/>
                  </a:lnTo>
                  <a:lnTo>
                    <a:pt x="0" y="0"/>
                  </a:lnTo>
                  <a:lnTo>
                    <a:pt x="0" y="10127"/>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58" name="Graphic 18">
              <a:extLst>
                <a:ext uri="{FF2B5EF4-FFF2-40B4-BE49-F238E27FC236}">
                  <a16:creationId xmlns:a16="http://schemas.microsoft.com/office/drawing/2014/main" id="{FBD54657-1173-EA3C-004B-B24B1A78E828}"/>
                </a:ext>
              </a:extLst>
            </p:cNvPr>
            <p:cNvSpPr/>
            <p:nvPr/>
          </p:nvSpPr>
          <p:spPr>
            <a:xfrm>
              <a:off x="64588" y="2364429"/>
              <a:ext cx="6350" cy="2298065"/>
            </a:xfrm>
            <a:custGeom>
              <a:avLst/>
              <a:gdLst/>
              <a:ahLst/>
              <a:cxnLst/>
              <a:rect l="l" t="t" r="r" b="b"/>
              <a:pathLst>
                <a:path w="6350" h="2298065">
                  <a:moveTo>
                    <a:pt x="6349" y="2297841"/>
                  </a:moveTo>
                  <a:lnTo>
                    <a:pt x="0" y="2297841"/>
                  </a:lnTo>
                  <a:lnTo>
                    <a:pt x="0" y="0"/>
                  </a:lnTo>
                  <a:lnTo>
                    <a:pt x="6349" y="0"/>
                  </a:lnTo>
                  <a:lnTo>
                    <a:pt x="6349" y="2297841"/>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659" name="Graphic 19">
              <a:extLst>
                <a:ext uri="{FF2B5EF4-FFF2-40B4-BE49-F238E27FC236}">
                  <a16:creationId xmlns:a16="http://schemas.microsoft.com/office/drawing/2014/main" id="{731AC171-1BAC-95BA-9D86-93FFC5112749}"/>
                </a:ext>
              </a:extLst>
            </p:cNvPr>
            <p:cNvSpPr/>
            <p:nvPr/>
          </p:nvSpPr>
          <p:spPr>
            <a:xfrm>
              <a:off x="3175" y="4144334"/>
              <a:ext cx="64769" cy="15240"/>
            </a:xfrm>
            <a:custGeom>
              <a:avLst/>
              <a:gdLst/>
              <a:ahLst/>
              <a:cxnLst/>
              <a:rect l="l" t="t" r="r" b="b"/>
              <a:pathLst>
                <a:path w="64769" h="15240">
                  <a:moveTo>
                    <a:pt x="0" y="14998"/>
                  </a:moveTo>
                  <a:lnTo>
                    <a:pt x="64375" y="14998"/>
                  </a:lnTo>
                  <a:lnTo>
                    <a:pt x="64375" y="0"/>
                  </a:ln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60" name="Graphic 20">
              <a:extLst>
                <a:ext uri="{FF2B5EF4-FFF2-40B4-BE49-F238E27FC236}">
                  <a16:creationId xmlns:a16="http://schemas.microsoft.com/office/drawing/2014/main" id="{E138E009-BE31-89AC-BBCC-516FB44803E7}"/>
                </a:ext>
              </a:extLst>
            </p:cNvPr>
            <p:cNvSpPr/>
            <p:nvPr/>
          </p:nvSpPr>
          <p:spPr>
            <a:xfrm>
              <a:off x="142763" y="3463995"/>
              <a:ext cx="457200" cy="1270"/>
            </a:xfrm>
            <a:custGeom>
              <a:avLst/>
              <a:gdLst/>
              <a:ahLst/>
              <a:cxnLst/>
              <a:rect l="l" t="t" r="r" b="b"/>
              <a:pathLst>
                <a:path w="457200">
                  <a:moveTo>
                    <a:pt x="457197"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61" name="Graphic 21">
              <a:extLst>
                <a:ext uri="{FF2B5EF4-FFF2-40B4-BE49-F238E27FC236}">
                  <a16:creationId xmlns:a16="http://schemas.microsoft.com/office/drawing/2014/main" id="{9814B3BE-115F-77C8-CDDF-051614C26662}"/>
                </a:ext>
              </a:extLst>
            </p:cNvPr>
            <p:cNvSpPr/>
            <p:nvPr/>
          </p:nvSpPr>
          <p:spPr>
            <a:xfrm>
              <a:off x="142763" y="2997296"/>
              <a:ext cx="419100" cy="19050"/>
            </a:xfrm>
            <a:custGeom>
              <a:avLst/>
              <a:gdLst/>
              <a:ahLst/>
              <a:cxnLst/>
              <a:rect l="l" t="t" r="r" b="b"/>
              <a:pathLst>
                <a:path w="419100" h="19050">
                  <a:moveTo>
                    <a:pt x="419088" y="0"/>
                  </a:moveTo>
                  <a:lnTo>
                    <a:pt x="0" y="0"/>
                  </a:lnTo>
                  <a:lnTo>
                    <a:pt x="0" y="19050"/>
                  </a:lnTo>
                  <a:lnTo>
                    <a:pt x="419088" y="19050"/>
                  </a:lnTo>
                  <a:lnTo>
                    <a:pt x="419088"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62" name="Graphic 22">
              <a:extLst>
                <a:ext uri="{FF2B5EF4-FFF2-40B4-BE49-F238E27FC236}">
                  <a16:creationId xmlns:a16="http://schemas.microsoft.com/office/drawing/2014/main" id="{097B6692-4C24-4382-A226-CACD32CEB5DE}"/>
                </a:ext>
              </a:extLst>
            </p:cNvPr>
            <p:cNvSpPr/>
            <p:nvPr/>
          </p:nvSpPr>
          <p:spPr>
            <a:xfrm>
              <a:off x="676160" y="3389040"/>
              <a:ext cx="391795" cy="19050"/>
            </a:xfrm>
            <a:custGeom>
              <a:avLst/>
              <a:gdLst/>
              <a:ahLst/>
              <a:cxnLst/>
              <a:rect l="l" t="t" r="r" b="b"/>
              <a:pathLst>
                <a:path w="391795" h="19050">
                  <a:moveTo>
                    <a:pt x="0" y="0"/>
                  </a:moveTo>
                  <a:lnTo>
                    <a:pt x="0" y="19050"/>
                  </a:lnTo>
                  <a:lnTo>
                    <a:pt x="391770" y="19050"/>
                  </a:lnTo>
                  <a:lnTo>
                    <a:pt x="391770"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63" name="Graphic 23">
              <a:extLst>
                <a:ext uri="{FF2B5EF4-FFF2-40B4-BE49-F238E27FC236}">
                  <a16:creationId xmlns:a16="http://schemas.microsoft.com/office/drawing/2014/main" id="{DA470DA7-CC80-F97E-00D5-57FDB4ACEE85}"/>
                </a:ext>
              </a:extLst>
            </p:cNvPr>
            <p:cNvSpPr/>
            <p:nvPr/>
          </p:nvSpPr>
          <p:spPr>
            <a:xfrm>
              <a:off x="672303" y="3006821"/>
              <a:ext cx="396240" cy="391795"/>
            </a:xfrm>
            <a:custGeom>
              <a:avLst/>
              <a:gdLst/>
              <a:ahLst/>
              <a:cxnLst/>
              <a:rect l="l" t="t" r="r" b="b"/>
              <a:pathLst>
                <a:path w="396240" h="391795">
                  <a:moveTo>
                    <a:pt x="395627" y="391744"/>
                  </a:moveTo>
                  <a:lnTo>
                    <a:pt x="393087" y="347230"/>
                  </a:lnTo>
                  <a:lnTo>
                    <a:pt x="385505" y="303288"/>
                  </a:lnTo>
                  <a:lnTo>
                    <a:pt x="372983" y="260489"/>
                  </a:lnTo>
                  <a:lnTo>
                    <a:pt x="355673" y="219392"/>
                  </a:lnTo>
                  <a:lnTo>
                    <a:pt x="333804" y="180517"/>
                  </a:lnTo>
                  <a:lnTo>
                    <a:pt x="307667" y="144399"/>
                  </a:lnTo>
                  <a:lnTo>
                    <a:pt x="277594" y="111467"/>
                  </a:lnTo>
                  <a:lnTo>
                    <a:pt x="243964" y="82181"/>
                  </a:lnTo>
                  <a:lnTo>
                    <a:pt x="207228" y="56896"/>
                  </a:lnTo>
                  <a:lnTo>
                    <a:pt x="167858" y="35953"/>
                  </a:lnTo>
                  <a:lnTo>
                    <a:pt x="126363" y="19621"/>
                  </a:lnTo>
                  <a:lnTo>
                    <a:pt x="83281" y="8115"/>
                  </a:lnTo>
                  <a:lnTo>
                    <a:pt x="39170" y="1574"/>
                  </a:ln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64" name="Graphic 24">
              <a:extLst>
                <a:ext uri="{FF2B5EF4-FFF2-40B4-BE49-F238E27FC236}">
                  <a16:creationId xmlns:a16="http://schemas.microsoft.com/office/drawing/2014/main" id="{087C17B9-D4EE-5D71-3B80-F56C638D468B}"/>
                </a:ext>
              </a:extLst>
            </p:cNvPr>
            <p:cNvSpPr/>
            <p:nvPr/>
          </p:nvSpPr>
          <p:spPr>
            <a:xfrm>
              <a:off x="599960" y="2615026"/>
              <a:ext cx="75565" cy="1270"/>
            </a:xfrm>
            <a:custGeom>
              <a:avLst/>
              <a:gdLst/>
              <a:ahLst/>
              <a:cxnLst/>
              <a:rect l="l" t="t" r="r" b="b"/>
              <a:pathLst>
                <a:path w="75565">
                  <a:moveTo>
                    <a:pt x="74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65" name="Graphic 25">
              <a:extLst>
                <a:ext uri="{FF2B5EF4-FFF2-40B4-BE49-F238E27FC236}">
                  <a16:creationId xmlns:a16="http://schemas.microsoft.com/office/drawing/2014/main" id="{557F054A-B258-CA3D-A5F4-558C54798E7A}"/>
                </a:ext>
              </a:extLst>
            </p:cNvPr>
            <p:cNvSpPr/>
            <p:nvPr/>
          </p:nvSpPr>
          <p:spPr>
            <a:xfrm>
              <a:off x="676160" y="2605501"/>
              <a:ext cx="391795" cy="19050"/>
            </a:xfrm>
            <a:custGeom>
              <a:avLst/>
              <a:gdLst/>
              <a:ahLst/>
              <a:cxnLst/>
              <a:rect l="l" t="t" r="r" b="b"/>
              <a:pathLst>
                <a:path w="391795" h="19050">
                  <a:moveTo>
                    <a:pt x="0" y="0"/>
                  </a:moveTo>
                  <a:lnTo>
                    <a:pt x="0" y="19050"/>
                  </a:lnTo>
                  <a:lnTo>
                    <a:pt x="391770" y="19050"/>
                  </a:lnTo>
                  <a:lnTo>
                    <a:pt x="391770"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69" name="Graphic 26">
              <a:extLst>
                <a:ext uri="{FF2B5EF4-FFF2-40B4-BE49-F238E27FC236}">
                  <a16:creationId xmlns:a16="http://schemas.microsoft.com/office/drawing/2014/main" id="{B80BB8A4-D15E-CA74-2361-F91ED0A0BA35}"/>
                </a:ext>
              </a:extLst>
            </p:cNvPr>
            <p:cNvSpPr/>
            <p:nvPr/>
          </p:nvSpPr>
          <p:spPr>
            <a:xfrm>
              <a:off x="672303" y="2615025"/>
              <a:ext cx="396240" cy="391795"/>
            </a:xfrm>
            <a:custGeom>
              <a:avLst/>
              <a:gdLst/>
              <a:ahLst/>
              <a:cxnLst/>
              <a:rect l="l" t="t" r="r" b="b"/>
              <a:pathLst>
                <a:path w="396240" h="391795">
                  <a:moveTo>
                    <a:pt x="0" y="391756"/>
                  </a:moveTo>
                  <a:lnTo>
                    <a:pt x="44543" y="389661"/>
                  </a:lnTo>
                  <a:lnTo>
                    <a:pt x="88560" y="382511"/>
                  </a:lnTo>
                  <a:lnTo>
                    <a:pt x="131480" y="370408"/>
                  </a:lnTo>
                  <a:lnTo>
                    <a:pt x="172745" y="353504"/>
                  </a:lnTo>
                  <a:lnTo>
                    <a:pt x="211823" y="332016"/>
                  </a:lnTo>
                  <a:lnTo>
                    <a:pt x="248206" y="306235"/>
                  </a:lnTo>
                  <a:lnTo>
                    <a:pt x="281429" y="276479"/>
                  </a:lnTo>
                  <a:lnTo>
                    <a:pt x="311045" y="243154"/>
                  </a:lnTo>
                  <a:lnTo>
                    <a:pt x="336687" y="206667"/>
                  </a:lnTo>
                  <a:lnTo>
                    <a:pt x="358010" y="167500"/>
                  </a:lnTo>
                  <a:lnTo>
                    <a:pt x="374761" y="126174"/>
                  </a:lnTo>
                  <a:lnTo>
                    <a:pt x="386687" y="83197"/>
                  </a:lnTo>
                  <a:lnTo>
                    <a:pt x="393659" y="39154"/>
                  </a:lnTo>
                  <a:lnTo>
                    <a:pt x="39562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04" name="Graphic 27">
              <a:extLst>
                <a:ext uri="{FF2B5EF4-FFF2-40B4-BE49-F238E27FC236}">
                  <a16:creationId xmlns:a16="http://schemas.microsoft.com/office/drawing/2014/main" id="{47FDD993-6AC5-7832-A412-D9543EFEC591}"/>
                </a:ext>
              </a:extLst>
            </p:cNvPr>
            <p:cNvSpPr/>
            <p:nvPr/>
          </p:nvSpPr>
          <p:spPr>
            <a:xfrm>
              <a:off x="599960" y="2549595"/>
              <a:ext cx="1270" cy="66040"/>
            </a:xfrm>
            <a:custGeom>
              <a:avLst/>
              <a:gdLst/>
              <a:ahLst/>
              <a:cxnLst/>
              <a:rect l="l" t="t" r="r" b="b"/>
              <a:pathLst>
                <a:path h="66040">
                  <a:moveTo>
                    <a:pt x="0" y="0"/>
                  </a:moveTo>
                  <a:lnTo>
                    <a:pt x="0" y="6543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05" name="Graphic 28">
              <a:extLst>
                <a:ext uri="{FF2B5EF4-FFF2-40B4-BE49-F238E27FC236}">
                  <a16:creationId xmlns:a16="http://schemas.microsoft.com/office/drawing/2014/main" id="{BDAB8D37-EFB7-E574-AB4B-E3CC51D11F93}"/>
                </a:ext>
              </a:extLst>
            </p:cNvPr>
            <p:cNvSpPr/>
            <p:nvPr/>
          </p:nvSpPr>
          <p:spPr>
            <a:xfrm>
              <a:off x="674960" y="2549595"/>
              <a:ext cx="1270" cy="66040"/>
            </a:xfrm>
            <a:custGeom>
              <a:avLst/>
              <a:gdLst/>
              <a:ahLst/>
              <a:cxnLst/>
              <a:rect l="l" t="t" r="r" b="b"/>
              <a:pathLst>
                <a:path h="66040">
                  <a:moveTo>
                    <a:pt x="0" y="0"/>
                  </a:moveTo>
                  <a:lnTo>
                    <a:pt x="0" y="6543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06" name="Graphic 29">
              <a:extLst>
                <a:ext uri="{FF2B5EF4-FFF2-40B4-BE49-F238E27FC236}">
                  <a16:creationId xmlns:a16="http://schemas.microsoft.com/office/drawing/2014/main" id="{92F6D854-8A1B-B8EA-FACA-AAF9CDDB11AA}"/>
                </a:ext>
              </a:extLst>
            </p:cNvPr>
            <p:cNvSpPr/>
            <p:nvPr/>
          </p:nvSpPr>
          <p:spPr>
            <a:xfrm>
              <a:off x="561851" y="3006821"/>
              <a:ext cx="1270" cy="457200"/>
            </a:xfrm>
            <a:custGeom>
              <a:avLst/>
              <a:gdLst/>
              <a:ahLst/>
              <a:cxnLst/>
              <a:rect l="l" t="t" r="r" b="b"/>
              <a:pathLst>
                <a:path h="457200">
                  <a:moveTo>
                    <a:pt x="0" y="457174"/>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07" name="Graphic 30">
              <a:extLst>
                <a:ext uri="{FF2B5EF4-FFF2-40B4-BE49-F238E27FC236}">
                  <a16:creationId xmlns:a16="http://schemas.microsoft.com/office/drawing/2014/main" id="{28A254B1-DEDD-83E3-EBA7-89826438B8B6}"/>
                </a:ext>
              </a:extLst>
            </p:cNvPr>
            <p:cNvSpPr/>
            <p:nvPr/>
          </p:nvSpPr>
          <p:spPr>
            <a:xfrm>
              <a:off x="509092" y="2549595"/>
              <a:ext cx="1270" cy="457834"/>
            </a:xfrm>
            <a:custGeom>
              <a:avLst/>
              <a:gdLst/>
              <a:ahLst/>
              <a:cxnLst/>
              <a:rect l="l" t="t" r="r" b="b"/>
              <a:pathLst>
                <a:path h="457834">
                  <a:moveTo>
                    <a:pt x="0" y="457225"/>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08" name="Graphic 31">
              <a:extLst>
                <a:ext uri="{FF2B5EF4-FFF2-40B4-BE49-F238E27FC236}">
                  <a16:creationId xmlns:a16="http://schemas.microsoft.com/office/drawing/2014/main" id="{783DA299-BDD6-A604-2FF7-F40A60611918}"/>
                </a:ext>
              </a:extLst>
            </p:cNvPr>
            <p:cNvSpPr/>
            <p:nvPr/>
          </p:nvSpPr>
          <p:spPr>
            <a:xfrm>
              <a:off x="142763" y="3463995"/>
              <a:ext cx="457200" cy="1270"/>
            </a:xfrm>
            <a:custGeom>
              <a:avLst/>
              <a:gdLst/>
              <a:ahLst/>
              <a:cxnLst/>
              <a:rect l="l" t="t" r="r" b="b"/>
              <a:pathLst>
                <a:path w="457200">
                  <a:moveTo>
                    <a:pt x="0" y="0"/>
                  </a:moveTo>
                  <a:lnTo>
                    <a:pt x="45719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09" name="Graphic 32">
              <a:extLst>
                <a:ext uri="{FF2B5EF4-FFF2-40B4-BE49-F238E27FC236}">
                  <a16:creationId xmlns:a16="http://schemas.microsoft.com/office/drawing/2014/main" id="{2ED97459-9885-3FAB-37C3-1DBB0B448167}"/>
                </a:ext>
              </a:extLst>
            </p:cNvPr>
            <p:cNvSpPr/>
            <p:nvPr/>
          </p:nvSpPr>
          <p:spPr>
            <a:xfrm>
              <a:off x="142763" y="3539002"/>
              <a:ext cx="532765" cy="1270"/>
            </a:xfrm>
            <a:custGeom>
              <a:avLst/>
              <a:gdLst/>
              <a:ahLst/>
              <a:cxnLst/>
              <a:rect l="l" t="t" r="r" b="b"/>
              <a:pathLst>
                <a:path w="532765">
                  <a:moveTo>
                    <a:pt x="0" y="0"/>
                  </a:moveTo>
                  <a:lnTo>
                    <a:pt x="53219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10" name="Graphic 33">
              <a:extLst>
                <a:ext uri="{FF2B5EF4-FFF2-40B4-BE49-F238E27FC236}">
                  <a16:creationId xmlns:a16="http://schemas.microsoft.com/office/drawing/2014/main" id="{B38A40E6-B78D-8184-A52C-0108609D493C}"/>
                </a:ext>
              </a:extLst>
            </p:cNvPr>
            <p:cNvSpPr/>
            <p:nvPr/>
          </p:nvSpPr>
          <p:spPr>
            <a:xfrm>
              <a:off x="335255" y="2549595"/>
              <a:ext cx="1270" cy="457834"/>
            </a:xfrm>
            <a:custGeom>
              <a:avLst/>
              <a:gdLst/>
              <a:ahLst/>
              <a:cxnLst/>
              <a:rect l="l" t="t" r="r" b="b"/>
              <a:pathLst>
                <a:path h="457834">
                  <a:moveTo>
                    <a:pt x="0" y="457225"/>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11" name="Graphic 34">
              <a:extLst>
                <a:ext uri="{FF2B5EF4-FFF2-40B4-BE49-F238E27FC236}">
                  <a16:creationId xmlns:a16="http://schemas.microsoft.com/office/drawing/2014/main" id="{5C76483E-4D46-B537-F26D-5223E7D46E07}"/>
                </a:ext>
              </a:extLst>
            </p:cNvPr>
            <p:cNvSpPr/>
            <p:nvPr/>
          </p:nvSpPr>
          <p:spPr>
            <a:xfrm>
              <a:off x="322154" y="2549595"/>
              <a:ext cx="1270" cy="457834"/>
            </a:xfrm>
            <a:custGeom>
              <a:avLst/>
              <a:gdLst/>
              <a:ahLst/>
              <a:cxnLst/>
              <a:rect l="l" t="t" r="r" b="b"/>
              <a:pathLst>
                <a:path h="457834">
                  <a:moveTo>
                    <a:pt x="0" y="457225"/>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12" name="Graphic 35">
              <a:extLst>
                <a:ext uri="{FF2B5EF4-FFF2-40B4-BE49-F238E27FC236}">
                  <a16:creationId xmlns:a16="http://schemas.microsoft.com/office/drawing/2014/main" id="{8840567F-923B-0313-F684-BF002513F2C2}"/>
                </a:ext>
              </a:extLst>
            </p:cNvPr>
            <p:cNvSpPr/>
            <p:nvPr/>
          </p:nvSpPr>
          <p:spPr>
            <a:xfrm>
              <a:off x="67763" y="2364429"/>
              <a:ext cx="75565" cy="1270"/>
            </a:xfrm>
            <a:custGeom>
              <a:avLst/>
              <a:gdLst/>
              <a:ahLst/>
              <a:cxnLst/>
              <a:rect l="l" t="t" r="r" b="b"/>
              <a:pathLst>
                <a:path w="75565">
                  <a:moveTo>
                    <a:pt x="74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13" name="Graphic 36">
              <a:extLst>
                <a:ext uri="{FF2B5EF4-FFF2-40B4-BE49-F238E27FC236}">
                  <a16:creationId xmlns:a16="http://schemas.microsoft.com/office/drawing/2014/main" id="{D904BC08-3362-E08D-6EA0-D9BE8DE924D4}"/>
                </a:ext>
              </a:extLst>
            </p:cNvPr>
            <p:cNvSpPr/>
            <p:nvPr/>
          </p:nvSpPr>
          <p:spPr>
            <a:xfrm>
              <a:off x="67763" y="2401932"/>
              <a:ext cx="75565" cy="1270"/>
            </a:xfrm>
            <a:custGeom>
              <a:avLst/>
              <a:gdLst/>
              <a:ahLst/>
              <a:cxnLst/>
              <a:rect l="l" t="t" r="r" b="b"/>
              <a:pathLst>
                <a:path w="75565">
                  <a:moveTo>
                    <a:pt x="74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14" name="Graphic 37">
              <a:extLst>
                <a:ext uri="{FF2B5EF4-FFF2-40B4-BE49-F238E27FC236}">
                  <a16:creationId xmlns:a16="http://schemas.microsoft.com/office/drawing/2014/main" id="{5B50382F-B4E5-6928-217A-4C5099FD0F21}"/>
                </a:ext>
              </a:extLst>
            </p:cNvPr>
            <p:cNvSpPr/>
            <p:nvPr/>
          </p:nvSpPr>
          <p:spPr>
            <a:xfrm>
              <a:off x="67763" y="1651934"/>
              <a:ext cx="1270" cy="38100"/>
            </a:xfrm>
            <a:custGeom>
              <a:avLst/>
              <a:gdLst/>
              <a:ahLst/>
              <a:cxnLst/>
              <a:rect l="l" t="t" r="r" b="b"/>
              <a:pathLst>
                <a:path h="38100">
                  <a:moveTo>
                    <a:pt x="0" y="37503"/>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15" name="Graphic 38">
              <a:extLst>
                <a:ext uri="{FF2B5EF4-FFF2-40B4-BE49-F238E27FC236}">
                  <a16:creationId xmlns:a16="http://schemas.microsoft.com/office/drawing/2014/main" id="{8656CABA-1D68-DE1F-835F-2C5AFFC9A1DD}"/>
                </a:ext>
              </a:extLst>
            </p:cNvPr>
            <p:cNvSpPr/>
            <p:nvPr/>
          </p:nvSpPr>
          <p:spPr>
            <a:xfrm>
              <a:off x="142763" y="1651934"/>
              <a:ext cx="1270" cy="38100"/>
            </a:xfrm>
            <a:custGeom>
              <a:avLst/>
              <a:gdLst/>
              <a:ahLst/>
              <a:cxnLst/>
              <a:rect l="l" t="t" r="r" b="b"/>
              <a:pathLst>
                <a:path h="38100">
                  <a:moveTo>
                    <a:pt x="0" y="37503"/>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16" name="Graphic 39">
              <a:extLst>
                <a:ext uri="{FF2B5EF4-FFF2-40B4-BE49-F238E27FC236}">
                  <a16:creationId xmlns:a16="http://schemas.microsoft.com/office/drawing/2014/main" id="{DC78C8B4-4B88-1A68-9711-7FD79747B182}"/>
                </a:ext>
              </a:extLst>
            </p:cNvPr>
            <p:cNvSpPr/>
            <p:nvPr/>
          </p:nvSpPr>
          <p:spPr>
            <a:xfrm>
              <a:off x="67763" y="1230434"/>
              <a:ext cx="75565" cy="1270"/>
            </a:xfrm>
            <a:custGeom>
              <a:avLst/>
              <a:gdLst/>
              <a:ahLst/>
              <a:cxnLst/>
              <a:rect l="l" t="t" r="r" b="b"/>
              <a:pathLst>
                <a:path w="75565">
                  <a:moveTo>
                    <a:pt x="74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17" name="Graphic 40">
              <a:extLst>
                <a:ext uri="{FF2B5EF4-FFF2-40B4-BE49-F238E27FC236}">
                  <a16:creationId xmlns:a16="http://schemas.microsoft.com/office/drawing/2014/main" id="{8FB81F36-CAC6-BD75-415E-CF93FED2B9FF}"/>
                </a:ext>
              </a:extLst>
            </p:cNvPr>
            <p:cNvSpPr/>
            <p:nvPr/>
          </p:nvSpPr>
          <p:spPr>
            <a:xfrm>
              <a:off x="142763" y="1689437"/>
              <a:ext cx="675005" cy="675005"/>
            </a:xfrm>
            <a:custGeom>
              <a:avLst/>
              <a:gdLst/>
              <a:ahLst/>
              <a:cxnLst/>
              <a:rect l="l" t="t" r="r" b="b"/>
              <a:pathLst>
                <a:path w="675005" h="675005">
                  <a:moveTo>
                    <a:pt x="674999" y="674992"/>
                  </a:moveTo>
                  <a:lnTo>
                    <a:pt x="672461" y="616508"/>
                  </a:lnTo>
                  <a:lnTo>
                    <a:pt x="664864" y="558457"/>
                  </a:lnTo>
                  <a:lnTo>
                    <a:pt x="652265" y="501281"/>
                  </a:lnTo>
                  <a:lnTo>
                    <a:pt x="634759" y="445414"/>
                  </a:lnTo>
                  <a:lnTo>
                    <a:pt x="612480" y="391287"/>
                  </a:lnTo>
                  <a:lnTo>
                    <a:pt x="585591" y="339280"/>
                  </a:lnTo>
                  <a:lnTo>
                    <a:pt x="554300" y="289801"/>
                  </a:lnTo>
                  <a:lnTo>
                    <a:pt x="518838" y="243217"/>
                  </a:lnTo>
                  <a:lnTo>
                    <a:pt x="479473" y="199885"/>
                  </a:lnTo>
                  <a:lnTo>
                    <a:pt x="436500" y="160121"/>
                  </a:lnTo>
                  <a:lnTo>
                    <a:pt x="390245" y="124244"/>
                  </a:lnTo>
                  <a:lnTo>
                    <a:pt x="341054" y="92494"/>
                  </a:lnTo>
                  <a:lnTo>
                    <a:pt x="289298" y="65138"/>
                  </a:lnTo>
                  <a:lnTo>
                    <a:pt x="235365" y="42354"/>
                  </a:lnTo>
                  <a:lnTo>
                    <a:pt x="179661" y="24345"/>
                  </a:lnTo>
                  <a:lnTo>
                    <a:pt x="122607" y="11226"/>
                  </a:lnTo>
                  <a:lnTo>
                    <a:pt x="64630" y="3098"/>
                  </a:lnTo>
                  <a:lnTo>
                    <a:pt x="6167" y="25"/>
                  </a:ln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18" name="Graphic 41">
              <a:extLst>
                <a:ext uri="{FF2B5EF4-FFF2-40B4-BE49-F238E27FC236}">
                  <a16:creationId xmlns:a16="http://schemas.microsoft.com/office/drawing/2014/main" id="{F13C5DAD-10A6-94AD-B120-4B8E13DB1C0F}"/>
                </a:ext>
              </a:extLst>
            </p:cNvPr>
            <p:cNvSpPr/>
            <p:nvPr/>
          </p:nvSpPr>
          <p:spPr>
            <a:xfrm>
              <a:off x="142763" y="2330685"/>
              <a:ext cx="675005" cy="34290"/>
            </a:xfrm>
            <a:custGeom>
              <a:avLst/>
              <a:gdLst/>
              <a:ahLst/>
              <a:cxnLst/>
              <a:rect l="l" t="t" r="r" b="b"/>
              <a:pathLst>
                <a:path w="675005" h="34290">
                  <a:moveTo>
                    <a:pt x="674998" y="0"/>
                  </a:moveTo>
                  <a:lnTo>
                    <a:pt x="674998" y="33743"/>
                  </a:lnTo>
                  <a:lnTo>
                    <a:pt x="0" y="33743"/>
                  </a:lnTo>
                  <a:lnTo>
                    <a:pt x="0" y="0"/>
                  </a:lnTo>
                  <a:lnTo>
                    <a:pt x="674998"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19" name="Graphic 42">
              <a:extLst>
                <a:ext uri="{FF2B5EF4-FFF2-40B4-BE49-F238E27FC236}">
                  <a16:creationId xmlns:a16="http://schemas.microsoft.com/office/drawing/2014/main" id="{75D8FC35-441E-CD6E-135D-93CBB2C4BB9D}"/>
                </a:ext>
              </a:extLst>
            </p:cNvPr>
            <p:cNvSpPr/>
            <p:nvPr/>
          </p:nvSpPr>
          <p:spPr>
            <a:xfrm>
              <a:off x="67763" y="1689437"/>
              <a:ext cx="75565" cy="1270"/>
            </a:xfrm>
            <a:custGeom>
              <a:avLst/>
              <a:gdLst/>
              <a:ahLst/>
              <a:cxnLst/>
              <a:rect l="l" t="t" r="r" b="b"/>
              <a:pathLst>
                <a:path w="75565">
                  <a:moveTo>
                    <a:pt x="74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20" name="Graphic 43">
              <a:extLst>
                <a:ext uri="{FF2B5EF4-FFF2-40B4-BE49-F238E27FC236}">
                  <a16:creationId xmlns:a16="http://schemas.microsoft.com/office/drawing/2014/main" id="{8091DFB9-3535-00D2-454B-8C5DD5EDC39D}"/>
                </a:ext>
              </a:extLst>
            </p:cNvPr>
            <p:cNvSpPr/>
            <p:nvPr/>
          </p:nvSpPr>
          <p:spPr>
            <a:xfrm>
              <a:off x="67763" y="1651933"/>
              <a:ext cx="75565" cy="1270"/>
            </a:xfrm>
            <a:custGeom>
              <a:avLst/>
              <a:gdLst/>
              <a:ahLst/>
              <a:cxnLst/>
              <a:rect l="l" t="t" r="r" b="b"/>
              <a:pathLst>
                <a:path w="75565">
                  <a:moveTo>
                    <a:pt x="74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21" name="Graphic 44">
              <a:extLst>
                <a:ext uri="{FF2B5EF4-FFF2-40B4-BE49-F238E27FC236}">
                  <a16:creationId xmlns:a16="http://schemas.microsoft.com/office/drawing/2014/main" id="{45A04D07-E19D-2299-8D16-3587A435088F}"/>
                </a:ext>
              </a:extLst>
            </p:cNvPr>
            <p:cNvSpPr/>
            <p:nvPr/>
          </p:nvSpPr>
          <p:spPr>
            <a:xfrm>
              <a:off x="97763" y="1267936"/>
              <a:ext cx="15240" cy="384175"/>
            </a:xfrm>
            <a:custGeom>
              <a:avLst/>
              <a:gdLst/>
              <a:ahLst/>
              <a:cxnLst/>
              <a:rect l="l" t="t" r="r" b="b"/>
              <a:pathLst>
                <a:path w="15240" h="384175">
                  <a:moveTo>
                    <a:pt x="0" y="0"/>
                  </a:moveTo>
                  <a:lnTo>
                    <a:pt x="0" y="383997"/>
                  </a:lnTo>
                  <a:lnTo>
                    <a:pt x="14998" y="383997"/>
                  </a:lnTo>
                  <a:lnTo>
                    <a:pt x="14998"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22" name="Graphic 45">
              <a:extLst>
                <a:ext uri="{FF2B5EF4-FFF2-40B4-BE49-F238E27FC236}">
                  <a16:creationId xmlns:a16="http://schemas.microsoft.com/office/drawing/2014/main" id="{0944FDE6-6729-9E0C-A676-9DDE47B7F25E}"/>
                </a:ext>
              </a:extLst>
            </p:cNvPr>
            <p:cNvSpPr/>
            <p:nvPr/>
          </p:nvSpPr>
          <p:spPr>
            <a:xfrm>
              <a:off x="3311678" y="2326939"/>
              <a:ext cx="1270" cy="75565"/>
            </a:xfrm>
            <a:custGeom>
              <a:avLst/>
              <a:gdLst/>
              <a:ahLst/>
              <a:cxnLst/>
              <a:rect l="l" t="t" r="r" b="b"/>
              <a:pathLst>
                <a:path h="75565">
                  <a:moveTo>
                    <a:pt x="0" y="74993"/>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23" name="Graphic 46">
              <a:extLst>
                <a:ext uri="{FF2B5EF4-FFF2-40B4-BE49-F238E27FC236}">
                  <a16:creationId xmlns:a16="http://schemas.microsoft.com/office/drawing/2014/main" id="{C062B018-5361-7ACF-0AD0-AF756DE92631}"/>
                </a:ext>
              </a:extLst>
            </p:cNvPr>
            <p:cNvSpPr/>
            <p:nvPr/>
          </p:nvSpPr>
          <p:spPr>
            <a:xfrm>
              <a:off x="3411932" y="1011561"/>
              <a:ext cx="15240" cy="757555"/>
            </a:xfrm>
            <a:custGeom>
              <a:avLst/>
              <a:gdLst/>
              <a:ahLst/>
              <a:cxnLst/>
              <a:rect l="l" t="t" r="r" b="b"/>
              <a:pathLst>
                <a:path w="15240" h="757555">
                  <a:moveTo>
                    <a:pt x="0" y="0"/>
                  </a:moveTo>
                  <a:lnTo>
                    <a:pt x="0" y="757491"/>
                  </a:lnTo>
                  <a:lnTo>
                    <a:pt x="14998" y="757491"/>
                  </a:lnTo>
                  <a:lnTo>
                    <a:pt x="14998"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24" name="Graphic 47">
              <a:extLst>
                <a:ext uri="{FF2B5EF4-FFF2-40B4-BE49-F238E27FC236}">
                  <a16:creationId xmlns:a16="http://schemas.microsoft.com/office/drawing/2014/main" id="{C741EFA8-E798-ADC3-19E6-3A836DA55866}"/>
                </a:ext>
              </a:extLst>
            </p:cNvPr>
            <p:cNvSpPr/>
            <p:nvPr/>
          </p:nvSpPr>
          <p:spPr>
            <a:xfrm>
              <a:off x="3341675" y="174289"/>
              <a:ext cx="15240" cy="1303020"/>
            </a:xfrm>
            <a:custGeom>
              <a:avLst/>
              <a:gdLst/>
              <a:ahLst/>
              <a:cxnLst/>
              <a:rect l="l" t="t" r="r" b="b"/>
              <a:pathLst>
                <a:path w="15240" h="1303020">
                  <a:moveTo>
                    <a:pt x="0" y="0"/>
                  </a:moveTo>
                  <a:lnTo>
                    <a:pt x="0" y="1302524"/>
                  </a:lnTo>
                  <a:lnTo>
                    <a:pt x="15011" y="1302524"/>
                  </a:lnTo>
                  <a:lnTo>
                    <a:pt x="15011"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25" name="Graphic 48">
              <a:extLst>
                <a:ext uri="{FF2B5EF4-FFF2-40B4-BE49-F238E27FC236}">
                  <a16:creationId xmlns:a16="http://schemas.microsoft.com/office/drawing/2014/main" id="{23B295C7-4177-CA09-07E7-3CC5FF5D4626}"/>
                </a:ext>
              </a:extLst>
            </p:cNvPr>
            <p:cNvSpPr/>
            <p:nvPr/>
          </p:nvSpPr>
          <p:spPr>
            <a:xfrm>
              <a:off x="3341675" y="3252045"/>
              <a:ext cx="15240" cy="1325245"/>
            </a:xfrm>
            <a:custGeom>
              <a:avLst/>
              <a:gdLst/>
              <a:ahLst/>
              <a:cxnLst/>
              <a:rect l="l" t="t" r="r" b="b"/>
              <a:pathLst>
                <a:path w="15240" h="1325245">
                  <a:moveTo>
                    <a:pt x="0" y="0"/>
                  </a:moveTo>
                  <a:lnTo>
                    <a:pt x="0" y="1325092"/>
                  </a:lnTo>
                  <a:lnTo>
                    <a:pt x="15011" y="1325092"/>
                  </a:lnTo>
                  <a:lnTo>
                    <a:pt x="15011"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26" name="Graphic 49">
              <a:extLst>
                <a:ext uri="{FF2B5EF4-FFF2-40B4-BE49-F238E27FC236}">
                  <a16:creationId xmlns:a16="http://schemas.microsoft.com/office/drawing/2014/main" id="{20646D96-5F3C-A8B8-4DB7-8AB3E4FEDA44}"/>
                </a:ext>
              </a:extLst>
            </p:cNvPr>
            <p:cNvSpPr/>
            <p:nvPr/>
          </p:nvSpPr>
          <p:spPr>
            <a:xfrm>
              <a:off x="3411932" y="3036666"/>
              <a:ext cx="15240" cy="757555"/>
            </a:xfrm>
            <a:custGeom>
              <a:avLst/>
              <a:gdLst/>
              <a:ahLst/>
              <a:cxnLst/>
              <a:rect l="l" t="t" r="r" b="b"/>
              <a:pathLst>
                <a:path w="15240" h="757555">
                  <a:moveTo>
                    <a:pt x="0" y="0"/>
                  </a:moveTo>
                  <a:lnTo>
                    <a:pt x="0" y="757491"/>
                  </a:lnTo>
                  <a:lnTo>
                    <a:pt x="14998" y="757491"/>
                  </a:lnTo>
                  <a:lnTo>
                    <a:pt x="14998"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27" name="Graphic 50">
              <a:extLst>
                <a:ext uri="{FF2B5EF4-FFF2-40B4-BE49-F238E27FC236}">
                  <a16:creationId xmlns:a16="http://schemas.microsoft.com/office/drawing/2014/main" id="{8F14E04F-D61B-CB67-103E-BE370C4FA98E}"/>
                </a:ext>
              </a:extLst>
            </p:cNvPr>
            <p:cNvSpPr/>
            <p:nvPr/>
          </p:nvSpPr>
          <p:spPr>
            <a:xfrm>
              <a:off x="674960" y="2474564"/>
              <a:ext cx="1270" cy="140970"/>
            </a:xfrm>
            <a:custGeom>
              <a:avLst/>
              <a:gdLst/>
              <a:ahLst/>
              <a:cxnLst/>
              <a:rect l="l" t="t" r="r" b="b"/>
              <a:pathLst>
                <a:path h="140970">
                  <a:moveTo>
                    <a:pt x="0" y="140423"/>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28" name="Graphic 51">
              <a:extLst>
                <a:ext uri="{FF2B5EF4-FFF2-40B4-BE49-F238E27FC236}">
                  <a16:creationId xmlns:a16="http://schemas.microsoft.com/office/drawing/2014/main" id="{2DA7F10B-2F4F-A012-44A2-7E865B2F7F79}"/>
                </a:ext>
              </a:extLst>
            </p:cNvPr>
            <p:cNvSpPr/>
            <p:nvPr/>
          </p:nvSpPr>
          <p:spPr>
            <a:xfrm>
              <a:off x="142763" y="2549557"/>
              <a:ext cx="457200" cy="1270"/>
            </a:xfrm>
            <a:custGeom>
              <a:avLst/>
              <a:gdLst/>
              <a:ahLst/>
              <a:cxnLst/>
              <a:rect l="l" t="t" r="r" b="b"/>
              <a:pathLst>
                <a:path w="457200">
                  <a:moveTo>
                    <a:pt x="0" y="0"/>
                  </a:moveTo>
                  <a:lnTo>
                    <a:pt x="45719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29" name="Graphic 52">
              <a:extLst>
                <a:ext uri="{FF2B5EF4-FFF2-40B4-BE49-F238E27FC236}">
                  <a16:creationId xmlns:a16="http://schemas.microsoft.com/office/drawing/2014/main" id="{011EE7B8-1F09-789F-F927-48EB2B2D91B7}"/>
                </a:ext>
              </a:extLst>
            </p:cNvPr>
            <p:cNvSpPr/>
            <p:nvPr/>
          </p:nvSpPr>
          <p:spPr>
            <a:xfrm>
              <a:off x="142763" y="2474564"/>
              <a:ext cx="532765" cy="1270"/>
            </a:xfrm>
            <a:custGeom>
              <a:avLst/>
              <a:gdLst/>
              <a:ahLst/>
              <a:cxnLst/>
              <a:rect l="l" t="t" r="r" b="b"/>
              <a:pathLst>
                <a:path w="532765">
                  <a:moveTo>
                    <a:pt x="0" y="0"/>
                  </a:moveTo>
                  <a:lnTo>
                    <a:pt x="53219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26" name="Graphic 53">
              <a:extLst>
                <a:ext uri="{FF2B5EF4-FFF2-40B4-BE49-F238E27FC236}">
                  <a16:creationId xmlns:a16="http://schemas.microsoft.com/office/drawing/2014/main" id="{68B454F5-C6FA-0C1E-441A-5FBD1EBB0C1C}"/>
                </a:ext>
              </a:extLst>
            </p:cNvPr>
            <p:cNvSpPr/>
            <p:nvPr/>
          </p:nvSpPr>
          <p:spPr>
            <a:xfrm>
              <a:off x="142762" y="174289"/>
              <a:ext cx="6004560" cy="1270"/>
            </a:xfrm>
            <a:custGeom>
              <a:avLst/>
              <a:gdLst/>
              <a:ahLst/>
              <a:cxnLst/>
              <a:rect l="l" t="t" r="r" b="b"/>
              <a:pathLst>
                <a:path w="6004560">
                  <a:moveTo>
                    <a:pt x="0" y="0"/>
                  </a:moveTo>
                  <a:lnTo>
                    <a:pt x="600412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28" name="Graphic 54">
              <a:extLst>
                <a:ext uri="{FF2B5EF4-FFF2-40B4-BE49-F238E27FC236}">
                  <a16:creationId xmlns:a16="http://schemas.microsoft.com/office/drawing/2014/main" id="{33EF9FFC-A83F-CD5D-8DC4-B72CCED053D1}"/>
                </a:ext>
              </a:extLst>
            </p:cNvPr>
            <p:cNvSpPr/>
            <p:nvPr/>
          </p:nvSpPr>
          <p:spPr>
            <a:xfrm>
              <a:off x="67762" y="4652143"/>
              <a:ext cx="6079490" cy="1270"/>
            </a:xfrm>
            <a:custGeom>
              <a:avLst/>
              <a:gdLst/>
              <a:ahLst/>
              <a:cxnLst/>
              <a:rect l="l" t="t" r="r" b="b"/>
              <a:pathLst>
                <a:path w="6079490">
                  <a:moveTo>
                    <a:pt x="0" y="0"/>
                  </a:moveTo>
                  <a:lnTo>
                    <a:pt x="6079126"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29" name="Graphic 55">
              <a:extLst>
                <a:ext uri="{FF2B5EF4-FFF2-40B4-BE49-F238E27FC236}">
                  <a16:creationId xmlns:a16="http://schemas.microsoft.com/office/drawing/2014/main" id="{6EF31951-34AE-FBF1-9E2F-88C21BD87752}"/>
                </a:ext>
              </a:extLst>
            </p:cNvPr>
            <p:cNvSpPr/>
            <p:nvPr/>
          </p:nvSpPr>
          <p:spPr>
            <a:xfrm>
              <a:off x="5561889" y="1914430"/>
              <a:ext cx="450215" cy="1270"/>
            </a:xfrm>
            <a:custGeom>
              <a:avLst/>
              <a:gdLst/>
              <a:ahLst/>
              <a:cxnLst/>
              <a:rect l="l" t="t" r="r" b="b"/>
              <a:pathLst>
                <a:path w="450215">
                  <a:moveTo>
                    <a:pt x="449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30" name="Graphic 56">
              <a:extLst>
                <a:ext uri="{FF2B5EF4-FFF2-40B4-BE49-F238E27FC236}">
                  <a16:creationId xmlns:a16="http://schemas.microsoft.com/office/drawing/2014/main" id="{2605EBD0-A8D3-37E4-241C-732387239EE0}"/>
                </a:ext>
              </a:extLst>
            </p:cNvPr>
            <p:cNvSpPr/>
            <p:nvPr/>
          </p:nvSpPr>
          <p:spPr>
            <a:xfrm>
              <a:off x="5561889" y="2814428"/>
              <a:ext cx="450215" cy="1270"/>
            </a:xfrm>
            <a:custGeom>
              <a:avLst/>
              <a:gdLst/>
              <a:ahLst/>
              <a:cxnLst/>
              <a:rect l="l" t="t" r="r" b="b"/>
              <a:pathLst>
                <a:path w="450215">
                  <a:moveTo>
                    <a:pt x="449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31" name="Graphic 57">
              <a:extLst>
                <a:ext uri="{FF2B5EF4-FFF2-40B4-BE49-F238E27FC236}">
                  <a16:creationId xmlns:a16="http://schemas.microsoft.com/office/drawing/2014/main" id="{C112BAE9-7E38-864A-68C6-1F460A45BAAE}"/>
                </a:ext>
              </a:extLst>
            </p:cNvPr>
            <p:cNvSpPr/>
            <p:nvPr/>
          </p:nvSpPr>
          <p:spPr>
            <a:xfrm>
              <a:off x="6011888" y="99296"/>
              <a:ext cx="1270" cy="75565"/>
            </a:xfrm>
            <a:custGeom>
              <a:avLst/>
              <a:gdLst/>
              <a:ahLst/>
              <a:cxnLst/>
              <a:rect l="l" t="t" r="r" b="b"/>
              <a:pathLst>
                <a:path h="75565">
                  <a:moveTo>
                    <a:pt x="0" y="0"/>
                  </a:moveTo>
                  <a:lnTo>
                    <a:pt x="0" y="74993"/>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32" name="Graphic 58">
              <a:extLst>
                <a:ext uri="{FF2B5EF4-FFF2-40B4-BE49-F238E27FC236}">
                  <a16:creationId xmlns:a16="http://schemas.microsoft.com/office/drawing/2014/main" id="{3C64887C-D876-A4A4-E218-0FF9C0FC0FBD}"/>
                </a:ext>
              </a:extLst>
            </p:cNvPr>
            <p:cNvSpPr/>
            <p:nvPr/>
          </p:nvSpPr>
          <p:spPr>
            <a:xfrm>
              <a:off x="6146889" y="2326939"/>
              <a:ext cx="1270" cy="75565"/>
            </a:xfrm>
            <a:custGeom>
              <a:avLst/>
              <a:gdLst/>
              <a:ahLst/>
              <a:cxnLst/>
              <a:rect l="l" t="t" r="r" b="b"/>
              <a:pathLst>
                <a:path h="75565">
                  <a:moveTo>
                    <a:pt x="0" y="0"/>
                  </a:moveTo>
                  <a:lnTo>
                    <a:pt x="0" y="74993"/>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33" name="Graphic 59">
              <a:extLst>
                <a:ext uri="{FF2B5EF4-FFF2-40B4-BE49-F238E27FC236}">
                  <a16:creationId xmlns:a16="http://schemas.microsoft.com/office/drawing/2014/main" id="{31B0E695-20A2-8627-8C4D-0C26B551AA5B}"/>
                </a:ext>
              </a:extLst>
            </p:cNvPr>
            <p:cNvSpPr/>
            <p:nvPr/>
          </p:nvSpPr>
          <p:spPr>
            <a:xfrm>
              <a:off x="101332" y="4114337"/>
              <a:ext cx="11430" cy="498475"/>
            </a:xfrm>
            <a:custGeom>
              <a:avLst/>
              <a:gdLst/>
              <a:ahLst/>
              <a:cxnLst/>
              <a:rect l="l" t="t" r="r" b="b"/>
              <a:pathLst>
                <a:path w="11430" h="498475">
                  <a:moveTo>
                    <a:pt x="0" y="0"/>
                  </a:moveTo>
                  <a:lnTo>
                    <a:pt x="0" y="498398"/>
                  </a:lnTo>
                  <a:lnTo>
                    <a:pt x="11249" y="498398"/>
                  </a:lnTo>
                  <a:lnTo>
                    <a:pt x="11249"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34" name="Graphic 60">
              <a:extLst>
                <a:ext uri="{FF2B5EF4-FFF2-40B4-BE49-F238E27FC236}">
                  <a16:creationId xmlns:a16="http://schemas.microsoft.com/office/drawing/2014/main" id="{1D634288-4774-BA0B-ABE7-B034F843E424}"/>
                </a:ext>
              </a:extLst>
            </p:cNvPr>
            <p:cNvSpPr/>
            <p:nvPr/>
          </p:nvSpPr>
          <p:spPr>
            <a:xfrm>
              <a:off x="106957" y="4607109"/>
              <a:ext cx="6040120" cy="11430"/>
            </a:xfrm>
            <a:custGeom>
              <a:avLst/>
              <a:gdLst/>
              <a:ahLst/>
              <a:cxnLst/>
              <a:rect l="l" t="t" r="r" b="b"/>
              <a:pathLst>
                <a:path w="6040120" h="11430">
                  <a:moveTo>
                    <a:pt x="6039919" y="11252"/>
                  </a:moveTo>
                  <a:lnTo>
                    <a:pt x="0" y="11252"/>
                  </a:lnTo>
                  <a:lnTo>
                    <a:pt x="0" y="0"/>
                  </a:lnTo>
                  <a:lnTo>
                    <a:pt x="6039919" y="0"/>
                  </a:lnTo>
                  <a:lnTo>
                    <a:pt x="6039919" y="11252"/>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335" name="Graphic 61">
              <a:extLst>
                <a:ext uri="{FF2B5EF4-FFF2-40B4-BE49-F238E27FC236}">
                  <a16:creationId xmlns:a16="http://schemas.microsoft.com/office/drawing/2014/main" id="{B38055A3-099D-9706-1D06-9459E625B27C}"/>
                </a:ext>
              </a:extLst>
            </p:cNvPr>
            <p:cNvSpPr/>
            <p:nvPr/>
          </p:nvSpPr>
          <p:spPr>
            <a:xfrm>
              <a:off x="106957" y="4607109"/>
              <a:ext cx="6040120" cy="11430"/>
            </a:xfrm>
            <a:custGeom>
              <a:avLst/>
              <a:gdLst/>
              <a:ahLst/>
              <a:cxnLst/>
              <a:rect l="l" t="t" r="r" b="b"/>
              <a:pathLst>
                <a:path w="6040120" h="11430">
                  <a:moveTo>
                    <a:pt x="0" y="0"/>
                  </a:moveTo>
                  <a:lnTo>
                    <a:pt x="0" y="11252"/>
                  </a:lnTo>
                  <a:lnTo>
                    <a:pt x="6039919" y="11252"/>
                  </a:lnTo>
                  <a:lnTo>
                    <a:pt x="6039919"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36" name="Graphic 62">
              <a:extLst>
                <a:ext uri="{FF2B5EF4-FFF2-40B4-BE49-F238E27FC236}">
                  <a16:creationId xmlns:a16="http://schemas.microsoft.com/office/drawing/2014/main" id="{5B007253-1804-10C9-1797-3048138EF89A}"/>
                </a:ext>
              </a:extLst>
            </p:cNvPr>
            <p:cNvSpPr/>
            <p:nvPr/>
          </p:nvSpPr>
          <p:spPr>
            <a:xfrm>
              <a:off x="142762" y="129254"/>
              <a:ext cx="6004560" cy="11430"/>
            </a:xfrm>
            <a:custGeom>
              <a:avLst/>
              <a:gdLst/>
              <a:ahLst/>
              <a:cxnLst/>
              <a:rect l="l" t="t" r="r" b="b"/>
              <a:pathLst>
                <a:path w="6004560" h="11430">
                  <a:moveTo>
                    <a:pt x="6004127" y="11252"/>
                  </a:moveTo>
                  <a:lnTo>
                    <a:pt x="0" y="11252"/>
                  </a:lnTo>
                  <a:lnTo>
                    <a:pt x="0" y="0"/>
                  </a:lnTo>
                  <a:lnTo>
                    <a:pt x="6004127" y="0"/>
                  </a:lnTo>
                  <a:lnTo>
                    <a:pt x="6004127" y="11252"/>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337" name="Graphic 63">
              <a:extLst>
                <a:ext uri="{FF2B5EF4-FFF2-40B4-BE49-F238E27FC236}">
                  <a16:creationId xmlns:a16="http://schemas.microsoft.com/office/drawing/2014/main" id="{FF2A6E37-D8FC-27EE-7310-C8C02BD7EA8F}"/>
                </a:ext>
              </a:extLst>
            </p:cNvPr>
            <p:cNvSpPr/>
            <p:nvPr/>
          </p:nvSpPr>
          <p:spPr>
            <a:xfrm>
              <a:off x="142762" y="129254"/>
              <a:ext cx="6004560" cy="11430"/>
            </a:xfrm>
            <a:custGeom>
              <a:avLst/>
              <a:gdLst/>
              <a:ahLst/>
              <a:cxnLst/>
              <a:rect l="l" t="t" r="r" b="b"/>
              <a:pathLst>
                <a:path w="6004560" h="11430">
                  <a:moveTo>
                    <a:pt x="0" y="0"/>
                  </a:moveTo>
                  <a:lnTo>
                    <a:pt x="0" y="11252"/>
                  </a:lnTo>
                  <a:lnTo>
                    <a:pt x="6004127" y="11252"/>
                  </a:lnTo>
                  <a:lnTo>
                    <a:pt x="6004127"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pic>
          <p:nvPicPr>
            <p:cNvPr id="338" name="Image 64">
              <a:extLst>
                <a:ext uri="{FF2B5EF4-FFF2-40B4-BE49-F238E27FC236}">
                  <a16:creationId xmlns:a16="http://schemas.microsoft.com/office/drawing/2014/main" id="{FE491836-2AFB-A0A4-EA81-329AD054F6F3}"/>
                </a:ext>
              </a:extLst>
            </p:cNvPr>
            <p:cNvPicPr/>
            <p:nvPr/>
          </p:nvPicPr>
          <p:blipFill>
            <a:blip r:embed="rId17" cstate="print"/>
            <a:stretch>
              <a:fillRect/>
            </a:stretch>
          </p:blipFill>
          <p:spPr>
            <a:xfrm>
              <a:off x="778623" y="3184556"/>
              <a:ext cx="2542516" cy="1377769"/>
            </a:xfrm>
            <a:prstGeom prst="rect">
              <a:avLst/>
            </a:prstGeom>
          </p:spPr>
        </p:pic>
        <p:pic>
          <p:nvPicPr>
            <p:cNvPr id="339" name="Image 65">
              <a:extLst>
                <a:ext uri="{FF2B5EF4-FFF2-40B4-BE49-F238E27FC236}">
                  <a16:creationId xmlns:a16="http://schemas.microsoft.com/office/drawing/2014/main" id="{06C54710-79F8-6F21-A201-6BEBEAF768DD}"/>
                </a:ext>
              </a:extLst>
            </p:cNvPr>
            <p:cNvPicPr/>
            <p:nvPr/>
          </p:nvPicPr>
          <p:blipFill>
            <a:blip r:embed="rId18" cstate="print"/>
            <a:stretch>
              <a:fillRect/>
            </a:stretch>
          </p:blipFill>
          <p:spPr>
            <a:xfrm>
              <a:off x="789500" y="182547"/>
              <a:ext cx="2542511" cy="1377730"/>
            </a:xfrm>
            <a:prstGeom prst="rect">
              <a:avLst/>
            </a:prstGeom>
          </p:spPr>
        </p:pic>
        <p:pic>
          <p:nvPicPr>
            <p:cNvPr id="340" name="Image 66">
              <a:extLst>
                <a:ext uri="{FF2B5EF4-FFF2-40B4-BE49-F238E27FC236}">
                  <a16:creationId xmlns:a16="http://schemas.microsoft.com/office/drawing/2014/main" id="{F8079E19-71AA-918B-DE53-386D0798B8E8}"/>
                </a:ext>
              </a:extLst>
            </p:cNvPr>
            <p:cNvPicPr/>
            <p:nvPr/>
          </p:nvPicPr>
          <p:blipFill>
            <a:blip r:embed="rId19" cstate="print"/>
            <a:stretch>
              <a:fillRect/>
            </a:stretch>
          </p:blipFill>
          <p:spPr>
            <a:xfrm>
              <a:off x="3596208" y="3150072"/>
              <a:ext cx="2258212" cy="1410770"/>
            </a:xfrm>
            <a:prstGeom prst="rect">
              <a:avLst/>
            </a:prstGeom>
          </p:spPr>
        </p:pic>
        <p:pic>
          <p:nvPicPr>
            <p:cNvPr id="341" name="Image 67">
              <a:extLst>
                <a:ext uri="{FF2B5EF4-FFF2-40B4-BE49-F238E27FC236}">
                  <a16:creationId xmlns:a16="http://schemas.microsoft.com/office/drawing/2014/main" id="{8776F218-FC9E-D2E3-8F98-38ECB7BF53C5}"/>
                </a:ext>
              </a:extLst>
            </p:cNvPr>
            <p:cNvPicPr/>
            <p:nvPr/>
          </p:nvPicPr>
          <p:blipFill>
            <a:blip r:embed="rId20" cstate="print"/>
            <a:stretch>
              <a:fillRect/>
            </a:stretch>
          </p:blipFill>
          <p:spPr>
            <a:xfrm>
              <a:off x="3579914" y="189465"/>
              <a:ext cx="2265845" cy="1375664"/>
            </a:xfrm>
            <a:prstGeom prst="rect">
              <a:avLst/>
            </a:prstGeom>
          </p:spPr>
        </p:pic>
        <p:sp>
          <p:nvSpPr>
            <p:cNvPr id="342" name="Graphic 68">
              <a:extLst>
                <a:ext uri="{FF2B5EF4-FFF2-40B4-BE49-F238E27FC236}">
                  <a16:creationId xmlns:a16="http://schemas.microsoft.com/office/drawing/2014/main" id="{6C3CE02C-7D05-6A01-7604-E1FBDDEADFCB}"/>
                </a:ext>
              </a:extLst>
            </p:cNvPr>
            <p:cNvSpPr/>
            <p:nvPr/>
          </p:nvSpPr>
          <p:spPr>
            <a:xfrm>
              <a:off x="3560573" y="2326997"/>
              <a:ext cx="278765" cy="1270"/>
            </a:xfrm>
            <a:custGeom>
              <a:avLst/>
              <a:gdLst/>
              <a:ahLst/>
              <a:cxnLst/>
              <a:rect l="l" t="t" r="r" b="b"/>
              <a:pathLst>
                <a:path w="278765">
                  <a:moveTo>
                    <a:pt x="0" y="0"/>
                  </a:moveTo>
                  <a:lnTo>
                    <a:pt x="278206"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343" name="Graphic 69">
              <a:extLst>
                <a:ext uri="{FF2B5EF4-FFF2-40B4-BE49-F238E27FC236}">
                  <a16:creationId xmlns:a16="http://schemas.microsoft.com/office/drawing/2014/main" id="{DC3B95CA-3798-8FDF-6473-F29E04DDAD60}"/>
                </a:ext>
              </a:extLst>
            </p:cNvPr>
            <p:cNvSpPr/>
            <p:nvPr/>
          </p:nvSpPr>
          <p:spPr>
            <a:xfrm>
              <a:off x="3823780" y="2401991"/>
              <a:ext cx="1045210" cy="1270"/>
            </a:xfrm>
            <a:custGeom>
              <a:avLst/>
              <a:gdLst/>
              <a:ahLst/>
              <a:cxnLst/>
              <a:rect l="l" t="t" r="r" b="b"/>
              <a:pathLst>
                <a:path w="1045210">
                  <a:moveTo>
                    <a:pt x="1045019" y="0"/>
                  </a:moveTo>
                  <a:lnTo>
                    <a:pt x="0"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344" name="Graphic 70">
              <a:extLst>
                <a:ext uri="{FF2B5EF4-FFF2-40B4-BE49-F238E27FC236}">
                  <a16:creationId xmlns:a16="http://schemas.microsoft.com/office/drawing/2014/main" id="{0F804627-13DA-66C4-27BB-CA27C135834C}"/>
                </a:ext>
              </a:extLst>
            </p:cNvPr>
            <p:cNvSpPr/>
            <p:nvPr/>
          </p:nvSpPr>
          <p:spPr>
            <a:xfrm>
              <a:off x="142758" y="1273862"/>
              <a:ext cx="1270" cy="553720"/>
            </a:xfrm>
            <a:custGeom>
              <a:avLst/>
              <a:gdLst/>
              <a:ahLst/>
              <a:cxnLst/>
              <a:rect l="l" t="t" r="r" b="b"/>
              <a:pathLst>
                <a:path h="553720">
                  <a:moveTo>
                    <a:pt x="0" y="0"/>
                  </a:moveTo>
                  <a:lnTo>
                    <a:pt x="0" y="553504"/>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345" name="Graphic 71">
              <a:extLst>
                <a:ext uri="{FF2B5EF4-FFF2-40B4-BE49-F238E27FC236}">
                  <a16:creationId xmlns:a16="http://schemas.microsoft.com/office/drawing/2014/main" id="{C8E57BCC-F554-0537-B6C4-6AB05FB68FD0}"/>
                </a:ext>
              </a:extLst>
            </p:cNvPr>
            <p:cNvSpPr/>
            <p:nvPr/>
          </p:nvSpPr>
          <p:spPr>
            <a:xfrm>
              <a:off x="3356687" y="1382168"/>
              <a:ext cx="1270" cy="51435"/>
            </a:xfrm>
            <a:custGeom>
              <a:avLst/>
              <a:gdLst/>
              <a:ahLst/>
              <a:cxnLst/>
              <a:rect l="l" t="t" r="r" b="b"/>
              <a:pathLst>
                <a:path h="51435">
                  <a:moveTo>
                    <a:pt x="0" y="51333"/>
                  </a:moveTo>
                  <a:lnTo>
                    <a:pt x="0"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pic>
          <p:nvPicPr>
            <p:cNvPr id="346" name="Image 72">
              <a:extLst>
                <a:ext uri="{FF2B5EF4-FFF2-40B4-BE49-F238E27FC236}">
                  <a16:creationId xmlns:a16="http://schemas.microsoft.com/office/drawing/2014/main" id="{A07C968D-784B-FB7D-6F16-D4C4A0362216}"/>
                </a:ext>
              </a:extLst>
            </p:cNvPr>
            <p:cNvPicPr/>
            <p:nvPr/>
          </p:nvPicPr>
          <p:blipFill>
            <a:blip r:embed="rId21" cstate="print"/>
            <a:stretch>
              <a:fillRect/>
            </a:stretch>
          </p:blipFill>
          <p:spPr>
            <a:xfrm>
              <a:off x="529457" y="0"/>
              <a:ext cx="2542508" cy="84279"/>
            </a:xfrm>
            <a:prstGeom prst="rect">
              <a:avLst/>
            </a:prstGeom>
          </p:spPr>
        </p:pic>
        <p:sp>
          <p:nvSpPr>
            <p:cNvPr id="349" name="Graphic 73">
              <a:extLst>
                <a:ext uri="{FF2B5EF4-FFF2-40B4-BE49-F238E27FC236}">
                  <a16:creationId xmlns:a16="http://schemas.microsoft.com/office/drawing/2014/main" id="{2172AEF8-4FA5-63AF-1A08-E5517773BFFE}"/>
                </a:ext>
              </a:extLst>
            </p:cNvPr>
            <p:cNvSpPr/>
            <p:nvPr/>
          </p:nvSpPr>
          <p:spPr>
            <a:xfrm>
              <a:off x="6165640" y="3460938"/>
              <a:ext cx="113030" cy="57150"/>
            </a:xfrm>
            <a:custGeom>
              <a:avLst/>
              <a:gdLst/>
              <a:ahLst/>
              <a:cxnLst/>
              <a:rect l="l" t="t" r="r" b="b"/>
              <a:pathLst>
                <a:path w="113030" h="57150">
                  <a:moveTo>
                    <a:pt x="0" y="0"/>
                  </a:moveTo>
                  <a:lnTo>
                    <a:pt x="0" y="56997"/>
                  </a:lnTo>
                  <a:lnTo>
                    <a:pt x="112509" y="56997"/>
                  </a:lnTo>
                  <a:lnTo>
                    <a:pt x="112509"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50" name="Graphic 74">
              <a:extLst>
                <a:ext uri="{FF2B5EF4-FFF2-40B4-BE49-F238E27FC236}">
                  <a16:creationId xmlns:a16="http://schemas.microsoft.com/office/drawing/2014/main" id="{E0423420-51E3-36FD-B614-49CA3E4166E8}"/>
                </a:ext>
              </a:extLst>
            </p:cNvPr>
            <p:cNvSpPr/>
            <p:nvPr/>
          </p:nvSpPr>
          <p:spPr>
            <a:xfrm>
              <a:off x="6142399" y="3495431"/>
              <a:ext cx="23495" cy="1270"/>
            </a:xfrm>
            <a:custGeom>
              <a:avLst/>
              <a:gdLst/>
              <a:ahLst/>
              <a:cxnLst/>
              <a:rect l="l" t="t" r="r" b="b"/>
              <a:pathLst>
                <a:path w="23495">
                  <a:moveTo>
                    <a:pt x="23241"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51" name="Graphic 75">
              <a:extLst>
                <a:ext uri="{FF2B5EF4-FFF2-40B4-BE49-F238E27FC236}">
                  <a16:creationId xmlns:a16="http://schemas.microsoft.com/office/drawing/2014/main" id="{7F152C0F-4BF7-FF0F-D70A-EE9007212F9E}"/>
                </a:ext>
              </a:extLst>
            </p:cNvPr>
            <p:cNvSpPr/>
            <p:nvPr/>
          </p:nvSpPr>
          <p:spPr>
            <a:xfrm>
              <a:off x="6165640" y="1210929"/>
              <a:ext cx="113030" cy="57150"/>
            </a:xfrm>
            <a:custGeom>
              <a:avLst/>
              <a:gdLst/>
              <a:ahLst/>
              <a:cxnLst/>
              <a:rect l="l" t="t" r="r" b="b"/>
              <a:pathLst>
                <a:path w="113030" h="57150">
                  <a:moveTo>
                    <a:pt x="0" y="0"/>
                  </a:moveTo>
                  <a:lnTo>
                    <a:pt x="0" y="57010"/>
                  </a:lnTo>
                  <a:lnTo>
                    <a:pt x="112509" y="57010"/>
                  </a:lnTo>
                  <a:lnTo>
                    <a:pt x="112509"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52" name="Graphic 76">
              <a:extLst>
                <a:ext uri="{FF2B5EF4-FFF2-40B4-BE49-F238E27FC236}">
                  <a16:creationId xmlns:a16="http://schemas.microsoft.com/office/drawing/2014/main" id="{A56B9E40-184C-4C3C-3E07-A3440CE5A1E1}"/>
                </a:ext>
              </a:extLst>
            </p:cNvPr>
            <p:cNvSpPr/>
            <p:nvPr/>
          </p:nvSpPr>
          <p:spPr>
            <a:xfrm>
              <a:off x="6142399" y="1245435"/>
              <a:ext cx="23495" cy="1270"/>
            </a:xfrm>
            <a:custGeom>
              <a:avLst/>
              <a:gdLst/>
              <a:ahLst/>
              <a:cxnLst/>
              <a:rect l="l" t="t" r="r" b="b"/>
              <a:pathLst>
                <a:path w="23495">
                  <a:moveTo>
                    <a:pt x="23241"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53" name="Graphic 77">
              <a:extLst>
                <a:ext uri="{FF2B5EF4-FFF2-40B4-BE49-F238E27FC236}">
                  <a16:creationId xmlns:a16="http://schemas.microsoft.com/office/drawing/2014/main" id="{A065215C-2B80-5C71-7964-17CB8440042B}"/>
                </a:ext>
              </a:extLst>
            </p:cNvPr>
            <p:cNvSpPr/>
            <p:nvPr/>
          </p:nvSpPr>
          <p:spPr>
            <a:xfrm>
              <a:off x="6146889" y="114435"/>
              <a:ext cx="93980" cy="1270"/>
            </a:xfrm>
            <a:custGeom>
              <a:avLst/>
              <a:gdLst/>
              <a:ahLst/>
              <a:cxnLst/>
              <a:rect l="l" t="t" r="r" b="b"/>
              <a:pathLst>
                <a:path w="93980" h="635">
                  <a:moveTo>
                    <a:pt x="93751" y="0"/>
                  </a:moveTo>
                  <a:lnTo>
                    <a:pt x="0" y="38"/>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54" name="Graphic 78">
              <a:extLst>
                <a:ext uri="{FF2B5EF4-FFF2-40B4-BE49-F238E27FC236}">
                  <a16:creationId xmlns:a16="http://schemas.microsoft.com/office/drawing/2014/main" id="{2D613F82-F6DF-2F19-3708-1C3E0C4ED351}"/>
                </a:ext>
              </a:extLst>
            </p:cNvPr>
            <p:cNvSpPr/>
            <p:nvPr/>
          </p:nvSpPr>
          <p:spPr>
            <a:xfrm>
              <a:off x="142762" y="1259238"/>
              <a:ext cx="1270" cy="8890"/>
            </a:xfrm>
            <a:custGeom>
              <a:avLst/>
              <a:gdLst/>
              <a:ahLst/>
              <a:cxnLst/>
              <a:rect l="l" t="t" r="r" b="b"/>
              <a:pathLst>
                <a:path h="8890">
                  <a:moveTo>
                    <a:pt x="0" y="8699"/>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55" name="Graphic 79">
              <a:extLst>
                <a:ext uri="{FF2B5EF4-FFF2-40B4-BE49-F238E27FC236}">
                  <a16:creationId xmlns:a16="http://schemas.microsoft.com/office/drawing/2014/main" id="{E4CB2899-9A15-03A3-E361-27985BC58C4C}"/>
                </a:ext>
              </a:extLst>
            </p:cNvPr>
            <p:cNvSpPr/>
            <p:nvPr/>
          </p:nvSpPr>
          <p:spPr>
            <a:xfrm>
              <a:off x="139580" y="4652149"/>
              <a:ext cx="996315" cy="10160"/>
            </a:xfrm>
            <a:custGeom>
              <a:avLst/>
              <a:gdLst/>
              <a:ahLst/>
              <a:cxnLst/>
              <a:rect l="l" t="t" r="r" b="b"/>
              <a:pathLst>
                <a:path w="996315" h="10160">
                  <a:moveTo>
                    <a:pt x="6350" y="0"/>
                  </a:moveTo>
                  <a:lnTo>
                    <a:pt x="0" y="0"/>
                  </a:lnTo>
                  <a:lnTo>
                    <a:pt x="0" y="10134"/>
                  </a:lnTo>
                  <a:lnTo>
                    <a:pt x="6350" y="10134"/>
                  </a:lnTo>
                  <a:lnTo>
                    <a:pt x="6350" y="0"/>
                  </a:lnTo>
                  <a:close/>
                </a:path>
                <a:path w="996315" h="10160">
                  <a:moveTo>
                    <a:pt x="920750" y="0"/>
                  </a:moveTo>
                  <a:lnTo>
                    <a:pt x="914400" y="0"/>
                  </a:lnTo>
                  <a:lnTo>
                    <a:pt x="914400" y="10134"/>
                  </a:lnTo>
                  <a:lnTo>
                    <a:pt x="920750" y="10134"/>
                  </a:lnTo>
                  <a:lnTo>
                    <a:pt x="920750" y="0"/>
                  </a:lnTo>
                  <a:close/>
                </a:path>
                <a:path w="996315" h="10160">
                  <a:moveTo>
                    <a:pt x="995743" y="0"/>
                  </a:moveTo>
                  <a:lnTo>
                    <a:pt x="989393" y="0"/>
                  </a:lnTo>
                  <a:lnTo>
                    <a:pt x="989393" y="10134"/>
                  </a:lnTo>
                  <a:lnTo>
                    <a:pt x="995743" y="10134"/>
                  </a:lnTo>
                  <a:lnTo>
                    <a:pt x="995743"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356" name="Graphic 80">
              <a:extLst>
                <a:ext uri="{FF2B5EF4-FFF2-40B4-BE49-F238E27FC236}">
                  <a16:creationId xmlns:a16="http://schemas.microsoft.com/office/drawing/2014/main" id="{CA01F4DE-114B-751C-8A45-D389495AC020}"/>
                </a:ext>
              </a:extLst>
            </p:cNvPr>
            <p:cNvSpPr/>
            <p:nvPr/>
          </p:nvSpPr>
          <p:spPr>
            <a:xfrm>
              <a:off x="599960" y="3398565"/>
              <a:ext cx="1270" cy="66040"/>
            </a:xfrm>
            <a:custGeom>
              <a:avLst/>
              <a:gdLst/>
              <a:ahLst/>
              <a:cxnLst/>
              <a:rect l="l" t="t" r="r" b="b"/>
              <a:pathLst>
                <a:path h="66040">
                  <a:moveTo>
                    <a:pt x="0" y="0"/>
                  </a:moveTo>
                  <a:lnTo>
                    <a:pt x="0" y="6543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57" name="Graphic 81">
              <a:extLst>
                <a:ext uri="{FF2B5EF4-FFF2-40B4-BE49-F238E27FC236}">
                  <a16:creationId xmlns:a16="http://schemas.microsoft.com/office/drawing/2014/main" id="{864BE5FF-40B1-632F-0B11-D378A4E70D0B}"/>
                </a:ext>
              </a:extLst>
            </p:cNvPr>
            <p:cNvSpPr/>
            <p:nvPr/>
          </p:nvSpPr>
          <p:spPr>
            <a:xfrm>
              <a:off x="599960" y="3398565"/>
              <a:ext cx="75565" cy="140970"/>
            </a:xfrm>
            <a:custGeom>
              <a:avLst/>
              <a:gdLst/>
              <a:ahLst/>
              <a:cxnLst/>
              <a:rect l="l" t="t" r="r" b="b"/>
              <a:pathLst>
                <a:path w="75565" h="140970">
                  <a:moveTo>
                    <a:pt x="74999" y="0"/>
                  </a:moveTo>
                  <a:lnTo>
                    <a:pt x="74999" y="140436"/>
                  </a:lnTo>
                </a:path>
                <a:path w="75565" h="140970">
                  <a:moveTo>
                    <a:pt x="74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58" name="Graphic 82">
              <a:extLst>
                <a:ext uri="{FF2B5EF4-FFF2-40B4-BE49-F238E27FC236}">
                  <a16:creationId xmlns:a16="http://schemas.microsoft.com/office/drawing/2014/main" id="{4C659515-DB48-3291-033F-0868AF4C08D3}"/>
                </a:ext>
              </a:extLst>
            </p:cNvPr>
            <p:cNvSpPr/>
            <p:nvPr/>
          </p:nvSpPr>
          <p:spPr>
            <a:xfrm>
              <a:off x="67763" y="1267936"/>
              <a:ext cx="75565" cy="1270"/>
            </a:xfrm>
            <a:custGeom>
              <a:avLst/>
              <a:gdLst/>
              <a:ahLst/>
              <a:cxnLst/>
              <a:rect l="l" t="t" r="r" b="b"/>
              <a:pathLst>
                <a:path w="75565">
                  <a:moveTo>
                    <a:pt x="74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59" name="Graphic 83">
              <a:extLst>
                <a:ext uri="{FF2B5EF4-FFF2-40B4-BE49-F238E27FC236}">
                  <a16:creationId xmlns:a16="http://schemas.microsoft.com/office/drawing/2014/main" id="{3AA6DF9B-3AB3-359D-0C7D-3C98B54CF352}"/>
                </a:ext>
              </a:extLst>
            </p:cNvPr>
            <p:cNvSpPr/>
            <p:nvPr/>
          </p:nvSpPr>
          <p:spPr>
            <a:xfrm>
              <a:off x="6146889" y="99295"/>
              <a:ext cx="1270" cy="75565"/>
            </a:xfrm>
            <a:custGeom>
              <a:avLst/>
              <a:gdLst/>
              <a:ahLst/>
              <a:cxnLst/>
              <a:rect l="l" t="t" r="r" b="b"/>
              <a:pathLst>
                <a:path h="75565">
                  <a:moveTo>
                    <a:pt x="0" y="0"/>
                  </a:moveTo>
                  <a:lnTo>
                    <a:pt x="0" y="74993"/>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60" name="Graphic 84">
              <a:extLst>
                <a:ext uri="{FF2B5EF4-FFF2-40B4-BE49-F238E27FC236}">
                  <a16:creationId xmlns:a16="http://schemas.microsoft.com/office/drawing/2014/main" id="{BF801302-3086-D18E-35F1-D3F5C3AC36FA}"/>
                </a:ext>
              </a:extLst>
            </p:cNvPr>
            <p:cNvSpPr/>
            <p:nvPr/>
          </p:nvSpPr>
          <p:spPr>
            <a:xfrm>
              <a:off x="6142393" y="3483440"/>
              <a:ext cx="23495" cy="1270"/>
            </a:xfrm>
            <a:custGeom>
              <a:avLst/>
              <a:gdLst/>
              <a:ahLst/>
              <a:cxnLst/>
              <a:rect l="l" t="t" r="r" b="b"/>
              <a:pathLst>
                <a:path w="23495">
                  <a:moveTo>
                    <a:pt x="0" y="0"/>
                  </a:moveTo>
                  <a:lnTo>
                    <a:pt x="23241"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pic>
          <p:nvPicPr>
            <p:cNvPr id="361" name="Image 85">
              <a:extLst>
                <a:ext uri="{FF2B5EF4-FFF2-40B4-BE49-F238E27FC236}">
                  <a16:creationId xmlns:a16="http://schemas.microsoft.com/office/drawing/2014/main" id="{0B8D610B-2430-BE50-F317-A40786FA01B3}"/>
                </a:ext>
              </a:extLst>
            </p:cNvPr>
            <p:cNvPicPr/>
            <p:nvPr/>
          </p:nvPicPr>
          <p:blipFill>
            <a:blip r:embed="rId22" cstate="print"/>
            <a:stretch>
              <a:fillRect/>
            </a:stretch>
          </p:blipFill>
          <p:spPr>
            <a:xfrm>
              <a:off x="4147731" y="0"/>
              <a:ext cx="1706688" cy="79229"/>
            </a:xfrm>
            <a:prstGeom prst="rect">
              <a:avLst/>
            </a:prstGeom>
          </p:spPr>
        </p:pic>
        <p:sp>
          <p:nvSpPr>
            <p:cNvPr id="362" name="Graphic 86">
              <a:extLst>
                <a:ext uri="{FF2B5EF4-FFF2-40B4-BE49-F238E27FC236}">
                  <a16:creationId xmlns:a16="http://schemas.microsoft.com/office/drawing/2014/main" id="{F3E5549B-0F43-49EA-2BD7-5151C6A9F5B0}"/>
                </a:ext>
              </a:extLst>
            </p:cNvPr>
            <p:cNvSpPr/>
            <p:nvPr/>
          </p:nvSpPr>
          <p:spPr>
            <a:xfrm>
              <a:off x="3356687" y="3335974"/>
              <a:ext cx="1270" cy="7620"/>
            </a:xfrm>
            <a:custGeom>
              <a:avLst/>
              <a:gdLst/>
              <a:ahLst/>
              <a:cxnLst/>
              <a:rect l="l" t="t" r="r" b="b"/>
              <a:pathLst>
                <a:path h="7620">
                  <a:moveTo>
                    <a:pt x="0" y="7505"/>
                  </a:moveTo>
                  <a:lnTo>
                    <a:pt x="0"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grpSp>
    </p:spTree>
    <p:extLst>
      <p:ext uri="{BB962C8B-B14F-4D97-AF65-F5344CB8AC3E}">
        <p14:creationId xmlns:p14="http://schemas.microsoft.com/office/powerpoint/2010/main" val="30197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oor plan of a building&#10;&#10;Description automatically generated">
            <a:extLst>
              <a:ext uri="{FF2B5EF4-FFF2-40B4-BE49-F238E27FC236}">
                <a16:creationId xmlns:a16="http://schemas.microsoft.com/office/drawing/2014/main" id="{1B5DF787-76B2-238E-90F0-7B4A6FFD9C75}"/>
              </a:ext>
            </a:extLst>
          </p:cNvPr>
          <p:cNvPicPr>
            <a:picLocks noChangeAspect="1"/>
          </p:cNvPicPr>
          <p:nvPr/>
        </p:nvPicPr>
        <p:blipFill>
          <a:blip r:embed="rId2">
            <a:extLst>
              <a:ext uri="{28A0092B-C50C-407E-A947-70E740481C1C}">
                <a14:useLocalDpi xmlns:a14="http://schemas.microsoft.com/office/drawing/2010/main" val="0"/>
              </a:ext>
            </a:extLst>
          </a:blip>
          <a:srcRect l="11938" t="13375" r="18051"/>
          <a:stretch/>
        </p:blipFill>
        <p:spPr>
          <a:xfrm>
            <a:off x="570415" y="3250160"/>
            <a:ext cx="8673034" cy="5578692"/>
          </a:xfrm>
          <a:prstGeom prst="rect">
            <a:avLst/>
          </a:prstGeom>
        </p:spPr>
      </p:pic>
      <p:sp>
        <p:nvSpPr>
          <p:cNvPr id="9" name="Text Placeholder 8">
            <a:extLst>
              <a:ext uri="{FF2B5EF4-FFF2-40B4-BE49-F238E27FC236}">
                <a16:creationId xmlns:a16="http://schemas.microsoft.com/office/drawing/2014/main" id="{28F2E20A-FC3D-57E4-AB44-2A8EEFEFC79D}"/>
              </a:ext>
            </a:extLst>
          </p:cNvPr>
          <p:cNvSpPr>
            <a:spLocks noGrp="1"/>
          </p:cNvSpPr>
          <p:nvPr>
            <p:ph type="body" sz="quarter" idx="13"/>
          </p:nvPr>
        </p:nvSpPr>
        <p:spPr>
          <a:xfrm>
            <a:off x="500744" y="597715"/>
            <a:ext cx="4646021" cy="830997"/>
          </a:xfrm>
        </p:spPr>
        <p:txBody>
          <a:bodyPr/>
          <a:lstStyle/>
          <a:p>
            <a:r>
              <a:rPr lang="en-US" dirty="0">
                <a:solidFill>
                  <a:schemeClr val="bg1"/>
                </a:solidFill>
              </a:rPr>
              <a:t>3</a:t>
            </a:r>
            <a:r>
              <a:rPr lang="en-US" baseline="30000" dirty="0">
                <a:solidFill>
                  <a:schemeClr val="bg1"/>
                </a:solidFill>
              </a:rPr>
              <a:t>rd</a:t>
            </a:r>
            <a:r>
              <a:rPr lang="en-US" dirty="0">
                <a:solidFill>
                  <a:schemeClr val="bg1"/>
                </a:solidFill>
              </a:rPr>
              <a:t> Floor</a:t>
            </a:r>
          </a:p>
        </p:txBody>
      </p:sp>
      <p:sp>
        <p:nvSpPr>
          <p:cNvPr id="28" name="Text Placeholder 27">
            <a:extLst>
              <a:ext uri="{FF2B5EF4-FFF2-40B4-BE49-F238E27FC236}">
                <a16:creationId xmlns:a16="http://schemas.microsoft.com/office/drawing/2014/main" id="{DCBF6AD0-1445-2CE2-415C-C67D6E7A2DD7}"/>
              </a:ext>
            </a:extLst>
          </p:cNvPr>
          <p:cNvSpPr>
            <a:spLocks noGrp="1"/>
          </p:cNvSpPr>
          <p:nvPr>
            <p:ph type="body" sz="quarter" idx="22"/>
          </p:nvPr>
        </p:nvSpPr>
        <p:spPr/>
        <p:txBody>
          <a:bodyPr/>
          <a:lstStyle/>
          <a:p>
            <a:pPr marL="285777" indent="-285777">
              <a:buFont typeface="Arial" panose="020B0604020202020204" pitchFamily="34" charset="0"/>
              <a:buChar char="•"/>
            </a:pPr>
            <a:r>
              <a:rPr lang="en-US" dirty="0"/>
              <a:t>Multi-use shared meeting rooms</a:t>
            </a:r>
          </a:p>
          <a:p>
            <a:pPr marL="285777" indent="-285777">
              <a:buFont typeface="Arial" panose="020B0604020202020204" pitchFamily="34" charset="0"/>
              <a:buChar char="•"/>
            </a:pPr>
            <a:endParaRPr lang="en-US" dirty="0"/>
          </a:p>
          <a:p>
            <a:pPr marL="285777" indent="-285777">
              <a:buFont typeface="Arial" panose="020B0604020202020204" pitchFamily="34" charset="0"/>
              <a:buChar char="•"/>
            </a:pPr>
            <a:r>
              <a:rPr lang="en-US" dirty="0"/>
              <a:t>Original artworks</a:t>
            </a:r>
          </a:p>
          <a:p>
            <a:endParaRPr lang="en-US" dirty="0"/>
          </a:p>
          <a:p>
            <a:pPr marL="285777" indent="-285777">
              <a:buFont typeface="Arial" panose="020B0604020202020204" pitchFamily="34" charset="0"/>
              <a:buChar char="•"/>
            </a:pPr>
            <a:r>
              <a:rPr lang="en-US" dirty="0"/>
              <a:t>Fully-wired and furnished</a:t>
            </a:r>
          </a:p>
          <a:p>
            <a:pPr marL="285777" indent="-285777">
              <a:buFont typeface="Arial" panose="020B0604020202020204" pitchFamily="34" charset="0"/>
              <a:buChar char="•"/>
            </a:pPr>
            <a:endParaRPr lang="en-US" dirty="0"/>
          </a:p>
          <a:p>
            <a:pPr marL="285777" indent="-285777">
              <a:buFont typeface="Arial" panose="020B0604020202020204" pitchFamily="34" charset="0"/>
              <a:buChar char="•"/>
            </a:pPr>
            <a:r>
              <a:rPr lang="en-US" dirty="0"/>
              <a:t>Large windows overlooking Calgary</a:t>
            </a:r>
          </a:p>
        </p:txBody>
      </p:sp>
      <p:sp>
        <p:nvSpPr>
          <p:cNvPr id="39" name="Text Placeholder 38">
            <a:extLst>
              <a:ext uri="{FF2B5EF4-FFF2-40B4-BE49-F238E27FC236}">
                <a16:creationId xmlns:a16="http://schemas.microsoft.com/office/drawing/2014/main" id="{132507A2-A104-5ABB-A256-E3AFB4BBE5DE}"/>
              </a:ext>
            </a:extLst>
          </p:cNvPr>
          <p:cNvSpPr>
            <a:spLocks noGrp="1"/>
          </p:cNvSpPr>
          <p:nvPr>
            <p:ph type="body" sz="quarter" idx="25"/>
          </p:nvPr>
        </p:nvSpPr>
        <p:spPr>
          <a:xfrm>
            <a:off x="491907" y="1564934"/>
            <a:ext cx="3856037" cy="277127"/>
          </a:xfrm>
        </p:spPr>
        <p:txBody>
          <a:bodyPr/>
          <a:lstStyle/>
          <a:p>
            <a:r>
              <a:rPr lang="en-US" dirty="0"/>
              <a:t>Centennial Place East Tower </a:t>
            </a:r>
          </a:p>
        </p:txBody>
      </p:sp>
      <p:grpSp>
        <p:nvGrpSpPr>
          <p:cNvPr id="10" name="Group 9">
            <a:extLst>
              <a:ext uri="{FF2B5EF4-FFF2-40B4-BE49-F238E27FC236}">
                <a16:creationId xmlns:a16="http://schemas.microsoft.com/office/drawing/2014/main" id="{742097FF-B0A1-639F-A256-CAFBCEFFF636}"/>
              </a:ext>
            </a:extLst>
          </p:cNvPr>
          <p:cNvGrpSpPr/>
          <p:nvPr/>
        </p:nvGrpSpPr>
        <p:grpSpPr>
          <a:xfrm>
            <a:off x="843644" y="8958363"/>
            <a:ext cx="7775777" cy="358153"/>
            <a:chOff x="504009" y="8718533"/>
            <a:chExt cx="7775777" cy="358153"/>
          </a:xfrm>
        </p:grpSpPr>
        <p:sp>
          <p:nvSpPr>
            <p:cNvPr id="15" name="object 19">
              <a:extLst>
                <a:ext uri="{FF2B5EF4-FFF2-40B4-BE49-F238E27FC236}">
                  <a16:creationId xmlns:a16="http://schemas.microsoft.com/office/drawing/2014/main" id="{1D15FC6B-31B5-E47A-9B19-69F7179FBDF5}"/>
                </a:ext>
              </a:extLst>
            </p:cNvPr>
            <p:cNvSpPr txBox="1"/>
            <p:nvPr/>
          </p:nvSpPr>
          <p:spPr>
            <a:xfrm>
              <a:off x="1185431" y="8718533"/>
              <a:ext cx="2260413" cy="318677"/>
            </a:xfrm>
            <a:prstGeom prst="rect">
              <a:avLst/>
            </a:prstGeom>
          </p:spPr>
          <p:txBody>
            <a:bodyPr vert="horz" wrap="square" lIns="0" tIns="12700" rIns="0" bIns="0" rtlCol="0">
              <a:spAutoFit/>
            </a:bodyPr>
            <a:lstStyle/>
            <a:p>
              <a:pPr marL="0" marR="373380" lvl="0" indent="0" defTabSz="914400" eaLnBrk="1" fontAlgn="auto" latinLnBrk="0" hangingPunct="1">
                <a:lnSpc>
                  <a:spcPct val="163600"/>
                </a:lnSpc>
                <a:spcBef>
                  <a:spcPts val="0"/>
                </a:spcBef>
                <a:spcAft>
                  <a:spcPts val="2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cs typeface="Arial"/>
                </a:rPr>
                <a:t>Shared </a:t>
              </a:r>
              <a:r>
                <a:rPr kumimoji="0" sz="1400" b="0" i="0" u="none" strike="noStrike" kern="0" cap="none" spc="0" normalizeH="0" baseline="0" noProof="0" dirty="0">
                  <a:ln>
                    <a:noFill/>
                  </a:ln>
                  <a:solidFill>
                    <a:prstClr val="black"/>
                  </a:solidFill>
                  <a:effectLst/>
                  <a:uLnTx/>
                  <a:uFillTx/>
                  <a:latin typeface="Arial"/>
                  <a:cs typeface="Arial"/>
                </a:rPr>
                <a:t>Meeting</a:t>
              </a:r>
              <a:r>
                <a:rPr kumimoji="0" sz="1400" b="0" i="0" u="none" strike="noStrike" kern="0" cap="none" spc="120" normalizeH="0" baseline="0" noProof="0" dirty="0">
                  <a:ln>
                    <a:noFill/>
                  </a:ln>
                  <a:solidFill>
                    <a:prstClr val="black"/>
                  </a:solidFill>
                  <a:effectLst/>
                  <a:uLnTx/>
                  <a:uFillTx/>
                  <a:latin typeface="Arial"/>
                  <a:cs typeface="Arial"/>
                </a:rPr>
                <a:t> </a:t>
              </a:r>
              <a:r>
                <a:rPr kumimoji="0" sz="1400" b="0" i="0" u="none" strike="noStrike" kern="0" cap="none" spc="-20" normalizeH="0" baseline="0" noProof="0" dirty="0">
                  <a:ln>
                    <a:noFill/>
                  </a:ln>
                  <a:solidFill>
                    <a:prstClr val="black"/>
                  </a:solidFill>
                  <a:effectLst/>
                  <a:uLnTx/>
                  <a:uFillTx/>
                  <a:latin typeface="Arial"/>
                  <a:cs typeface="Arial"/>
                </a:rPr>
                <a:t>Room</a:t>
              </a:r>
              <a:endParaRPr kumimoji="0" lang="en-CA" sz="1400" b="0" i="0" u="none" strike="noStrike" kern="0" cap="none" spc="-10" normalizeH="0" baseline="0" noProof="0" dirty="0">
                <a:ln>
                  <a:noFill/>
                </a:ln>
                <a:solidFill>
                  <a:prstClr val="black"/>
                </a:solidFill>
                <a:effectLst/>
                <a:uLnTx/>
                <a:uFillTx/>
                <a:latin typeface="Arial"/>
                <a:cs typeface="Arial"/>
              </a:endParaRPr>
            </a:p>
          </p:txBody>
        </p:sp>
        <p:sp>
          <p:nvSpPr>
            <p:cNvPr id="16" name="object 20">
              <a:extLst>
                <a:ext uri="{FF2B5EF4-FFF2-40B4-BE49-F238E27FC236}">
                  <a16:creationId xmlns:a16="http://schemas.microsoft.com/office/drawing/2014/main" id="{D4DB1EA1-2459-8A5A-C3AD-997D25E3B79D}"/>
                </a:ext>
              </a:extLst>
            </p:cNvPr>
            <p:cNvSpPr/>
            <p:nvPr/>
          </p:nvSpPr>
          <p:spPr>
            <a:xfrm>
              <a:off x="504009" y="8803007"/>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B58081">
                <a:alpha val="42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 name="object 21">
              <a:extLst>
                <a:ext uri="{FF2B5EF4-FFF2-40B4-BE49-F238E27FC236}">
                  <a16:creationId xmlns:a16="http://schemas.microsoft.com/office/drawing/2014/main" id="{1ACEC2CF-A796-AB37-9D4A-4BF633087D87}"/>
                </a:ext>
              </a:extLst>
            </p:cNvPr>
            <p:cNvSpPr/>
            <p:nvPr/>
          </p:nvSpPr>
          <p:spPr>
            <a:xfrm>
              <a:off x="3344283" y="8803006"/>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FCAF15">
                <a:alpha val="36812"/>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9" name="object 24">
              <a:extLst>
                <a:ext uri="{FF2B5EF4-FFF2-40B4-BE49-F238E27FC236}">
                  <a16:creationId xmlns:a16="http://schemas.microsoft.com/office/drawing/2014/main" id="{BF0F6F59-2833-5E4F-2DD1-8BE32B4CB65B}"/>
                </a:ext>
              </a:extLst>
            </p:cNvPr>
            <p:cNvSpPr/>
            <p:nvPr/>
          </p:nvSpPr>
          <p:spPr>
            <a:xfrm>
              <a:off x="5326125" y="8842483"/>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70AEA4">
                <a:alpha val="43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3" name="object 19">
              <a:extLst>
                <a:ext uri="{FF2B5EF4-FFF2-40B4-BE49-F238E27FC236}">
                  <a16:creationId xmlns:a16="http://schemas.microsoft.com/office/drawing/2014/main" id="{3508DED4-EB43-AAB3-E910-6D851B70E250}"/>
                </a:ext>
              </a:extLst>
            </p:cNvPr>
            <p:cNvSpPr txBox="1"/>
            <p:nvPr/>
          </p:nvSpPr>
          <p:spPr>
            <a:xfrm>
              <a:off x="6094806" y="8845450"/>
              <a:ext cx="2184980" cy="228268"/>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CA" sz="1400" b="0" i="0" u="none" strike="noStrike" kern="0" cap="none" spc="-10" normalizeH="0" baseline="0" noProof="0" dirty="0">
                  <a:ln>
                    <a:noFill/>
                  </a:ln>
                  <a:solidFill>
                    <a:prstClr val="black"/>
                  </a:solidFill>
                  <a:effectLst/>
                  <a:uLnTx/>
                  <a:uFillTx/>
                  <a:latin typeface="Arial"/>
                  <a:cs typeface="Arial"/>
                </a:rPr>
                <a:t>Kitchenette &amp; Lounge</a:t>
              </a:r>
              <a:endParaRPr kumimoji="0" sz="1400" b="0" i="0" u="none" strike="noStrike" kern="0" cap="none" spc="0" normalizeH="0" baseline="0" noProof="0" dirty="0">
                <a:ln>
                  <a:noFill/>
                </a:ln>
                <a:solidFill>
                  <a:prstClr val="black"/>
                </a:solidFill>
                <a:effectLst/>
                <a:uLnTx/>
                <a:uFillTx/>
                <a:latin typeface="Arial"/>
                <a:cs typeface="Arial"/>
              </a:endParaRPr>
            </a:p>
          </p:txBody>
        </p:sp>
      </p:grpSp>
      <p:sp>
        <p:nvSpPr>
          <p:cNvPr id="11" name="TextBox 10">
            <a:extLst>
              <a:ext uri="{FF2B5EF4-FFF2-40B4-BE49-F238E27FC236}">
                <a16:creationId xmlns:a16="http://schemas.microsoft.com/office/drawing/2014/main" id="{5418D532-5E68-7559-BF27-41806B73C69D}"/>
              </a:ext>
            </a:extLst>
          </p:cNvPr>
          <p:cNvSpPr txBox="1"/>
          <p:nvPr/>
        </p:nvSpPr>
        <p:spPr>
          <a:xfrm>
            <a:off x="4362567" y="9006048"/>
            <a:ext cx="17824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Elevators</a:t>
            </a:r>
          </a:p>
        </p:txBody>
      </p:sp>
      <p:pic>
        <p:nvPicPr>
          <p:cNvPr id="40" name="Picture 39" descr="A person sitting at a desk with a computer&#10;&#10;Description automatically generated">
            <a:extLst>
              <a:ext uri="{FF2B5EF4-FFF2-40B4-BE49-F238E27FC236}">
                <a16:creationId xmlns:a16="http://schemas.microsoft.com/office/drawing/2014/main" id="{A7B0486D-C2F3-610C-FDED-AE66CDF4E1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8079" y="6197163"/>
            <a:ext cx="4556721" cy="2761200"/>
          </a:xfrm>
          <a:prstGeom prst="rect">
            <a:avLst/>
          </a:prstGeom>
        </p:spPr>
      </p:pic>
      <p:pic>
        <p:nvPicPr>
          <p:cNvPr id="42" name="Picture 41" descr="A person and person sitting at a table with a computer&#10;&#10;Description automatically generated">
            <a:extLst>
              <a:ext uri="{FF2B5EF4-FFF2-40B4-BE49-F238E27FC236}">
                <a16:creationId xmlns:a16="http://schemas.microsoft.com/office/drawing/2014/main" id="{57E46170-5286-C93B-A181-EFFD3E9A30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6041" y="3201012"/>
            <a:ext cx="4542242" cy="2761201"/>
          </a:xfrm>
          <a:prstGeom prst="rect">
            <a:avLst/>
          </a:prstGeom>
        </p:spPr>
      </p:pic>
      <p:sp>
        <p:nvSpPr>
          <p:cNvPr id="4" name="object 21">
            <a:extLst>
              <a:ext uri="{FF2B5EF4-FFF2-40B4-BE49-F238E27FC236}">
                <a16:creationId xmlns:a16="http://schemas.microsoft.com/office/drawing/2014/main" id="{F084DD6A-6A45-DC93-856B-C5A81A00567C}"/>
              </a:ext>
            </a:extLst>
          </p:cNvPr>
          <p:cNvSpPr/>
          <p:nvPr/>
        </p:nvSpPr>
        <p:spPr>
          <a:xfrm>
            <a:off x="8340432" y="9096937"/>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chemeClr val="accent1">
              <a:lumMod val="40000"/>
              <a:lumOff val="6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9A41C7C-88EE-DBE3-951E-8F12EA6339DA}"/>
              </a:ext>
            </a:extLst>
          </p:cNvPr>
          <p:cNvSpPr txBox="1"/>
          <p:nvPr/>
        </p:nvSpPr>
        <p:spPr>
          <a:xfrm>
            <a:off x="8993343" y="9042836"/>
            <a:ext cx="17824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Office</a:t>
            </a:r>
          </a:p>
        </p:txBody>
      </p:sp>
      <p:pic>
        <p:nvPicPr>
          <p:cNvPr id="8" name="Picture 7" descr="A room with tables and chairs&#10;&#10;Description automatically generated">
            <a:extLst>
              <a:ext uri="{FF2B5EF4-FFF2-40B4-BE49-F238E27FC236}">
                <a16:creationId xmlns:a16="http://schemas.microsoft.com/office/drawing/2014/main" id="{AFF29F73-4189-25DF-77BD-EE40968C4B06}"/>
              </a:ext>
            </a:extLst>
          </p:cNvPr>
          <p:cNvPicPr>
            <a:picLocks noChangeAspect="1"/>
          </p:cNvPicPr>
          <p:nvPr/>
        </p:nvPicPr>
        <p:blipFill>
          <a:blip r:embed="rId5" cstate="print">
            <a:extLst>
              <a:ext uri="{28A0092B-C50C-407E-A947-70E740481C1C}">
                <a14:useLocalDpi xmlns:a14="http://schemas.microsoft.com/office/drawing/2010/main" val="0"/>
              </a:ext>
            </a:extLst>
          </a:blip>
          <a:srcRect l="1272" t="5937" b="14042"/>
          <a:stretch/>
        </p:blipFill>
        <p:spPr>
          <a:xfrm>
            <a:off x="11002558" y="204860"/>
            <a:ext cx="4542242" cy="2761202"/>
          </a:xfrm>
          <a:prstGeom prst="rect">
            <a:avLst/>
          </a:prstGeom>
        </p:spPr>
      </p:pic>
    </p:spTree>
    <p:extLst>
      <p:ext uri="{BB962C8B-B14F-4D97-AF65-F5344CB8AC3E}">
        <p14:creationId xmlns:p14="http://schemas.microsoft.com/office/powerpoint/2010/main" val="6258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315D6-8D63-D04C-0601-272B1CE4320C}"/>
              </a:ext>
            </a:extLst>
          </p:cNvPr>
          <p:cNvSpPr>
            <a:spLocks noGrp="1"/>
          </p:cNvSpPr>
          <p:nvPr>
            <p:ph type="body" sz="quarter" idx="13"/>
          </p:nvPr>
        </p:nvSpPr>
        <p:spPr/>
        <p:txBody>
          <a:bodyPr/>
          <a:lstStyle/>
          <a:p>
            <a:r>
              <a:rPr lang="en-US" dirty="0"/>
              <a:t>Connect</a:t>
            </a:r>
          </a:p>
        </p:txBody>
      </p:sp>
      <p:sp>
        <p:nvSpPr>
          <p:cNvPr id="5" name="Text Placeholder 6">
            <a:extLst>
              <a:ext uri="{FF2B5EF4-FFF2-40B4-BE49-F238E27FC236}">
                <a16:creationId xmlns:a16="http://schemas.microsoft.com/office/drawing/2014/main" id="{FCF741DB-8749-7443-0336-10DA391AD74F}"/>
              </a:ext>
            </a:extLst>
          </p:cNvPr>
          <p:cNvSpPr txBox="1">
            <a:spLocks/>
          </p:cNvSpPr>
          <p:nvPr/>
        </p:nvSpPr>
        <p:spPr>
          <a:xfrm>
            <a:off x="8458200" y="4724400"/>
            <a:ext cx="5791200" cy="1565685"/>
          </a:xfrm>
          <a:prstGeom prst="rect">
            <a:avLst/>
          </a:prstGeom>
        </p:spPr>
        <p:txBody>
          <a:bodyPr wrap="square" lIns="0" tIns="0" rIns="0" bIns="0" anchor="t">
            <a:spAutoFit/>
          </a:bodyPr>
          <a:lstStyle>
            <a:lvl1pPr marL="0">
              <a:defRPr sz="1801">
                <a:latin typeface="Arial" panose="020B0604020202020204" pitchFamily="34" charset="0"/>
                <a:ea typeface="+mn-ea"/>
                <a:cs typeface="Arial" panose="020B0604020202020204" pitchFamily="34" charset="0"/>
              </a:defRPr>
            </a:lvl1pPr>
            <a:lvl2pPr marL="457242">
              <a:defRPr sz="2000">
                <a:latin typeface="Arial" panose="020B0604020202020204" pitchFamily="34" charset="0"/>
                <a:ea typeface="+mn-ea"/>
                <a:cs typeface="Arial" panose="020B0604020202020204" pitchFamily="34" charset="0"/>
              </a:defRPr>
            </a:lvl2pPr>
            <a:lvl3pPr marL="914485">
              <a:defRPr sz="2000">
                <a:latin typeface="Arial" panose="020B0604020202020204" pitchFamily="34" charset="0"/>
                <a:ea typeface="+mn-ea"/>
                <a:cs typeface="Arial" panose="020B0604020202020204" pitchFamily="34" charset="0"/>
              </a:defRPr>
            </a:lvl3pPr>
            <a:lvl4pPr marL="1371727">
              <a:defRPr sz="2000">
                <a:latin typeface="Arial" panose="020B0604020202020204" pitchFamily="34" charset="0"/>
                <a:ea typeface="+mn-ea"/>
                <a:cs typeface="Arial" panose="020B0604020202020204" pitchFamily="34" charset="0"/>
              </a:defRPr>
            </a:lvl4pPr>
            <a:lvl5pPr marL="1828969">
              <a:defRPr sz="2000">
                <a:latin typeface="Arial" panose="020B0604020202020204" pitchFamily="34" charset="0"/>
                <a:ea typeface="+mn-ea"/>
                <a:cs typeface="Arial" panose="020B0604020202020204" pitchFamily="34" charset="0"/>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nSpc>
                <a:spcPct val="115000"/>
              </a:lnSpc>
            </a:pPr>
            <a:r>
              <a:rPr lang="en-US" sz="1800" b="1" dirty="0">
                <a:solidFill>
                  <a:schemeClr val="tx1"/>
                </a:solidFill>
                <a:ea typeface="Calibri" panose="020F0502020204030204" pitchFamily="34" charset="0"/>
              </a:rPr>
              <a:t>Sara Tokhanbeigi</a:t>
            </a:r>
          </a:p>
          <a:p>
            <a:pPr>
              <a:lnSpc>
                <a:spcPct val="115000"/>
              </a:lnSpc>
            </a:pPr>
            <a:r>
              <a:rPr lang="en-US" sz="1800" dirty="0">
                <a:solidFill>
                  <a:schemeClr val="tx1"/>
                </a:solidFill>
                <a:ea typeface="Calibri" panose="020F0502020204030204" pitchFamily="34" charset="0"/>
              </a:rPr>
              <a:t>Manager, Office Leasing</a:t>
            </a:r>
          </a:p>
          <a:p>
            <a:pPr>
              <a:lnSpc>
                <a:spcPct val="115000"/>
              </a:lnSpc>
            </a:pPr>
            <a:endParaRPr lang="en-US" sz="1800" dirty="0">
              <a:solidFill>
                <a:schemeClr val="tx1"/>
              </a:solidFill>
              <a:ea typeface="Calibri" panose="020F0502020204030204" pitchFamily="34" charset="0"/>
            </a:endParaRPr>
          </a:p>
          <a:p>
            <a:pPr>
              <a:lnSpc>
                <a:spcPct val="115000"/>
              </a:lnSpc>
            </a:pPr>
            <a:r>
              <a:rPr lang="en-US" sz="1800" b="1" dirty="0">
                <a:solidFill>
                  <a:schemeClr val="tx1"/>
                </a:solidFill>
                <a:ea typeface="Calibri" panose="020F0502020204030204" pitchFamily="34" charset="0"/>
              </a:rPr>
              <a:t>Mobile: </a:t>
            </a:r>
            <a:r>
              <a:rPr lang="en-US" sz="1800" dirty="0">
                <a:solidFill>
                  <a:schemeClr val="tx1"/>
                </a:solidFill>
                <a:ea typeface="Calibri" panose="020F0502020204030204" pitchFamily="34" charset="0"/>
              </a:rPr>
              <a:t>778.898.6201</a:t>
            </a:r>
          </a:p>
          <a:p>
            <a:pPr>
              <a:lnSpc>
                <a:spcPct val="115000"/>
              </a:lnSpc>
            </a:pPr>
            <a:r>
              <a:rPr lang="en-US" sz="1800" b="1" dirty="0">
                <a:solidFill>
                  <a:schemeClr val="tx1"/>
                </a:solidFill>
                <a:ea typeface="Calibri" panose="020F0502020204030204" pitchFamily="34" charset="0"/>
              </a:rPr>
              <a:t>Email: </a:t>
            </a:r>
            <a:r>
              <a:rPr lang="en-US" sz="1800" dirty="0">
                <a:solidFill>
                  <a:schemeClr val="tx1"/>
                </a:solidFill>
                <a:ea typeface="Calibri" panose="020F0502020204030204" pitchFamily="34" charset="0"/>
              </a:rPr>
              <a:t>stokhanbeigi@oxfordproperties.com</a:t>
            </a:r>
          </a:p>
        </p:txBody>
      </p:sp>
    </p:spTree>
    <p:extLst>
      <p:ext uri="{BB962C8B-B14F-4D97-AF65-F5344CB8AC3E}">
        <p14:creationId xmlns:p14="http://schemas.microsoft.com/office/powerpoint/2010/main" val="389023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131aad-e182-43c5-9790-8149cebcc4e5" xsi:nil="true"/>
    <lcf76f155ced4ddcb4097134ff3c332f xmlns="f32e7e03-3870-433a-975e-16e20ba204b3">
      <Terms xmlns="http://schemas.microsoft.com/office/infopath/2007/PartnerControls"/>
    </lcf76f155ced4ddcb4097134ff3c332f>
    <OwnerName xmlns="f32e7e03-3870-433a-975e-16e20ba204b3" xsi:nil="true"/>
    <OwnerEmail xmlns="f32e7e03-3870-433a-975e-16e20ba204b3" xsi:nil="true"/>
    <Department xmlns="f32e7e03-3870-433a-975e-16e20ba204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07AA3E82711E4BB85F7F1F0B69E1DE" ma:contentTypeVersion="22" ma:contentTypeDescription="Create a new document." ma:contentTypeScope="" ma:versionID="576f395e273a1faeffb3bfda72713183">
  <xsd:schema xmlns:xsd="http://www.w3.org/2001/XMLSchema" xmlns:xs="http://www.w3.org/2001/XMLSchema" xmlns:p="http://schemas.microsoft.com/office/2006/metadata/properties" xmlns:ns2="f32e7e03-3870-433a-975e-16e20ba204b3" xmlns:ns3="976e2660-4f08-4598-a6a3-5304eaab49a1" xmlns:ns4="8c131aad-e182-43c5-9790-8149cebcc4e5" targetNamespace="http://schemas.microsoft.com/office/2006/metadata/properties" ma:root="true" ma:fieldsID="59fb64eebd45e1e11b0702119a4ddd82" ns2:_="" ns3:_="" ns4:_="">
    <xsd:import namespace="f32e7e03-3870-433a-975e-16e20ba204b3"/>
    <xsd:import namespace="976e2660-4f08-4598-a6a3-5304eaab49a1"/>
    <xsd:import namespace="8c131aad-e182-43c5-9790-8149cebcc4e5"/>
    <xsd:element name="properties">
      <xsd:complexType>
        <xsd:sequence>
          <xsd:element name="documentManagement">
            <xsd:complexType>
              <xsd:all>
                <xsd:element ref="ns2:Department"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OwnerName" minOccurs="0"/>
                <xsd:element ref="ns2:OwnerEmail"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e7e03-3870-433a-975e-16e20ba204b3" elementFormDefault="qualified">
    <xsd:import namespace="http://schemas.microsoft.com/office/2006/documentManagement/types"/>
    <xsd:import namespace="http://schemas.microsoft.com/office/infopath/2007/PartnerControls"/>
    <xsd:element name="Department" ma:index="8" nillable="true" ma:displayName="Department" ma:internalName="Department">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OwnerName" ma:index="21" nillable="true" ma:displayName="Owner Name" ma:internalName="OwnerName">
      <xsd:simpleType>
        <xsd:restriction base="dms:Text"/>
      </xsd:simpleType>
    </xsd:element>
    <xsd:element name="OwnerEmail" ma:index="22" nillable="true" ma:displayName="Owner Email" ma:internalName="OwnerEmail">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b0bb3ed-d6d8-41f8-af4f-3e6c4e2fcb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6e2660-4f08-4598-a6a3-5304eaab49a1"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131aad-e182-43c5-9790-8149cebcc4e5"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f0d3786e-9928-45ca-ad99-7691bb0904d0}" ma:internalName="TaxCatchAll" ma:showField="CatchAllData" ma:web="976e2660-4f08-4598-a6a3-5304eaab49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DCC8D1-B752-4738-A082-64DE6C1063CB}">
  <ds:schemaRefs>
    <ds:schemaRef ds:uri="http://schemas.microsoft.com/office/2006/documentManagement/types"/>
    <ds:schemaRef ds:uri="b54d8761-8770-4815-b768-78ff06788957"/>
    <ds:schemaRef ds:uri="http://schemas.openxmlformats.org/package/2006/metadata/core-properties"/>
    <ds:schemaRef ds:uri="http://www.w3.org/XML/1998/namespace"/>
    <ds:schemaRef ds:uri="http://purl.org/dc/dcmitype/"/>
    <ds:schemaRef ds:uri="http://schemas.microsoft.com/office/2006/metadata/properties"/>
    <ds:schemaRef ds:uri="http://purl.org/dc/elements/1.1/"/>
    <ds:schemaRef ds:uri="http://purl.org/dc/terms/"/>
    <ds:schemaRef ds:uri="http://schemas.microsoft.com/office/infopath/2007/PartnerControls"/>
    <ds:schemaRef ds:uri="94542ce6-38b2-415b-8b95-83edd9e5da66"/>
    <ds:schemaRef ds:uri="8c131aad-e182-43c5-9790-8149cebcc4e5"/>
    <ds:schemaRef ds:uri="7f325f0d-0442-4f5e-bdb6-a6ce845290b7"/>
    <ds:schemaRef ds:uri="f32e7e03-3870-433a-975e-16e20ba204b3"/>
  </ds:schemaRefs>
</ds:datastoreItem>
</file>

<file path=customXml/itemProps2.xml><?xml version="1.0" encoding="utf-8"?>
<ds:datastoreItem xmlns:ds="http://schemas.openxmlformats.org/officeDocument/2006/customXml" ds:itemID="{D7ED10AA-F49C-439D-8987-896E10A00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e7e03-3870-433a-975e-16e20ba204b3"/>
    <ds:schemaRef ds:uri="976e2660-4f08-4598-a6a3-5304eaab49a1"/>
    <ds:schemaRef ds:uri="8c131aad-e182-43c5-9790-8149cebcc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CE990D-F7BB-4C89-8683-A34CA04435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5313</TotalTime>
  <Words>156</Words>
  <Application>Microsoft Office PowerPoint</Application>
  <PresentationFormat>Custom</PresentationFormat>
  <Paragraphs>37</Paragraphs>
  <Slides>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Helvetica</vt:lpstr>
      <vt:lpstr>Office Theme</vt:lpstr>
      <vt:lpstr>Office Theme</vt:lpstr>
      <vt:lpstr>PowerPoint Presentation</vt:lpstr>
      <vt:lpstr>PowerPoint Presentation</vt:lpstr>
      <vt:lpstr>Suite 307 520 3rd Avenue SW 817 SF</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 Nguyen</dc:creator>
  <cp:lastModifiedBy>Trishia Desmarais</cp:lastModifiedBy>
  <cp:revision>215</cp:revision>
  <dcterms:created xsi:type="dcterms:W3CDTF">2023-05-24T17:51:20Z</dcterms:created>
  <dcterms:modified xsi:type="dcterms:W3CDTF">2024-12-04T22:59:22Z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2023-05-17T00:00:00Z</vt:filetime>
  </property>
  <property fmtid="{D5CDD505-2E9C-101B-9397-08002B2CF9AE}" pid="3" name="Creator">
    <vt:lpwstr>Adobe InDesign 18.0 (Macintosh)</vt:lpwstr>
  </property>
  <property fmtid="{D5CDD505-2E9C-101B-9397-08002B2CF9AE}" pid="4" name="LastSaved">
    <vt:filetime>2023-05-24T00:00:00Z</vt:filetime>
  </property>
  <property fmtid="{D5CDD505-2E9C-101B-9397-08002B2CF9AE}" pid="5" name="Producer">
    <vt:lpwstr>Adobe PDF Library 17.0</vt:lpwstr>
  </property>
  <property fmtid="{D5CDD505-2E9C-101B-9397-08002B2CF9AE}" pid="6" name="ContentTypeId">
    <vt:lpwstr>0x0101000707AA3E82711E4BB85F7F1F0B69E1DE</vt:lpwstr>
  </property>
  <property fmtid="{D5CDD505-2E9C-101B-9397-08002B2CF9AE}" pid="7" name="MediaServiceImageTags">
    <vt:lpwstr/>
  </property>
</Properties>
</file>